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86B"/>
    <a:srgbClr val="FFFCB9"/>
    <a:srgbClr val="8000FF"/>
    <a:srgbClr val="00FF80"/>
    <a:srgbClr val="008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2418-5756-FA4F-89A9-A14EFD3F202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7B753-26E4-8F47-9ECB-9913DF56A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7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B753-26E4-8F47-9ECB-9913DF56A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7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7EAB-6920-477A-A639-133B701FC79B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3BB2-E1BB-4EBA-84BF-458B9E5DBCC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package" Target="../embeddings/Microsoft_Word_Document.docx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12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gif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jp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jpeg"/><Relationship Id="rId5" Type="http://schemas.openxmlformats.org/officeDocument/2006/relationships/image" Target="../media/image37.png"/><Relationship Id="rId15" Type="http://schemas.openxmlformats.org/officeDocument/2006/relationships/image" Target="../media/image46.jpg"/><Relationship Id="rId10" Type="http://schemas.microsoft.com/office/2007/relationships/hdphoto" Target="../media/hdphoto1.wdp"/><Relationship Id="rId4" Type="http://schemas.openxmlformats.org/officeDocument/2006/relationships/image" Target="../media/image36.jpg"/><Relationship Id="rId9" Type="http://schemas.openxmlformats.org/officeDocument/2006/relationships/image" Target="../media/image41.png"/><Relationship Id="rId1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21005"/>
              </p:ext>
            </p:extLst>
          </p:nvPr>
        </p:nvGraphicFramePr>
        <p:xfrm>
          <a:off x="3779912" y="0"/>
          <a:ext cx="1921944" cy="212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6121175" imgH="6768851" progId="Word.Document.12">
                  <p:embed/>
                </p:oleObj>
              </mc:Choice>
              <mc:Fallback>
                <p:oleObj name="Document" r:id="rId3" imgW="6121175" imgH="676885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0"/>
                        <a:ext cx="1921944" cy="212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5131836" y="0"/>
            <a:ext cx="4012164" cy="3203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 sz="700" dirty="0"/>
          </a:p>
        </p:txBody>
      </p:sp>
      <p:sp>
        <p:nvSpPr>
          <p:cNvPr id="3" name="Rectangle 2"/>
          <p:cNvSpPr/>
          <p:nvPr/>
        </p:nvSpPr>
        <p:spPr>
          <a:xfrm>
            <a:off x="4067944" y="3212976"/>
            <a:ext cx="2532736" cy="2585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3356992"/>
            <a:ext cx="2493633" cy="927718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>
              <a:defRPr/>
            </a:pPr>
            <a:r>
              <a:rPr lang="en-GB" sz="600" u="sng" dirty="0">
                <a:latin typeface="Comic Sans MS"/>
                <a:cs typeface="Comic Sans MS"/>
              </a:rPr>
              <a:t>Lactose intolerance</a:t>
            </a:r>
            <a:r>
              <a:rPr lang="en-GB" sz="600" dirty="0">
                <a:latin typeface="Comic Sans MS"/>
                <a:cs typeface="Comic Sans MS"/>
              </a:rPr>
              <a:t>. People must avoid milk, cheese butter , yogurt and processed foods that contain milk products.</a:t>
            </a:r>
          </a:p>
          <a:p>
            <a:pPr>
              <a:defRPr/>
            </a:pPr>
            <a:endParaRPr lang="en-GB" sz="400" u="sng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n-GB" sz="600" u="sng" dirty="0">
                <a:latin typeface="Comic Sans MS"/>
                <a:cs typeface="Comic Sans MS"/>
              </a:rPr>
              <a:t>Coeliac disease </a:t>
            </a:r>
            <a:r>
              <a:rPr lang="en-GB" sz="600" dirty="0">
                <a:latin typeface="Comic Sans MS"/>
                <a:cs typeface="Comic Sans MS"/>
              </a:rPr>
              <a:t>( gluten intolerance). People must avoid wheat, wheat products, pasta noodles, semolina, bread, pastry, sauces, rye, barley and oats (including breakfast cereals. They can eat rice, potatoes, corn and corn products.</a:t>
            </a:r>
          </a:p>
          <a:p>
            <a:pPr>
              <a:defRPr/>
            </a:pPr>
            <a:endParaRPr lang="en-GB" sz="400" u="sng" dirty="0">
              <a:latin typeface="Comic Sans MS"/>
              <a:cs typeface="Comic Sans MS"/>
            </a:endParaRPr>
          </a:p>
          <a:p>
            <a:pPr algn="just">
              <a:defRPr/>
            </a:pPr>
            <a:r>
              <a:rPr lang="en-GB" sz="600" u="sng" dirty="0">
                <a:latin typeface="Comic Sans MS"/>
                <a:cs typeface="Comic Sans MS"/>
              </a:rPr>
              <a:t>Nut allergy.</a:t>
            </a:r>
            <a:r>
              <a:rPr lang="en-GB" sz="600" dirty="0">
                <a:latin typeface="Comic Sans MS"/>
                <a:cs typeface="Comic Sans MS"/>
              </a:rPr>
              <a:t> People must avoid nuts, blended cooking oils and margarine that contains nut oils.</a:t>
            </a:r>
            <a:endParaRPr lang="en-GB" sz="600" u="sng" dirty="0">
              <a:latin typeface="Comic Sans MS"/>
              <a:cs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67944" y="4293096"/>
            <a:ext cx="2571977" cy="1653643"/>
          </a:xfrm>
          <a:prstGeom prst="rect">
            <a:avLst/>
          </a:prstGeom>
        </p:spPr>
        <p:txBody>
          <a:bodyPr lIns="65306" tIns="32653" rIns="65306" bIns="32653"/>
          <a:lstStyle>
            <a:lvl1pPr marL="268834" indent="-268834" algn="l" defTabSz="1075334" rtl="0" eaLnBrk="1" latinLnBrk="0" hangingPunct="1">
              <a:lnSpc>
                <a:spcPct val="90000"/>
              </a:lnSpc>
              <a:spcBef>
                <a:spcPts val="1176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501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4168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1835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9502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7170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4837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504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0171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600" u="sng" dirty="0" smtClean="0">
                <a:latin typeface="Comic Sans MS"/>
                <a:cs typeface="Comic Sans MS"/>
              </a:rPr>
              <a:t>Diabetes. </a:t>
            </a:r>
            <a:r>
              <a:rPr lang="en-GB" sz="600" dirty="0" smtClean="0">
                <a:latin typeface="Comic Sans MS"/>
                <a:cs typeface="Comic Sans MS"/>
              </a:rPr>
              <a:t>Diabetics find it difficult to control their blood sugar levels, so they need to eat starchy foods at regular intervals. They avoid foods high in sugar.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67944" y="4653136"/>
            <a:ext cx="2520280" cy="792088"/>
          </a:xfrm>
          <a:prstGeom prst="rect">
            <a:avLst/>
          </a:prstGeom>
        </p:spPr>
        <p:txBody>
          <a:bodyPr lIns="65306" tIns="32653" rIns="65306" bIns="32653"/>
          <a:lstStyle>
            <a:lvl1pPr marL="268834" indent="-268834" algn="l" defTabSz="1075334" rtl="0" eaLnBrk="1" latinLnBrk="0" hangingPunct="1">
              <a:lnSpc>
                <a:spcPct val="90000"/>
              </a:lnSpc>
              <a:spcBef>
                <a:spcPts val="1176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501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4168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1835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9502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7170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4837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504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0171" indent="-268834" algn="l" defTabSz="1075334" rtl="0" eaLnBrk="1" latinLnBrk="0" hangingPunct="1">
              <a:lnSpc>
                <a:spcPct val="90000"/>
              </a:lnSpc>
              <a:spcBef>
                <a:spcPts val="58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sz="600" u="sng" dirty="0" smtClean="0">
                <a:latin typeface="Comic Sans MS"/>
                <a:cs typeface="Comic Sans MS"/>
              </a:rPr>
              <a:t>Vegans</a:t>
            </a:r>
            <a:r>
              <a:rPr lang="en-GB" sz="600" dirty="0" smtClean="0">
                <a:latin typeface="Comic Sans MS"/>
                <a:cs typeface="Comic Sans MS"/>
              </a:rPr>
              <a:t> do not eat the flesh of any animal or any animal product e.g. cheese.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600" u="sng" dirty="0" smtClean="0">
                <a:latin typeface="Comic Sans MS"/>
                <a:cs typeface="Comic Sans MS"/>
              </a:rPr>
              <a:t>Lacto-vegetarians</a:t>
            </a:r>
            <a:r>
              <a:rPr lang="en-GB" sz="600" dirty="0" smtClean="0">
                <a:latin typeface="Comic Sans MS"/>
                <a:cs typeface="Comic Sans MS"/>
              </a:rPr>
              <a:t> do not eat the flesh of any animal but they will eat eggs, milk, cheese, honey etc.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995936" y="5229200"/>
            <a:ext cx="2533824" cy="9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/>
          <a:lstStyle>
            <a:lvl1pPr marL="698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0"/>
              <a:buNone/>
            </a:pPr>
            <a:r>
              <a:rPr lang="en-GB" sz="600" u="sng" dirty="0">
                <a:latin typeface="Comic Sans MS"/>
                <a:cs typeface="Comic Sans MS"/>
              </a:rPr>
              <a:t>Muslims</a:t>
            </a:r>
            <a:r>
              <a:rPr lang="en-GB" sz="600" dirty="0">
                <a:latin typeface="Comic Sans MS"/>
                <a:cs typeface="Comic Sans MS"/>
              </a:rPr>
              <a:t> do not eat pork, shellfish or drink alcohol. Meat has to be Halal.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0"/>
              <a:buNone/>
            </a:pPr>
            <a:endParaRPr lang="en-GB" sz="400" u="sng" dirty="0" smtClean="0">
              <a:latin typeface="Comic Sans MS"/>
              <a:cs typeface="Comic Sans MS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0"/>
              <a:buNone/>
            </a:pPr>
            <a:r>
              <a:rPr lang="en-GB" sz="600" u="sng" dirty="0" smtClean="0">
                <a:latin typeface="Comic Sans MS"/>
                <a:cs typeface="Comic Sans MS"/>
              </a:rPr>
              <a:t>Hindus</a:t>
            </a:r>
            <a:r>
              <a:rPr lang="en-GB" sz="600" dirty="0" smtClean="0">
                <a:latin typeface="Comic Sans MS"/>
                <a:cs typeface="Comic Sans MS"/>
              </a:rPr>
              <a:t> </a:t>
            </a:r>
            <a:r>
              <a:rPr lang="en-GB" sz="600" dirty="0">
                <a:latin typeface="Comic Sans MS"/>
                <a:cs typeface="Comic Sans MS"/>
              </a:rPr>
              <a:t>do not eat beef.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0"/>
              <a:buNone/>
            </a:pPr>
            <a:r>
              <a:rPr lang="en-GB" sz="600" dirty="0">
                <a:latin typeface="Comic Sans MS"/>
                <a:cs typeface="Comic Sans MS"/>
              </a:rPr>
              <a:t>Some </a:t>
            </a:r>
            <a:r>
              <a:rPr lang="en-GB" sz="600" u="sng" dirty="0">
                <a:latin typeface="Comic Sans MS"/>
                <a:cs typeface="Comic Sans MS"/>
              </a:rPr>
              <a:t>Sikhs</a:t>
            </a:r>
            <a:r>
              <a:rPr lang="en-GB" sz="600" dirty="0">
                <a:latin typeface="Comic Sans MS"/>
                <a:cs typeface="Comic Sans MS"/>
              </a:rPr>
              <a:t> avoid meat and fish.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0"/>
              <a:buNone/>
            </a:pPr>
            <a:endParaRPr lang="en-GB" sz="400" u="sng" dirty="0" smtClean="0">
              <a:latin typeface="Comic Sans MS"/>
              <a:cs typeface="Comic Sans MS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0"/>
              <a:buNone/>
            </a:pPr>
            <a:r>
              <a:rPr lang="en-GB" sz="600" u="sng" dirty="0" smtClean="0">
                <a:latin typeface="Comic Sans MS"/>
                <a:cs typeface="Comic Sans MS"/>
              </a:rPr>
              <a:t>Jews</a:t>
            </a:r>
            <a:r>
              <a:rPr lang="en-GB" sz="600" dirty="0" smtClean="0">
                <a:latin typeface="Comic Sans MS"/>
                <a:cs typeface="Comic Sans MS"/>
              </a:rPr>
              <a:t> </a:t>
            </a:r>
            <a:r>
              <a:rPr lang="en-GB" sz="600" dirty="0">
                <a:latin typeface="Comic Sans MS"/>
                <a:cs typeface="Comic Sans MS"/>
              </a:rPr>
              <a:t>do not eat pork or shellfish. They do not eat meat or milk at the same time. (lasagne) meat has to be Kosher</a:t>
            </a:r>
            <a:r>
              <a:rPr lang="en-GB" sz="600" dirty="0" smtClean="0">
                <a:latin typeface="Comic Sans MS"/>
                <a:cs typeface="Comic Sans MS"/>
              </a:rPr>
              <a:t>.</a:t>
            </a:r>
            <a:endParaRPr lang="en-GB" sz="600" dirty="0">
              <a:latin typeface="Comic Sans MS"/>
              <a:cs typeface="Comic Sans MS"/>
            </a:endParaRPr>
          </a:p>
        </p:txBody>
      </p:sp>
      <p:grpSp>
        <p:nvGrpSpPr>
          <p:cNvPr id="5" name="Group 73"/>
          <p:cNvGrpSpPr/>
          <p:nvPr/>
        </p:nvGrpSpPr>
        <p:grpSpPr>
          <a:xfrm>
            <a:off x="20638" y="116632"/>
            <a:ext cx="3995936" cy="2834961"/>
            <a:chOff x="-330125" y="-516399"/>
            <a:chExt cx="9787011" cy="8386425"/>
          </a:xfrm>
          <a:noFill/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0263" y="4120455"/>
              <a:ext cx="753551" cy="799180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8" name="Group 97"/>
            <p:cNvGrpSpPr/>
            <p:nvPr/>
          </p:nvGrpSpPr>
          <p:grpSpPr>
            <a:xfrm>
              <a:off x="6937473" y="3922407"/>
              <a:ext cx="783399" cy="1016801"/>
              <a:chOff x="4831058" y="1945793"/>
              <a:chExt cx="791998" cy="1261732"/>
            </a:xfrm>
            <a:grpFill/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31058" y="2215835"/>
                <a:ext cx="791998" cy="99169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 rotWithShape="1">
              <a:blip r:embed="rId7" cstate="print"/>
              <a:srcRect b="6352"/>
              <a:stretch/>
            </p:blipFill>
            <p:spPr>
              <a:xfrm>
                <a:off x="5093747" y="1945793"/>
                <a:ext cx="387944" cy="35091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9" name="Group 100"/>
            <p:cNvGrpSpPr/>
            <p:nvPr/>
          </p:nvGrpSpPr>
          <p:grpSpPr>
            <a:xfrm>
              <a:off x="5315932" y="3966165"/>
              <a:ext cx="771209" cy="1016801"/>
              <a:chOff x="4831058" y="1945793"/>
              <a:chExt cx="791998" cy="1261732"/>
            </a:xfrm>
            <a:grpFill/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31058" y="2215835"/>
                <a:ext cx="791998" cy="99169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 rotWithShape="1">
              <a:blip r:embed="rId9" cstate="print"/>
              <a:srcRect b="6352"/>
              <a:stretch/>
            </p:blipFill>
            <p:spPr>
              <a:xfrm>
                <a:off x="5093747" y="1945793"/>
                <a:ext cx="387944" cy="35091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0" name="Group 94"/>
            <p:cNvGrpSpPr/>
            <p:nvPr/>
          </p:nvGrpSpPr>
          <p:grpSpPr>
            <a:xfrm>
              <a:off x="3664216" y="3940935"/>
              <a:ext cx="780814" cy="1016801"/>
              <a:chOff x="4831058" y="1945793"/>
              <a:chExt cx="791998" cy="1261732"/>
            </a:xfrm>
            <a:grpFill/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31058" y="2215835"/>
                <a:ext cx="791998" cy="99169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r:embed="rId7" cstate="print"/>
              <a:srcRect b="6352"/>
              <a:stretch/>
            </p:blipFill>
            <p:spPr>
              <a:xfrm>
                <a:off x="5093747" y="1945793"/>
                <a:ext cx="387944" cy="35091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1" name="Group 91"/>
            <p:cNvGrpSpPr/>
            <p:nvPr/>
          </p:nvGrpSpPr>
          <p:grpSpPr>
            <a:xfrm>
              <a:off x="2146223" y="3957871"/>
              <a:ext cx="791098" cy="1016801"/>
              <a:chOff x="4831058" y="1945793"/>
              <a:chExt cx="791998" cy="1261732"/>
            </a:xfrm>
            <a:grpFill/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831058" y="2215835"/>
                <a:ext cx="791998" cy="99169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7" cstate="print"/>
              <a:srcRect b="6352"/>
              <a:stretch/>
            </p:blipFill>
            <p:spPr>
              <a:xfrm>
                <a:off x="5093747" y="1945793"/>
                <a:ext cx="387944" cy="35091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2" name="Group 88"/>
            <p:cNvGrpSpPr/>
            <p:nvPr/>
          </p:nvGrpSpPr>
          <p:grpSpPr>
            <a:xfrm>
              <a:off x="897467" y="3928534"/>
              <a:ext cx="760572" cy="982756"/>
              <a:chOff x="4831058" y="1945793"/>
              <a:chExt cx="791998" cy="1261732"/>
            </a:xfrm>
            <a:grpFill/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831058" y="2215835"/>
                <a:ext cx="791998" cy="99169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12" cstate="print"/>
              <a:srcRect b="6352"/>
              <a:stretch/>
            </p:blipFill>
            <p:spPr>
              <a:xfrm>
                <a:off x="5093747" y="1945793"/>
                <a:ext cx="387944" cy="35091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66378" y="-90369"/>
              <a:ext cx="1230621" cy="154090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285908" y="4945333"/>
              <a:ext cx="1496376" cy="13657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Pastry chef</a:t>
              </a:r>
            </a:p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(</a:t>
              </a:r>
              <a:r>
                <a:rPr lang="en-US" sz="600" dirty="0" err="1">
                  <a:latin typeface="Comic Sans MS"/>
                  <a:cs typeface="Comic Sans MS"/>
                </a:rPr>
                <a:t>patissier</a:t>
              </a:r>
              <a:r>
                <a:rPr lang="en-US" sz="600" dirty="0">
                  <a:latin typeface="Comic Sans MS"/>
                  <a:cs typeface="Comic Sans MS"/>
                </a:rPr>
                <a:t>)</a:t>
              </a:r>
              <a:endParaRPr lang="en-US" sz="6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Pastries &amp; </a:t>
              </a:r>
              <a:r>
                <a:rPr lang="en-US" sz="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desserts</a:t>
              </a:r>
              <a:endParaRPr lang="en-US" sz="600" dirty="0">
                <a:latin typeface="Comic Sans MS"/>
                <a:cs typeface="Comic Sans M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13207" y="4940987"/>
              <a:ext cx="1205472" cy="19119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Sauce Chef</a:t>
              </a:r>
            </a:p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(saucier)</a:t>
              </a: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Sauces, stews, </a:t>
              </a:r>
              <a:r>
                <a:rPr lang="en-US" sz="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sautés</a:t>
              </a:r>
              <a:endParaRPr lang="en-US" sz="6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73193" y="4940987"/>
              <a:ext cx="1763650" cy="245826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Larder chef</a:t>
              </a:r>
            </a:p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(</a:t>
              </a:r>
              <a:r>
                <a:rPr lang="en-US" sz="600" dirty="0" err="1">
                  <a:latin typeface="Comic Sans MS"/>
                  <a:cs typeface="Comic Sans MS"/>
                </a:rPr>
                <a:t>garde</a:t>
              </a:r>
              <a:r>
                <a:rPr lang="en-US" sz="600" dirty="0">
                  <a:latin typeface="Comic Sans MS"/>
                  <a:cs typeface="Comic Sans MS"/>
                </a:rPr>
                <a:t> manger)</a:t>
              </a:r>
            </a:p>
            <a:p>
              <a:pPr algn="ctr"/>
              <a:endParaRPr lang="en-US" sz="6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Cold foods; salads, dressings, </a:t>
              </a:r>
              <a:r>
                <a:rPr lang="en-US" sz="600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patés</a:t>
              </a:r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, buffet </a:t>
              </a:r>
              <a:r>
                <a:rPr lang="en-US" sz="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items</a:t>
              </a:r>
              <a:endParaRPr lang="en-US" sz="600" dirty="0">
                <a:latin typeface="Comic Sans MS"/>
                <a:cs typeface="Comic Sans M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47762" y="4940987"/>
              <a:ext cx="1678068" cy="218512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Vegetable chef</a:t>
              </a:r>
            </a:p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(</a:t>
              </a:r>
              <a:r>
                <a:rPr lang="en-US" sz="600" dirty="0" err="1">
                  <a:latin typeface="Comic Sans MS"/>
                  <a:cs typeface="Comic Sans MS"/>
                </a:rPr>
                <a:t>entremetier</a:t>
              </a:r>
              <a:r>
                <a:rPr lang="en-US" sz="600" dirty="0">
                  <a:latin typeface="Comic Sans MS"/>
                  <a:cs typeface="Comic Sans MS"/>
                </a:rPr>
                <a:t>)</a:t>
              </a: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Vegetables, soups, starches, </a:t>
              </a:r>
              <a:r>
                <a:rPr lang="en-US" sz="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eggs</a:t>
              </a:r>
              <a:endParaRPr lang="en-US" sz="6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222331" y="4940987"/>
              <a:ext cx="1234555" cy="218512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Kitchen porter</a:t>
              </a: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Cleans up after chefs</a:t>
              </a:r>
              <a:endParaRPr lang="en-US" sz="600" dirty="0">
                <a:latin typeface="Comic Sans MS"/>
                <a:cs typeface="Comic Sans MS"/>
              </a:endParaRPr>
            </a:p>
            <a:p>
              <a:pPr algn="ctr"/>
              <a:endParaRPr lang="en-US" sz="600" dirty="0">
                <a:latin typeface="Comic Sans MS"/>
                <a:cs typeface="Comic Sans MS"/>
              </a:endParaRPr>
            </a:p>
            <a:p>
              <a:pPr algn="ctr"/>
              <a:endParaRPr lang="en-US" sz="600" dirty="0">
                <a:latin typeface="Comic Sans MS"/>
                <a:cs typeface="Comic Sans M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11412" y="4940987"/>
              <a:ext cx="1337641" cy="191198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Assistant </a:t>
              </a:r>
            </a:p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Chef</a:t>
              </a:r>
            </a:p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(</a:t>
              </a:r>
              <a:r>
                <a:rPr lang="en-US" sz="600" dirty="0" err="1">
                  <a:latin typeface="Comic Sans MS"/>
                  <a:cs typeface="Comic Sans MS"/>
                </a:rPr>
                <a:t>commis</a:t>
              </a:r>
              <a:r>
                <a:rPr lang="en-US" sz="600" dirty="0">
                  <a:latin typeface="Comic Sans MS"/>
                  <a:cs typeface="Comic Sans MS"/>
                </a:rPr>
                <a:t>)</a:t>
              </a: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Helps in all areas of kitchen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 rot="5400000">
              <a:off x="5885621" y="-423514"/>
              <a:ext cx="1684369" cy="2123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500" dirty="0">
                  <a:latin typeface="Comic Sans MS"/>
                  <a:cs typeface="Comic Sans MS"/>
                </a:rPr>
                <a:t>Manager</a:t>
              </a:r>
            </a:p>
            <a:p>
              <a:pPr algn="ctr"/>
              <a:r>
                <a:rPr lang="en-US" sz="500" dirty="0">
                  <a:solidFill>
                    <a:srgbClr val="0000FF"/>
                  </a:solidFill>
                  <a:latin typeface="Comic Sans MS"/>
                  <a:cs typeface="Comic Sans MS"/>
                </a:rPr>
                <a:t>In charge of day to day running of business. Person responsible for making profit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5400000">
              <a:off x="6539358" y="703314"/>
              <a:ext cx="1957510" cy="370366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500" dirty="0">
                  <a:latin typeface="Comic Sans MS"/>
                  <a:cs typeface="Comic Sans MS"/>
                </a:rPr>
                <a:t>Head Chef</a:t>
              </a:r>
            </a:p>
            <a:p>
              <a:pPr algn="ctr"/>
              <a:r>
                <a:rPr lang="en-US" sz="500" dirty="0">
                  <a:solidFill>
                    <a:srgbClr val="0000FF"/>
                  </a:solidFill>
                  <a:latin typeface="Comic Sans MS"/>
                  <a:cs typeface="Comic Sans MS"/>
                </a:rPr>
                <a:t>Person in charge of kitchen. Maybe called Executive chef. </a:t>
              </a:r>
              <a:endParaRPr lang="en-US" sz="5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r>
                <a:rPr lang="en-US" sz="400" dirty="0">
                  <a:solidFill>
                    <a:srgbClr val="FF0000"/>
                  </a:solidFill>
                  <a:latin typeface="Comic Sans MS"/>
                  <a:cs typeface="Comic Sans MS"/>
                </a:rPr>
                <a:t>Skills = able to </a:t>
              </a:r>
              <a:r>
                <a:rPr lang="en-US" sz="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cook, nutritional knowledge for  menu planning, budgeting  skill</a:t>
              </a:r>
            </a:p>
            <a:p>
              <a:r>
                <a:rPr lang="en-US" sz="400" dirty="0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Qualities </a:t>
              </a:r>
              <a:r>
                <a:rPr lang="mr-IN" sz="400" dirty="0">
                  <a:solidFill>
                    <a:schemeClr val="accent3"/>
                  </a:solidFill>
                  <a:latin typeface="Comic Sans MS"/>
                  <a:cs typeface="Comic Sans MS"/>
                </a:rPr>
                <a:t>–</a:t>
              </a:r>
              <a:r>
                <a:rPr lang="en-US" sz="400" dirty="0">
                  <a:solidFill>
                    <a:schemeClr val="accent3"/>
                  </a:solidFill>
                  <a:latin typeface="Comic Sans MS"/>
                  <a:cs typeface="Comic Sans MS"/>
                </a:rPr>
                <a:t> </a:t>
              </a:r>
              <a:r>
                <a:rPr lang="en-US" sz="400" dirty="0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approachable, good leader, authoritative, reliable, honest</a:t>
              </a:r>
              <a:endParaRPr lang="en-US" sz="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5223392" y="2089281"/>
              <a:ext cx="2" cy="126553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08504" y="2089281"/>
              <a:ext cx="3935496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878977" y="2472142"/>
              <a:ext cx="2098644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330423" y="3891761"/>
              <a:ext cx="0" cy="74404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330424" y="3866531"/>
              <a:ext cx="7196348" cy="23434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2622396" y="3902835"/>
              <a:ext cx="5790" cy="7620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053513" y="3883467"/>
              <a:ext cx="5861" cy="74404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689547" y="3891761"/>
              <a:ext cx="0" cy="74404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8535239" y="3857165"/>
              <a:ext cx="0" cy="9134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7296150" y="3871236"/>
              <a:ext cx="0" cy="7620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882587" y="2472142"/>
              <a:ext cx="0" cy="351594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 rot="16200000">
              <a:off x="-4198126" y="3351602"/>
              <a:ext cx="8386425" cy="65042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100" dirty="0">
                  <a:latin typeface="Comic Sans MS"/>
                  <a:cs typeface="Comic Sans MS"/>
                </a:rPr>
                <a:t>Job roles - Kitchen staff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>
              <a:off x="7978371" y="1644650"/>
              <a:ext cx="2" cy="444631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013383" y="1854200"/>
              <a:ext cx="1130617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 rot="5400000">
              <a:off x="628272" y="1048597"/>
              <a:ext cx="2139603" cy="26454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500" dirty="0">
                  <a:latin typeface="Comic Sans MS"/>
                  <a:cs typeface="Comic Sans MS"/>
                </a:rPr>
                <a:t>Second (sous) chef</a:t>
              </a:r>
            </a:p>
            <a:p>
              <a:pPr algn="ctr"/>
              <a:r>
                <a:rPr lang="en-US" sz="500" dirty="0">
                  <a:solidFill>
                    <a:srgbClr val="0000FF"/>
                  </a:solidFill>
                  <a:latin typeface="Comic Sans MS"/>
                  <a:cs typeface="Comic Sans MS"/>
                </a:rPr>
                <a:t>In charge of production and </a:t>
              </a:r>
              <a:r>
                <a:rPr lang="en-US" sz="5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supervision</a:t>
              </a:r>
            </a:p>
            <a:p>
              <a:r>
                <a:rPr lang="en-US" sz="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Skills = able to cook, </a:t>
              </a:r>
              <a:r>
                <a:rPr lang="en-US" sz="4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organisational</a:t>
              </a:r>
              <a:r>
                <a:rPr lang="en-US" sz="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skills, communication skills, good time management</a:t>
              </a:r>
              <a:endParaRPr lang="en-US" sz="400" dirty="0" smtClean="0">
                <a:solidFill>
                  <a:schemeClr val="accent3"/>
                </a:solidFill>
                <a:latin typeface="Comic Sans MS"/>
                <a:cs typeface="Comic Sans MS"/>
              </a:endParaRPr>
            </a:p>
            <a:p>
              <a:r>
                <a:rPr lang="en-US" sz="400" dirty="0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Qualities </a:t>
              </a:r>
              <a:r>
                <a:rPr lang="mr-IN" sz="400" dirty="0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–</a:t>
              </a:r>
              <a:r>
                <a:rPr lang="en-US" sz="400" dirty="0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 approachable, authoritative, </a:t>
              </a:r>
              <a:r>
                <a:rPr lang="en-US" sz="400" dirty="0" err="1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teamplayer</a:t>
              </a:r>
              <a:r>
                <a:rPr lang="en-US" sz="400" dirty="0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, reliable, </a:t>
              </a:r>
              <a:endParaRPr lang="en-US" sz="4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8" name="Group 123"/>
          <p:cNvGrpSpPr/>
          <p:nvPr/>
        </p:nvGrpSpPr>
        <p:grpSpPr>
          <a:xfrm>
            <a:off x="0" y="2996952"/>
            <a:ext cx="3992960" cy="2880320"/>
            <a:chOff x="-1153571" y="462744"/>
            <a:chExt cx="9256175" cy="6093590"/>
          </a:xfrm>
        </p:grpSpPr>
        <p:sp>
          <p:nvSpPr>
            <p:cNvPr id="125" name="TextBox 124"/>
            <p:cNvSpPr txBox="1"/>
            <p:nvPr/>
          </p:nvSpPr>
          <p:spPr>
            <a:xfrm>
              <a:off x="-1153571" y="462744"/>
              <a:ext cx="820483" cy="6093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dirty="0">
                  <a:latin typeface="Comic Sans MS"/>
                  <a:cs typeface="Comic Sans MS"/>
                </a:rPr>
                <a:t>Job roles – food and drink service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83862" y="3977066"/>
              <a:ext cx="791998" cy="99169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43487" y="2226736"/>
              <a:ext cx="791998" cy="99169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45236" y="2834637"/>
              <a:ext cx="791998" cy="99169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9072" y="3977066"/>
              <a:ext cx="791998" cy="99169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11252" y="3977066"/>
              <a:ext cx="791998" cy="99169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1538" y="3977066"/>
              <a:ext cx="791998" cy="991690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2492" y="3977066"/>
              <a:ext cx="791998" cy="99169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1450" y="556890"/>
              <a:ext cx="993938" cy="1244547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98804" y="3977066"/>
              <a:ext cx="791998" cy="99169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84003" y="3977066"/>
              <a:ext cx="791998" cy="991690"/>
            </a:xfrm>
            <a:prstGeom prst="rect">
              <a:avLst/>
            </a:prstGeom>
          </p:spPr>
        </p:pic>
        <p:sp>
          <p:nvSpPr>
            <p:cNvPr id="136" name="TextBox 135"/>
            <p:cNvSpPr txBox="1"/>
            <p:nvPr/>
          </p:nvSpPr>
          <p:spPr>
            <a:xfrm>
              <a:off x="171449" y="4968758"/>
              <a:ext cx="1546855" cy="1367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Wine waiter/</a:t>
              </a:r>
              <a:r>
                <a:rPr lang="en-US" sz="600" dirty="0" err="1">
                  <a:latin typeface="Comic Sans MS"/>
                  <a:cs typeface="Comic Sans MS"/>
                </a:rPr>
                <a:t>ess</a:t>
              </a:r>
              <a:endParaRPr lang="en-US" sz="600" dirty="0">
                <a:latin typeface="Comic Sans MS"/>
                <a:cs typeface="Comic Sans MS"/>
              </a:endParaRP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Responsible for helping customers select wine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 rot="5400000">
              <a:off x="637839" y="1938105"/>
              <a:ext cx="1367375" cy="22845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r>
                <a:rPr lang="en-US" sz="600" dirty="0">
                  <a:latin typeface="Comic Sans MS"/>
                  <a:cs typeface="Comic Sans MS"/>
                </a:rPr>
                <a:t>Head waiter/</a:t>
              </a:r>
              <a:r>
                <a:rPr lang="en-US" sz="600" dirty="0" err="1">
                  <a:latin typeface="Comic Sans MS"/>
                  <a:cs typeface="Comic Sans MS"/>
                </a:rPr>
                <a:t>ess</a:t>
              </a:r>
              <a:endParaRPr lang="en-US" sz="600" dirty="0">
                <a:latin typeface="Comic Sans MS"/>
                <a:cs typeface="Comic Sans MS"/>
              </a:endParaRP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Second in charge of restaurant. Greet and seat customers. Deals with complaints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 rot="5400000">
              <a:off x="2331148" y="-472625"/>
              <a:ext cx="1172035" cy="325966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Assistant manager</a:t>
              </a: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Responsible to manager, may have work delegated by manager. Will be in charge in managers absence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 rot="5400000">
              <a:off x="6107878" y="1530600"/>
              <a:ext cx="1562714" cy="24267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Restaurant manager</a:t>
              </a: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In charge of restaurant. Takes bookings, relays information to head chef, arranges staff training, </a:t>
              </a:r>
              <a:r>
                <a:rPr lang="en-US" sz="600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rotas</a:t>
              </a:r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en-US" sz="6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etc</a:t>
              </a:r>
              <a:endParaRPr lang="en-US" sz="6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5135821" y="2074782"/>
              <a:ext cx="0" cy="15195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0" y="2074782"/>
              <a:ext cx="5135821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2917162" y="2483043"/>
              <a:ext cx="197288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1242851" y="3902662"/>
              <a:ext cx="625195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242852" y="3902662"/>
              <a:ext cx="0" cy="744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endCxn id="132" idx="0"/>
            </p:cNvCxnSpPr>
            <p:nvPr/>
          </p:nvCxnSpPr>
          <p:spPr>
            <a:xfrm flipH="1">
              <a:off x="2238491" y="3900866"/>
              <a:ext cx="5790" cy="76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endCxn id="131" idx="0"/>
            </p:cNvCxnSpPr>
            <p:nvPr/>
          </p:nvCxnSpPr>
          <p:spPr>
            <a:xfrm>
              <a:off x="3271676" y="3902662"/>
              <a:ext cx="5861" cy="744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328952" y="3902662"/>
              <a:ext cx="0" cy="744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380002" y="3900866"/>
              <a:ext cx="0" cy="744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26" idx="0"/>
            </p:cNvCxnSpPr>
            <p:nvPr/>
          </p:nvCxnSpPr>
          <p:spPr>
            <a:xfrm flipV="1">
              <a:off x="5279861" y="3900866"/>
              <a:ext cx="0" cy="76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34" idx="0"/>
            </p:cNvCxnSpPr>
            <p:nvPr/>
          </p:nvCxnSpPr>
          <p:spPr>
            <a:xfrm flipV="1">
              <a:off x="7494803" y="3902662"/>
              <a:ext cx="0" cy="744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917162" y="2483043"/>
              <a:ext cx="0" cy="35159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1988829" y="5035549"/>
              <a:ext cx="5819374" cy="110692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Comic Sans MS"/>
                  <a:cs typeface="Comic Sans MS"/>
                </a:rPr>
                <a:t>Waiting staff</a:t>
              </a:r>
            </a:p>
            <a:p>
              <a:pPr algn="ctr"/>
              <a:r>
                <a:rPr lang="en-US" sz="600" dirty="0">
                  <a:solidFill>
                    <a:srgbClr val="0000FF"/>
                  </a:solidFill>
                  <a:latin typeface="Comic Sans MS"/>
                  <a:cs typeface="Comic Sans MS"/>
                </a:rPr>
                <a:t>Serve customers, clear tables and check customers satisfied with service</a:t>
              </a:r>
              <a:r>
                <a:rPr lang="en-US" sz="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.</a:t>
              </a:r>
            </a:p>
            <a:p>
              <a:r>
                <a:rPr lang="en-US" sz="500" dirty="0">
                  <a:solidFill>
                    <a:srgbClr val="FF0000"/>
                  </a:solidFill>
                  <a:latin typeface="Comic Sans MS"/>
                  <a:cs typeface="Comic Sans MS"/>
                </a:rPr>
                <a:t>Skills = </a:t>
              </a:r>
              <a:r>
                <a:rPr lang="en-US" sz="5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silver service, numeracy and literacy skills,  good memory</a:t>
              </a:r>
            </a:p>
            <a:p>
              <a:r>
                <a:rPr lang="en-US" sz="500" dirty="0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Qualities </a:t>
              </a:r>
              <a:r>
                <a:rPr lang="mr-IN" sz="500" dirty="0">
                  <a:solidFill>
                    <a:schemeClr val="accent3"/>
                  </a:solidFill>
                  <a:latin typeface="Comic Sans MS"/>
                  <a:cs typeface="Comic Sans MS"/>
                </a:rPr>
                <a:t>–</a:t>
              </a:r>
              <a:r>
                <a:rPr lang="en-US" sz="500" dirty="0">
                  <a:solidFill>
                    <a:schemeClr val="accent3"/>
                  </a:solidFill>
                  <a:latin typeface="Comic Sans MS"/>
                  <a:cs typeface="Comic Sans MS"/>
                </a:rPr>
                <a:t> approachable, </a:t>
              </a:r>
              <a:r>
                <a:rPr lang="en-US" sz="500" dirty="0" smtClean="0">
                  <a:solidFill>
                    <a:schemeClr val="accent3"/>
                  </a:solidFill>
                  <a:latin typeface="Comic Sans MS"/>
                  <a:cs typeface="Comic Sans MS"/>
                </a:rPr>
                <a:t>friendly,  </a:t>
              </a:r>
              <a:endParaRPr lang="en-US" sz="600" dirty="0">
                <a:latin typeface="Comic Sans MS"/>
                <a:cs typeface="Comic Sans MS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2" y="1795087"/>
              <a:ext cx="406398" cy="63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154"/>
          <p:cNvSpPr/>
          <p:nvPr/>
        </p:nvSpPr>
        <p:spPr>
          <a:xfrm>
            <a:off x="6350" y="116632"/>
            <a:ext cx="4001796" cy="28529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611560" y="1556792"/>
            <a:ext cx="3096342" cy="146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2267744" y="836712"/>
            <a:ext cx="15121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5" name="Group 164"/>
          <p:cNvGrpSpPr/>
          <p:nvPr/>
        </p:nvGrpSpPr>
        <p:grpSpPr>
          <a:xfrm>
            <a:off x="1403648" y="1124744"/>
            <a:ext cx="322997" cy="343721"/>
            <a:chOff x="1163467" y="1552456"/>
            <a:chExt cx="322997" cy="343721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3467" y="1626021"/>
              <a:ext cx="322997" cy="270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 rotWithShape="1">
            <a:blip r:embed="rId7" cstate="print"/>
            <a:srcRect b="6352"/>
            <a:stretch/>
          </p:blipFill>
          <p:spPr>
            <a:xfrm>
              <a:off x="1270598" y="1552456"/>
              <a:ext cx="158213" cy="955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roup 168"/>
          <p:cNvGrpSpPr/>
          <p:nvPr/>
        </p:nvGrpSpPr>
        <p:grpSpPr>
          <a:xfrm>
            <a:off x="2051720" y="980728"/>
            <a:ext cx="322997" cy="343721"/>
            <a:chOff x="1691680" y="1051179"/>
            <a:chExt cx="322997" cy="343721"/>
          </a:xfrm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1680" y="1124744"/>
              <a:ext cx="322997" cy="270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 rotWithShape="1">
            <a:blip r:embed="rId7" cstate="print"/>
            <a:srcRect b="6352"/>
            <a:stretch/>
          </p:blipFill>
          <p:spPr>
            <a:xfrm>
              <a:off x="1798811" y="1051179"/>
              <a:ext cx="158213" cy="9559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5" name="Straight Connector 174"/>
          <p:cNvCxnSpPr/>
          <p:nvPr/>
        </p:nvCxnSpPr>
        <p:spPr>
          <a:xfrm flipH="1">
            <a:off x="1547664" y="980728"/>
            <a:ext cx="69029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267744" y="836712"/>
            <a:ext cx="0" cy="1440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547664" y="980728"/>
            <a:ext cx="0" cy="1440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5936" y="2060848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-18 </a:t>
            </a:r>
            <a:r>
              <a:rPr lang="en-US" sz="1100" baseline="30000" dirty="0" smtClean="0">
                <a:latin typeface="Arial"/>
                <a:cs typeface="Arial"/>
              </a:rPr>
              <a:t>0</a:t>
            </a:r>
            <a:r>
              <a:rPr lang="en-US" sz="1100" dirty="0" smtClean="0">
                <a:latin typeface="Arial"/>
                <a:cs typeface="Arial"/>
              </a:rPr>
              <a:t>C freezer</a:t>
            </a:r>
          </a:p>
          <a:p>
            <a:r>
              <a:rPr lang="en-US" sz="1100" dirty="0" smtClean="0">
                <a:latin typeface="Arial"/>
                <a:cs typeface="Arial"/>
              </a:rPr>
              <a:t>0-5 </a:t>
            </a:r>
            <a:r>
              <a:rPr lang="en-US" sz="1100" baseline="30000" dirty="0" smtClean="0">
                <a:latin typeface="Arial"/>
                <a:cs typeface="Arial"/>
              </a:rPr>
              <a:t>0</a:t>
            </a:r>
            <a:r>
              <a:rPr lang="en-US" sz="1100" dirty="0" smtClean="0">
                <a:latin typeface="Arial"/>
                <a:cs typeface="Arial"/>
              </a:rPr>
              <a:t>C fridge</a:t>
            </a:r>
          </a:p>
          <a:p>
            <a:r>
              <a:rPr lang="en-US" sz="1100" dirty="0" smtClean="0">
                <a:latin typeface="Arial"/>
                <a:cs typeface="Arial"/>
              </a:rPr>
              <a:t>63 </a:t>
            </a:r>
            <a:r>
              <a:rPr lang="en-US" sz="1100" baseline="30000" dirty="0">
                <a:latin typeface="Arial"/>
                <a:cs typeface="Arial"/>
              </a:rPr>
              <a:t>0</a:t>
            </a:r>
            <a:r>
              <a:rPr lang="en-US" sz="1100" dirty="0" smtClean="0">
                <a:latin typeface="Arial"/>
                <a:cs typeface="Arial"/>
              </a:rPr>
              <a:t>C Hot hold</a:t>
            </a:r>
          </a:p>
          <a:p>
            <a:r>
              <a:rPr lang="en-US" sz="1100" dirty="0" smtClean="0">
                <a:latin typeface="Arial"/>
                <a:cs typeface="Arial"/>
              </a:rPr>
              <a:t>75 </a:t>
            </a:r>
            <a:r>
              <a:rPr lang="en-US" sz="1100" baseline="30000" dirty="0">
                <a:latin typeface="Arial"/>
                <a:cs typeface="Arial"/>
              </a:rPr>
              <a:t>0</a:t>
            </a:r>
            <a:r>
              <a:rPr lang="en-US" sz="1100" dirty="0" smtClean="0">
                <a:latin typeface="Arial"/>
                <a:cs typeface="Arial"/>
              </a:rPr>
              <a:t>C Core temperature of cooked food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1886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SKILLS = knowledge that can be learnt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 smtClean="0">
                <a:solidFill>
                  <a:schemeClr val="accent3"/>
                </a:solidFill>
              </a:rPr>
              <a:t>QUALITIES = characteristics</a:t>
            </a:r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8224" y="5373216"/>
            <a:ext cx="2555776" cy="1477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First Aid treatments</a:t>
            </a:r>
            <a:endParaRPr lang="en-US" sz="800" dirty="0" smtClean="0">
              <a:latin typeface="Arial"/>
              <a:cs typeface="Arial"/>
            </a:endParaRPr>
          </a:p>
          <a:p>
            <a:r>
              <a:rPr lang="en-US" sz="800" dirty="0">
                <a:latin typeface="Arial"/>
                <a:cs typeface="Arial"/>
              </a:rPr>
              <a:t>	</a:t>
            </a:r>
            <a:endParaRPr lang="en-US" sz="800" dirty="0" smtClean="0">
              <a:latin typeface="Arial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</p:txBody>
      </p:sp>
      <p:pic>
        <p:nvPicPr>
          <p:cNvPr id="157" name="Picture 156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240"/>
            <a:ext cx="648072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Picture 157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50405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Picture 160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r="18076"/>
          <a:stretch/>
        </p:blipFill>
        <p:spPr bwMode="auto">
          <a:xfrm>
            <a:off x="8532440" y="6237312"/>
            <a:ext cx="554484" cy="54629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668344" y="5661248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Cuts </a:t>
            </a:r>
            <a:r>
              <a:rPr lang="en-US" sz="800" dirty="0">
                <a:latin typeface="Arial"/>
                <a:cs typeface="Arial"/>
              </a:rPr>
              <a:t>= clean, dry and cover with a </a:t>
            </a:r>
            <a:r>
              <a:rPr lang="en-US" sz="800" dirty="0">
                <a:solidFill>
                  <a:srgbClr val="0000FF"/>
                </a:solidFill>
                <a:latin typeface="Arial"/>
                <a:cs typeface="Arial"/>
              </a:rPr>
              <a:t>blue waterproof </a:t>
            </a:r>
            <a:r>
              <a:rPr lang="en-US" sz="800" dirty="0" smtClean="0">
                <a:solidFill>
                  <a:srgbClr val="0000FF"/>
                </a:solidFill>
                <a:latin typeface="Arial"/>
                <a:cs typeface="Arial"/>
              </a:rPr>
              <a:t>plaster</a:t>
            </a:r>
            <a:endParaRPr lang="en-US" sz="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224" y="6237312"/>
            <a:ext cx="1944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Burn </a:t>
            </a:r>
            <a:r>
              <a:rPr lang="en-US" sz="800" dirty="0">
                <a:latin typeface="Arial"/>
                <a:cs typeface="Arial"/>
              </a:rPr>
              <a:t>= put under cold running water for 10 minutes or until stinging stops.  Do not cover.  If larger than a 10p seek medical </a:t>
            </a:r>
            <a:r>
              <a:rPr lang="en-US" sz="800" dirty="0" smtClean="0">
                <a:latin typeface="Arial"/>
                <a:cs typeface="Arial"/>
              </a:rPr>
              <a:t>advice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62" name="Content Placeholder 2"/>
          <p:cNvSpPr txBox="1">
            <a:spLocks/>
          </p:cNvSpPr>
          <p:nvPr/>
        </p:nvSpPr>
        <p:spPr>
          <a:xfrm>
            <a:off x="4355976" y="5805264"/>
            <a:ext cx="2232248" cy="1052736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defRPr/>
            </a:pPr>
            <a:r>
              <a:rPr lang="en-GB" sz="800" b="1" dirty="0" smtClean="0">
                <a:latin typeface="Comic Sans MS"/>
                <a:cs typeface="Comic Sans MS"/>
              </a:rPr>
              <a:t>WHO</a:t>
            </a:r>
            <a:r>
              <a:rPr lang="en-GB" sz="800" dirty="0" smtClean="0">
                <a:latin typeface="Comic Sans MS"/>
                <a:cs typeface="Comic Sans MS"/>
              </a:rPr>
              <a:t> </a:t>
            </a:r>
            <a:r>
              <a:rPr lang="en-GB" sz="800" dirty="0" smtClean="0">
                <a:solidFill>
                  <a:srgbClr val="0000FF"/>
                </a:solidFill>
                <a:latin typeface="Comic Sans MS"/>
                <a:cs typeface="Comic Sans MS"/>
              </a:rPr>
              <a:t>is going to eat the food</a:t>
            </a:r>
            <a:endParaRPr lang="en-GB" sz="800" i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177800" indent="-177800">
              <a:defRPr/>
            </a:pPr>
            <a:r>
              <a:rPr lang="en-GB" sz="800" b="1" dirty="0" smtClean="0">
                <a:latin typeface="Comic Sans MS"/>
                <a:cs typeface="Comic Sans MS"/>
              </a:rPr>
              <a:t>WHEN</a:t>
            </a:r>
            <a:r>
              <a:rPr lang="en-GB" sz="800" dirty="0" smtClean="0">
                <a:latin typeface="Comic Sans MS"/>
                <a:cs typeface="Comic Sans MS"/>
              </a:rPr>
              <a:t> </a:t>
            </a:r>
            <a:r>
              <a:rPr lang="en-GB" sz="800" dirty="0" smtClean="0">
                <a:solidFill>
                  <a:srgbClr val="0000FF"/>
                </a:solidFill>
                <a:latin typeface="Comic Sans MS"/>
                <a:cs typeface="Comic Sans MS"/>
              </a:rPr>
              <a:t>is it going to be </a:t>
            </a:r>
            <a:r>
              <a:rPr lang="en-GB" sz="8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eaten</a:t>
            </a:r>
          </a:p>
          <a:p>
            <a:pPr marL="177800" indent="-177800">
              <a:defRPr/>
            </a:pPr>
            <a:r>
              <a:rPr lang="en-GB" sz="800" b="1" dirty="0" smtClean="0">
                <a:latin typeface="Comic Sans MS"/>
                <a:cs typeface="Comic Sans MS"/>
              </a:rPr>
              <a:t>WHERE</a:t>
            </a:r>
            <a:r>
              <a:rPr lang="en-GB" sz="800" dirty="0" smtClean="0">
                <a:latin typeface="Comic Sans MS"/>
                <a:cs typeface="Comic Sans MS"/>
              </a:rPr>
              <a:t> </a:t>
            </a:r>
            <a:r>
              <a:rPr lang="en-GB" sz="800" dirty="0" smtClean="0">
                <a:solidFill>
                  <a:srgbClr val="0000FF"/>
                </a:solidFill>
                <a:latin typeface="Comic Sans MS"/>
                <a:cs typeface="Comic Sans MS"/>
              </a:rPr>
              <a:t>is it going to be served/eaten</a:t>
            </a:r>
            <a:endParaRPr lang="en-GB" sz="800" i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177800" indent="-177800">
              <a:defRPr/>
            </a:pPr>
            <a:r>
              <a:rPr lang="en-GB" sz="800" b="1" dirty="0" smtClean="0">
                <a:latin typeface="Comic Sans MS"/>
                <a:cs typeface="Comic Sans MS"/>
              </a:rPr>
              <a:t>WHAT </a:t>
            </a:r>
            <a:r>
              <a:rPr lang="en-GB" sz="800" dirty="0" smtClean="0">
                <a:solidFill>
                  <a:srgbClr val="0000FF"/>
                </a:solidFill>
                <a:latin typeface="Comic Sans MS"/>
                <a:cs typeface="Comic Sans MS"/>
              </a:rPr>
              <a:t>type of food is going to be eaten</a:t>
            </a:r>
          </a:p>
          <a:p>
            <a:pPr marL="0" indent="0">
              <a:buNone/>
              <a:defRPr/>
            </a:pPr>
            <a:r>
              <a:rPr lang="en-GB" sz="8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Remember a range of </a:t>
            </a:r>
            <a:r>
              <a:rPr lang="en-GB" sz="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TEXTURES, </a:t>
            </a:r>
            <a:r>
              <a:rPr lang="en-GB" sz="80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FLAVOURS, </a:t>
            </a:r>
            <a:r>
              <a:rPr lang="en-GB" sz="800" i="1" dirty="0" smtClean="0">
                <a:solidFill>
                  <a:srgbClr val="FF00FF"/>
                </a:solidFill>
                <a:latin typeface="Comic Sans MS"/>
                <a:cs typeface="Comic Sans MS"/>
              </a:rPr>
              <a:t>SHAPES</a:t>
            </a:r>
            <a:r>
              <a:rPr lang="en-GB" sz="800" i="1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GB" sz="8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lang="en-GB" sz="800" i="1" dirty="0" smtClean="0">
                <a:solidFill>
                  <a:srgbClr val="8000FF"/>
                </a:solidFill>
                <a:latin typeface="Comic Sans MS"/>
                <a:cs typeface="Comic Sans MS"/>
              </a:rPr>
              <a:t>COLOURS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67944" y="5805264"/>
            <a:ext cx="338554" cy="1052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/>
              <a:t>Menu planning 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11960" y="314096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SPECIAL DIETS</a:t>
            </a:r>
            <a:endParaRPr lang="en-US" sz="1100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6660232" y="3717032"/>
            <a:ext cx="2483768" cy="1656184"/>
            <a:chOff x="7450833" y="3755637"/>
            <a:chExt cx="3950320" cy="2876610"/>
          </a:xfrm>
        </p:grpSpPr>
        <p:pic>
          <p:nvPicPr>
            <p:cNvPr id="176" name="Picture 175"/>
            <p:cNvPicPr/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99"/>
            <a:stretch/>
          </p:blipFill>
          <p:spPr bwMode="auto">
            <a:xfrm>
              <a:off x="7450833" y="5193942"/>
              <a:ext cx="1478807" cy="1428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Picture 172"/>
            <p:cNvPicPr/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08"/>
            <a:stretch/>
          </p:blipFill>
          <p:spPr bwMode="auto">
            <a:xfrm>
              <a:off x="10163564" y="5193942"/>
              <a:ext cx="1096839" cy="1428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Picture 173"/>
            <p:cNvPicPr/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4" r="42826"/>
            <a:stretch/>
          </p:blipFill>
          <p:spPr bwMode="auto">
            <a:xfrm>
              <a:off x="9102061" y="5193942"/>
              <a:ext cx="1061504" cy="1438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TextBox 176"/>
            <p:cNvSpPr txBox="1"/>
            <p:nvPr/>
          </p:nvSpPr>
          <p:spPr>
            <a:xfrm>
              <a:off x="9691785" y="3755637"/>
              <a:ext cx="1709368" cy="140882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Comic Sans MS"/>
                  <a:cs typeface="Comic Sans MS"/>
                </a:rPr>
                <a:t>Caterers must by law provide information to customers on which of their products contain any of the 14 allergens</a:t>
              </a:r>
              <a:endParaRPr lang="en-US" sz="700" dirty="0">
                <a:latin typeface="Comic Sans MS"/>
                <a:cs typeface="Comic Sans MS"/>
              </a:endParaRPr>
            </a:p>
          </p:txBody>
        </p:sp>
      </p:grpSp>
      <p:pic>
        <p:nvPicPr>
          <p:cNvPr id="171" name="Picture 170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1440160" cy="1296144"/>
          </a:xfrm>
          <a:prstGeom prst="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8097738" y="32129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Allergens</a:t>
            </a:r>
            <a:endParaRPr lang="en-US" dirty="0"/>
          </a:p>
        </p:txBody>
      </p:sp>
      <p:sp>
        <p:nvSpPr>
          <p:cNvPr id="2" name="AutoShape 28" descr="Image result for cosh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30" descr="Image result for cosh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98352" y="824"/>
            <a:ext cx="3528841" cy="24531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89821" y="2684397"/>
            <a:ext cx="3765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Control of substances hazardous to health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4067944" y="2420888"/>
            <a:ext cx="32403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70705"/>
              </p:ext>
            </p:extLst>
          </p:nvPr>
        </p:nvGraphicFramePr>
        <p:xfrm>
          <a:off x="0" y="0"/>
          <a:ext cx="2411760" cy="148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4784">
                <a:tc>
                  <a:txBody>
                    <a:bodyPr/>
                    <a:lstStyle/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700" b="1" i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0" y="3068960"/>
            <a:ext cx="2339752" cy="288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742704" cy="817724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2310" y="29746"/>
            <a:ext cx="2268244" cy="3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7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7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700" dirty="0" smtClean="0">
                <a:latin typeface="Comic Sans MS"/>
                <a:cs typeface="Comic Sans MS"/>
              </a:rPr>
              <a:t>IMPORTANT BECAUSE</a:t>
            </a:r>
            <a:r>
              <a:rPr lang="mr-IN" sz="700" dirty="0" smtClean="0">
                <a:latin typeface="Comic Sans MS"/>
                <a:cs typeface="Comic Sans MS"/>
              </a:rPr>
              <a:t>…</a:t>
            </a:r>
            <a:endParaRPr lang="en-US" sz="700" dirty="0" smtClean="0">
              <a:latin typeface="Comic Sans MS"/>
              <a:cs typeface="Comic Sans MS"/>
            </a:endParaRPr>
          </a:p>
          <a:p>
            <a:r>
              <a:rPr lang="en-US" sz="700" dirty="0" smtClean="0">
                <a:latin typeface="Comic Sans MS"/>
                <a:cs typeface="Comic Sans MS"/>
              </a:rPr>
              <a:t>It keeps costs down</a:t>
            </a:r>
          </a:p>
          <a:p>
            <a:r>
              <a:rPr lang="en-US" sz="700" dirty="0" smtClean="0">
                <a:latin typeface="Comic Sans MS"/>
                <a:cs typeface="Comic Sans MS"/>
              </a:rPr>
              <a:t>Keeps loses in food preparation and serving to a minimum</a:t>
            </a:r>
          </a:p>
          <a:p>
            <a:r>
              <a:rPr lang="en-US" sz="700" dirty="0" smtClean="0">
                <a:latin typeface="Comic Sans MS"/>
                <a:cs typeface="Comic Sans MS"/>
              </a:rPr>
              <a:t>It offers customers a satisfying portion without waste</a:t>
            </a:r>
          </a:p>
          <a:p>
            <a:r>
              <a:rPr lang="en-US" sz="700" dirty="0" smtClean="0">
                <a:latin typeface="Comic Sans MS"/>
                <a:cs typeface="Comic Sans MS"/>
              </a:rPr>
              <a:t>Gives customers feeling of value for money</a:t>
            </a:r>
          </a:p>
          <a:p>
            <a:r>
              <a:rPr lang="en-US" sz="700" dirty="0" smtClean="0">
                <a:latin typeface="Comic Sans MS"/>
                <a:cs typeface="Comic Sans MS"/>
              </a:rPr>
              <a:t>It helps ensure the business makes a profit.  </a:t>
            </a:r>
          </a:p>
          <a:p>
            <a:endParaRPr lang="en-US" sz="7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7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2483144" cy="330676"/>
          </a:xfrm>
          <a:prstGeom prst="rect">
            <a:avLst/>
          </a:prstGeom>
        </p:spPr>
        <p:txBody>
          <a:bodyPr lIns="65306" tIns="32653" rIns="65306" bIns="32653"/>
          <a:lstStyle/>
          <a:p>
            <a:pPr marL="192001" indent="-192001" defTabSz="768004">
              <a:lnSpc>
                <a:spcPct val="90000"/>
              </a:lnSpc>
              <a:spcBef>
                <a:spcPts val="840"/>
              </a:spcBef>
            </a:pPr>
            <a:r>
              <a:rPr lang="en-US" sz="700" b="1" dirty="0" smtClean="0">
                <a:latin typeface="Comic Sans MS"/>
                <a:cs typeface="Comic Sans MS"/>
              </a:rPr>
              <a:t>Portion Control - is </a:t>
            </a:r>
            <a:r>
              <a:rPr lang="en-US" sz="700" b="1" dirty="0">
                <a:latin typeface="Comic Sans MS"/>
                <a:cs typeface="Comic Sans MS"/>
              </a:rPr>
              <a:t>the amount of each item on the menu and how much is produced and </a:t>
            </a:r>
            <a:r>
              <a:rPr lang="en-US" sz="700" b="1" dirty="0" smtClean="0">
                <a:latin typeface="Comic Sans MS"/>
                <a:cs typeface="Comic Sans MS"/>
              </a:rPr>
              <a:t>served</a:t>
            </a:r>
            <a:r>
              <a:rPr lang="en-US" sz="700" b="1" dirty="0">
                <a:latin typeface="Comic Sans MS"/>
                <a:cs typeface="Comic Sans MS"/>
              </a:rPr>
              <a:t>.  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2339752" y="3068960"/>
            <a:ext cx="2763029" cy="1375703"/>
            <a:chOff x="66428" y="2515047"/>
            <a:chExt cx="4170292" cy="2125603"/>
          </a:xfrm>
        </p:grpSpPr>
        <p:sp>
          <p:nvSpPr>
            <p:cNvPr id="7" name="Rectangle 6"/>
            <p:cNvSpPr/>
            <p:nvPr/>
          </p:nvSpPr>
          <p:spPr>
            <a:xfrm>
              <a:off x="66428" y="2515047"/>
              <a:ext cx="3966164" cy="211393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86" y="3071346"/>
              <a:ext cx="3695223" cy="15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4">
                      <a:lumMod val="75000"/>
                    </a:schemeClr>
                  </a:solidFill>
                  <a:latin typeface="Comic Sans MS"/>
                  <a:cs typeface="Comic Sans MS"/>
                </a:rPr>
                <a:t>It is a </a:t>
              </a:r>
              <a:r>
                <a:rPr lang="en-US" sz="1000" dirty="0">
                  <a:solidFill>
                    <a:srgbClr val="FF0000"/>
                  </a:solidFill>
                  <a:latin typeface="Comic Sans MS"/>
                  <a:cs typeface="Comic Sans MS"/>
                </a:rPr>
                <a:t>food safety management system </a:t>
              </a:r>
              <a:r>
                <a:rPr lang="en-US" sz="1000" dirty="0">
                  <a:solidFill>
                    <a:schemeClr val="accent4">
                      <a:lumMod val="75000"/>
                    </a:schemeClr>
                  </a:solidFill>
                  <a:latin typeface="Comic Sans MS"/>
                  <a:cs typeface="Comic Sans MS"/>
                </a:rPr>
                <a:t>to identify the areas of their food business which are most dangerous and to make sure that they are controlled in some way. </a:t>
              </a:r>
              <a:r>
                <a:rPr lang="en-US" sz="1000" dirty="0" smtClean="0">
                  <a:solidFill>
                    <a:schemeClr val="accent4">
                      <a:lumMod val="75000"/>
                    </a:schemeClr>
                  </a:solidFill>
                  <a:latin typeface="Comic Sans MS"/>
                  <a:cs typeface="Comic Sans MS"/>
                </a:rPr>
                <a:t>By law ALL </a:t>
              </a:r>
              <a:r>
                <a:rPr lang="en-US" sz="1000" dirty="0">
                  <a:solidFill>
                    <a:schemeClr val="accent4">
                      <a:lumMod val="75000"/>
                    </a:schemeClr>
                  </a:solidFill>
                  <a:latin typeface="Comic Sans MS"/>
                  <a:cs typeface="Comic Sans MS"/>
                </a:rPr>
                <a:t>food businesses </a:t>
              </a:r>
              <a:r>
                <a:rPr lang="en-US" sz="1000" dirty="0" smtClean="0">
                  <a:solidFill>
                    <a:schemeClr val="accent4">
                      <a:lumMod val="75000"/>
                    </a:schemeClr>
                  </a:solidFill>
                  <a:latin typeface="Comic Sans MS"/>
                  <a:cs typeface="Comic Sans MS"/>
                </a:rPr>
                <a:t>must have one.</a:t>
              </a:r>
              <a:endParaRPr lang="en-US" sz="1000" dirty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200" y="2515047"/>
              <a:ext cx="4033520" cy="5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4">
                      <a:lumMod val="75000"/>
                    </a:schemeClr>
                  </a:solidFill>
                  <a:latin typeface="Comic Sans MS"/>
                  <a:cs typeface="Comic Sans MS"/>
                </a:rPr>
                <a:t>Hazard Analysis Critical Control Points (HACCP)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39752" y="4437112"/>
            <a:ext cx="2618771" cy="10211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2339752" y="4437112"/>
            <a:ext cx="2550886" cy="888694"/>
            <a:chOff x="20617" y="4963710"/>
            <a:chExt cx="7945120" cy="1244171"/>
          </a:xfrm>
        </p:grpSpPr>
        <p:sp>
          <p:nvSpPr>
            <p:cNvPr id="12" name="TextBox 11"/>
            <p:cNvSpPr txBox="1"/>
            <p:nvPr/>
          </p:nvSpPr>
          <p:spPr>
            <a:xfrm>
              <a:off x="20617" y="4963710"/>
              <a:ext cx="79451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omic Sans MS"/>
                  <a:cs typeface="Comic Sans MS"/>
                </a:rPr>
                <a:t>Safer Food Better Business (SFBB)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18" y="5216841"/>
              <a:ext cx="6004562" cy="99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omic Sans MS"/>
                  <a:cs typeface="Comic Sans MS"/>
                </a:rPr>
                <a:t>Scheme introduced by the Government to help businesses to complete HACCP. Special packs are available for businesses to use and record their HACCPs</a:t>
              </a: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2339752" y="5445224"/>
            <a:ext cx="2627784" cy="1328433"/>
            <a:chOff x="-5080" y="4602518"/>
            <a:chExt cx="4439772" cy="2498666"/>
          </a:xfrm>
        </p:grpSpPr>
        <p:sp>
          <p:nvSpPr>
            <p:cNvPr id="16" name="TextBox 15"/>
            <p:cNvSpPr txBox="1"/>
            <p:nvPr/>
          </p:nvSpPr>
          <p:spPr>
            <a:xfrm>
              <a:off x="91440" y="5364481"/>
              <a:ext cx="4261922" cy="1736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omic Sans MS"/>
                  <a:cs typeface="Comic Sans MS"/>
                </a:rPr>
                <a:t>Hazards can be either</a:t>
              </a:r>
              <a:endParaRPr lang="en-US" sz="900" dirty="0">
                <a:solidFill>
                  <a:srgbClr val="77933C"/>
                </a:solidFill>
                <a:latin typeface="Comic Sans MS"/>
                <a:cs typeface="Comic Sans MS"/>
              </a:endParaRPr>
            </a:p>
            <a:p>
              <a:pPr marL="326532" indent="-326532">
                <a:buFont typeface="+mj-lt"/>
                <a:buAutoNum type="arabicPeriod"/>
              </a:pPr>
              <a:r>
                <a:rPr lang="en-US" sz="900" dirty="0">
                  <a:solidFill>
                    <a:srgbClr val="77933C"/>
                  </a:solidFill>
                  <a:latin typeface="Comic Sans MS"/>
                  <a:cs typeface="Comic Sans MS"/>
                </a:rPr>
                <a:t>Physical e.g. glass in food </a:t>
              </a:r>
              <a:endParaRPr lang="en-US" sz="900" dirty="0">
                <a:latin typeface="Comic Sans MS"/>
                <a:cs typeface="Comic Sans MS"/>
              </a:endParaRPr>
            </a:p>
            <a:p>
              <a:pPr marL="326532" indent="-326532">
                <a:buFont typeface="+mj-lt"/>
                <a:buAutoNum type="arabicPeriod"/>
              </a:pPr>
              <a:r>
                <a:rPr lang="en-US" sz="900" dirty="0">
                  <a:solidFill>
                    <a:schemeClr val="accent2"/>
                  </a:solidFill>
                  <a:latin typeface="Comic Sans MS"/>
                  <a:cs typeface="Comic Sans MS"/>
                </a:rPr>
                <a:t>Biological </a:t>
              </a:r>
              <a:r>
                <a:rPr lang="en-US" sz="900" dirty="0" err="1">
                  <a:solidFill>
                    <a:schemeClr val="accent2"/>
                  </a:solidFill>
                  <a:latin typeface="Comic Sans MS"/>
                  <a:cs typeface="Comic Sans MS"/>
                </a:rPr>
                <a:t>e.g</a:t>
              </a:r>
              <a:r>
                <a:rPr lang="en-US" sz="900" dirty="0">
                  <a:solidFill>
                    <a:schemeClr val="accent2"/>
                  </a:solidFill>
                  <a:latin typeface="Comic Sans MS"/>
                  <a:cs typeface="Comic Sans MS"/>
                </a:rPr>
                <a:t> salmonella bacteria in raw chicken</a:t>
              </a:r>
            </a:p>
            <a:p>
              <a:pPr marL="326532" indent="-326532">
                <a:buFont typeface="+mj-lt"/>
                <a:buAutoNum type="arabicPeriod"/>
              </a:pPr>
              <a:r>
                <a:rPr lang="en-US" sz="900" dirty="0">
                  <a:solidFill>
                    <a:schemeClr val="accent5">
                      <a:lumMod val="75000"/>
                    </a:schemeClr>
                  </a:solidFill>
                  <a:latin typeface="Comic Sans MS"/>
                  <a:cs typeface="Comic Sans MS"/>
                </a:rPr>
                <a:t>Chemical </a:t>
              </a:r>
              <a:r>
                <a:rPr lang="en-US" sz="900" dirty="0" err="1">
                  <a:solidFill>
                    <a:schemeClr val="accent5">
                      <a:lumMod val="75000"/>
                    </a:schemeClr>
                  </a:solidFill>
                  <a:latin typeface="Comic Sans MS"/>
                  <a:cs typeface="Comic Sans MS"/>
                </a:rPr>
                <a:t>e.g</a:t>
              </a:r>
              <a:r>
                <a:rPr lang="en-US" sz="900" dirty="0">
                  <a:solidFill>
                    <a:schemeClr val="accent5">
                      <a:lumMod val="75000"/>
                    </a:schemeClr>
                  </a:solidFill>
                  <a:latin typeface="Comic Sans MS"/>
                  <a:cs typeface="Comic Sans MS"/>
                </a:rPr>
                <a:t> contamination from cleaning chemicals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602" y="4824816"/>
              <a:ext cx="4277359" cy="69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  <a:latin typeface="Comic Sans MS"/>
                  <a:cs typeface="Comic Sans MS"/>
                </a:rPr>
                <a:t>A </a:t>
              </a:r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HAZARD </a:t>
              </a:r>
              <a:r>
                <a:rPr lang="en-US" sz="900" dirty="0">
                  <a:solidFill>
                    <a:srgbClr val="FF0000"/>
                  </a:solidFill>
                  <a:latin typeface="Comic Sans MS"/>
                  <a:cs typeface="Comic Sans MS"/>
                </a:rPr>
                <a:t>is something that </a:t>
              </a:r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could CAUSE HARM to </a:t>
              </a:r>
              <a:r>
                <a:rPr lang="en-US" sz="900" dirty="0">
                  <a:solidFill>
                    <a:srgbClr val="FF0000"/>
                  </a:solidFill>
                  <a:latin typeface="Comic Sans MS"/>
                  <a:cs typeface="Comic Sans MS"/>
                </a:rPr>
                <a:t>the </a:t>
              </a:r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CONSUMER.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4600" y="4602520"/>
              <a:ext cx="1559559" cy="46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Hazards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5080" y="4602518"/>
              <a:ext cx="4439772" cy="23907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1414" y="5791782"/>
            <a:ext cx="2341166" cy="1066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marL="326532" indent="-326532"/>
            <a:endParaRPr lang="en-US" sz="700" dirty="0">
              <a:latin typeface="Comic Sans MS"/>
              <a:cs typeface="Comic Sans MS"/>
            </a:endParaRPr>
          </a:p>
          <a:p>
            <a:pPr marL="326532" indent="-326532">
              <a:buFont typeface="Arial"/>
              <a:buChar char="•"/>
            </a:pPr>
            <a:endParaRPr lang="en-US" sz="700" dirty="0">
              <a:latin typeface="Comic Sans MS"/>
              <a:cs typeface="Comic Sans MS"/>
            </a:endParaRPr>
          </a:p>
          <a:p>
            <a:pPr marL="177800" indent="-177800">
              <a:buFont typeface="Arial"/>
              <a:buChar char="•"/>
            </a:pPr>
            <a:r>
              <a:rPr lang="en-US" sz="700" dirty="0">
                <a:latin typeface="Comic Sans MS"/>
                <a:cs typeface="Comic Sans MS"/>
              </a:rPr>
              <a:t>Actual cost of the ingredients</a:t>
            </a:r>
          </a:p>
          <a:p>
            <a:pPr marL="177800" indent="-177800">
              <a:buFont typeface="Arial"/>
              <a:buChar char="•"/>
            </a:pPr>
            <a:r>
              <a:rPr lang="en-US" sz="700" dirty="0">
                <a:latin typeface="Comic Sans MS"/>
                <a:cs typeface="Comic Sans MS"/>
              </a:rPr>
              <a:t>Overheads (electricity, gas, rates, rents etc.)</a:t>
            </a:r>
          </a:p>
          <a:p>
            <a:pPr marL="177800" indent="-177800">
              <a:buFont typeface="Arial"/>
              <a:buChar char="•"/>
            </a:pPr>
            <a:r>
              <a:rPr lang="en-US" sz="700" dirty="0">
                <a:latin typeface="Comic Sans MS"/>
                <a:cs typeface="Comic Sans MS"/>
              </a:rPr>
              <a:t>Staff costs (wages)</a:t>
            </a:r>
          </a:p>
          <a:p>
            <a:pPr marL="177800" indent="-177800">
              <a:buFont typeface="Arial"/>
              <a:buChar char="•"/>
            </a:pPr>
            <a:r>
              <a:rPr lang="en-US" sz="700" dirty="0">
                <a:latin typeface="Comic Sans MS"/>
                <a:cs typeface="Comic Sans MS"/>
              </a:rPr>
              <a:t>Profit (this will depend upon the amount of profit a business wants to make)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700" dirty="0" smtClean="0">
                <a:latin typeface="Comic Sans MS"/>
                <a:cs typeface="Comic Sans MS"/>
              </a:rPr>
              <a:t>VAT</a:t>
            </a:r>
            <a:endParaRPr lang="en-US" sz="900" b="1" dirty="0">
              <a:latin typeface="Comic Sans MS"/>
              <a:cs typeface="Comic Sans MS"/>
            </a:endParaRPr>
          </a:p>
          <a:p>
            <a:pPr marL="326532" indent="-326532"/>
            <a:r>
              <a:rPr lang="en-GB" sz="900" b="1" dirty="0">
                <a:latin typeface="Comic Sans MS"/>
                <a:cs typeface="Comic Sans MS"/>
              </a:rPr>
              <a:t>Food cost x 100 ÷ 40 = selling price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2" y="5807982"/>
            <a:ext cx="2193661" cy="1050018"/>
          </a:xfrm>
          <a:prstGeom prst="rect">
            <a:avLst/>
          </a:prstGeom>
        </p:spPr>
        <p:txBody>
          <a:bodyPr lIns="65306" tIns="32653" rIns="65306" bIns="32653"/>
          <a:lstStyle/>
          <a:p>
            <a:pPr algn="ctr" defTabSz="768004">
              <a:lnSpc>
                <a:spcPct val="90000"/>
              </a:lnSpc>
              <a:spcBef>
                <a:spcPct val="0"/>
              </a:spcBef>
            </a:pPr>
            <a:r>
              <a:rPr lang="en-GB" sz="1100" b="1" dirty="0">
                <a:latin typeface="Comic Sans MS"/>
                <a:ea typeface="+mj-ea"/>
                <a:cs typeface="Comic Sans MS"/>
              </a:rPr>
              <a:t>Costing </a:t>
            </a:r>
          </a:p>
          <a:p>
            <a:pPr defTabSz="768004">
              <a:lnSpc>
                <a:spcPct val="90000"/>
              </a:lnSpc>
              <a:spcBef>
                <a:spcPct val="0"/>
              </a:spcBef>
            </a:pPr>
            <a:endParaRPr lang="en-GB" sz="800" dirty="0">
              <a:latin typeface="Comic Sans MS"/>
              <a:ea typeface="+mj-ea"/>
              <a:cs typeface="Comic Sans MS"/>
            </a:endParaRPr>
          </a:p>
          <a:p>
            <a:pPr defTabSz="768004">
              <a:lnSpc>
                <a:spcPct val="90000"/>
              </a:lnSpc>
              <a:spcBef>
                <a:spcPct val="0"/>
              </a:spcBef>
            </a:pPr>
            <a:endParaRPr lang="en-GB" sz="800" dirty="0">
              <a:latin typeface="Comic Sans MS"/>
              <a:ea typeface="+mj-ea"/>
              <a:cs typeface="Comic Sans MS"/>
            </a:endParaRPr>
          </a:p>
          <a:p>
            <a:pPr defTabSz="768004">
              <a:lnSpc>
                <a:spcPct val="90000"/>
              </a:lnSpc>
              <a:spcBef>
                <a:spcPct val="0"/>
              </a:spcBef>
            </a:pPr>
            <a:endParaRPr lang="en-GB" sz="800" dirty="0">
              <a:latin typeface="Comic Sans MS"/>
              <a:ea typeface="+mj-ea"/>
              <a:cs typeface="Comic Sans MS"/>
            </a:endParaRPr>
          </a:p>
          <a:p>
            <a:pPr defTabSz="768004">
              <a:lnSpc>
                <a:spcPct val="90000"/>
              </a:lnSpc>
              <a:spcBef>
                <a:spcPct val="0"/>
              </a:spcBef>
            </a:pPr>
            <a:endParaRPr lang="en-GB" sz="800" dirty="0">
              <a:latin typeface="Comic Sans MS"/>
              <a:ea typeface="+mj-ea"/>
              <a:cs typeface="Comic Sans MS"/>
            </a:endParaRPr>
          </a:p>
          <a:p>
            <a:pPr defTabSz="768004">
              <a:lnSpc>
                <a:spcPct val="90000"/>
              </a:lnSpc>
              <a:spcBef>
                <a:spcPct val="0"/>
              </a:spcBef>
            </a:pPr>
            <a:endParaRPr lang="en-GB" sz="800" dirty="0">
              <a:latin typeface="Comic Sans MS"/>
              <a:ea typeface="+mj-ea"/>
              <a:cs typeface="Comic Sans MS"/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35496" y="3140968"/>
            <a:ext cx="2196058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 smtClean="0">
                <a:solidFill>
                  <a:srgbClr val="0000FF"/>
                </a:solidFill>
                <a:latin typeface="Comic Sans MS"/>
                <a:cs typeface="Comic Sans MS"/>
              </a:rPr>
              <a:t>EXAM QUESTION COMMAND WORDS</a:t>
            </a:r>
          </a:p>
          <a:p>
            <a:pPr marL="88900" indent="-88900"/>
            <a:r>
              <a:rPr lang="en-US" sz="800" dirty="0" smtClean="0">
                <a:solidFill>
                  <a:srgbClr val="0000FF"/>
                </a:solidFill>
                <a:latin typeface="Comic Sans MS"/>
                <a:cs typeface="Comic Sans MS"/>
              </a:rPr>
              <a:t>DEFINE - GIVE THE MEANING OF …..</a:t>
            </a:r>
          </a:p>
          <a:p>
            <a:pPr marL="88900" indent="-88900"/>
            <a:r>
              <a:rPr lang="en-US" sz="800" dirty="0" smtClean="0">
                <a:solidFill>
                  <a:schemeClr val="accent3"/>
                </a:solidFill>
                <a:latin typeface="Comic Sans MS"/>
                <a:cs typeface="Comic Sans MS"/>
              </a:rPr>
              <a:t>LIST -  Make a list.</a:t>
            </a:r>
          </a:p>
          <a:p>
            <a:pPr marL="88900" indent="-88900"/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STATE - Write clearly but briefly. Write in sentences</a:t>
            </a:r>
          </a:p>
          <a:p>
            <a:pPr marL="88900" indent="-88900"/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DESCRIBE - Give an account of, Allow the reader to ‘see’ the answer; ‘paint a picture in words’. You must use appropriate terminology and write coherently, using connectives. </a:t>
            </a:r>
          </a:p>
          <a:p>
            <a:pPr marL="88900" indent="-88900"/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DISCUSS - Add detail to a reason already stated,  Give important aspects of, Give advantages and disadvantages of….</a:t>
            </a:r>
          </a:p>
          <a:p>
            <a:pPr marL="88900" indent="-88900"/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EXPLAIN - Make clear, giving reasons. Use ‘because’ in your answer </a:t>
            </a:r>
          </a:p>
          <a:p>
            <a:pPr marL="88900" indent="-88900"/>
            <a:r>
              <a:rPr lang="en-US" sz="800" dirty="0" smtClean="0">
                <a:latin typeface="Comic Sans MS"/>
                <a:cs typeface="Comic Sans MS"/>
              </a:rPr>
              <a:t>EVALUATE - Give important aspects of, Give your own opinion of…</a:t>
            </a:r>
            <a:endParaRPr lang="en-US" sz="800" dirty="0">
              <a:latin typeface="Comic Sans MS"/>
              <a:cs typeface="Comic Sans MS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87569"/>
              </p:ext>
            </p:extLst>
          </p:nvPr>
        </p:nvGraphicFramePr>
        <p:xfrm>
          <a:off x="4932040" y="3068960"/>
          <a:ext cx="2376263" cy="37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9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Process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Hazards 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How to prevent them (controls)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16">
                <a:tc>
                  <a:txBody>
                    <a:bodyPr/>
                    <a:lstStyle/>
                    <a:p>
                      <a:pPr algn="l"/>
                      <a:r>
                        <a:rPr lang="en-US" sz="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Purchase</a:t>
                      </a:r>
                      <a:r>
                        <a:rPr lang="en-US" sz="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and delivery</a:t>
                      </a:r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/>
                      <a:r>
                        <a:rPr lang="en-US" sz="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Storage</a:t>
                      </a:r>
                    </a:p>
                    <a:p>
                      <a:pPr algn="l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/>
                      <a:r>
                        <a:rPr lang="en-US" sz="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Preparation</a:t>
                      </a:r>
                    </a:p>
                    <a:p>
                      <a:pPr algn="l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/>
                      <a:r>
                        <a:rPr lang="en-US" sz="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Cooking</a:t>
                      </a:r>
                      <a:r>
                        <a:rPr lang="en-US" sz="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/>
                      <a:r>
                        <a:rPr lang="en-US" sz="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Chilling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/>
                      <a:r>
                        <a:rPr lang="en-US" sz="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Reheating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184">
                <a:tc>
                  <a:txBody>
                    <a:bodyPr/>
                    <a:lstStyle/>
                    <a:p>
                      <a:pPr algn="l"/>
                      <a:r>
                        <a:rPr lang="en-US" sz="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3" name="Picture 52" descr="Slide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2664296" cy="1998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4067944" y="21754"/>
            <a:ext cx="2664296" cy="369332"/>
          </a:xfrm>
          <a:prstGeom prst="rect">
            <a:avLst/>
          </a:prstGeom>
          <a:solidFill>
            <a:srgbClr val="FFFCB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What are the advantages and disadvantages of each type of communication?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55" name="Picture 54" descr="Slide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1484784"/>
            <a:ext cx="2112235" cy="15841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6" name="Picture 5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t="33976" r="8876"/>
          <a:stretch/>
        </p:blipFill>
        <p:spPr bwMode="auto">
          <a:xfrm>
            <a:off x="2123728" y="1484784"/>
            <a:ext cx="1944216" cy="1512168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699792" y="0"/>
            <a:ext cx="1368152" cy="14927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Comic Sans MS"/>
                <a:cs typeface="Comic Sans MS"/>
              </a:rPr>
              <a:t>scoops</a:t>
            </a:r>
            <a:endParaRPr lang="en-US" sz="700" dirty="0">
              <a:latin typeface="Comic Sans MS"/>
              <a:cs typeface="Comic Sans MS"/>
            </a:endParaRPr>
          </a:p>
          <a:p>
            <a:r>
              <a:rPr lang="en-US" sz="700" dirty="0">
                <a:latin typeface="Comic Sans MS"/>
                <a:cs typeface="Comic Sans MS"/>
              </a:rPr>
              <a:t>ladles</a:t>
            </a:r>
          </a:p>
          <a:p>
            <a:r>
              <a:rPr lang="en-US" sz="700" dirty="0">
                <a:latin typeface="Comic Sans MS"/>
                <a:cs typeface="Comic Sans MS"/>
              </a:rPr>
              <a:t>Fruit juice glasses</a:t>
            </a:r>
          </a:p>
          <a:p>
            <a:r>
              <a:rPr lang="en-US" sz="700" dirty="0">
                <a:latin typeface="Comic Sans MS"/>
                <a:cs typeface="Comic Sans MS"/>
              </a:rPr>
              <a:t>Individual pie dishes</a:t>
            </a:r>
          </a:p>
          <a:p>
            <a:r>
              <a:rPr lang="en-US" sz="700" dirty="0">
                <a:latin typeface="Comic Sans MS"/>
                <a:cs typeface="Comic Sans MS"/>
              </a:rPr>
              <a:t>ramekins</a:t>
            </a:r>
          </a:p>
          <a:p>
            <a:r>
              <a:rPr lang="en-US" sz="700" dirty="0">
                <a:latin typeface="Comic Sans MS"/>
                <a:cs typeface="Comic Sans MS"/>
              </a:rPr>
              <a:t>Sundae dishes</a:t>
            </a:r>
          </a:p>
          <a:p>
            <a:r>
              <a:rPr lang="en-US" sz="700" dirty="0">
                <a:latin typeface="Comic Sans MS"/>
                <a:cs typeface="Comic Sans MS"/>
              </a:rPr>
              <a:t>Individual </a:t>
            </a:r>
            <a:r>
              <a:rPr lang="en-US" sz="700" dirty="0" err="1">
                <a:latin typeface="Comic Sans MS"/>
                <a:cs typeface="Comic Sans MS"/>
              </a:rPr>
              <a:t>moulds</a:t>
            </a:r>
            <a:endParaRPr lang="en-US" sz="700" dirty="0">
              <a:latin typeface="Comic Sans MS"/>
              <a:cs typeface="Comic Sans MS"/>
            </a:endParaRPr>
          </a:p>
          <a:p>
            <a:r>
              <a:rPr lang="en-US" sz="700" dirty="0">
                <a:latin typeface="Comic Sans MS"/>
                <a:cs typeface="Comic Sans MS"/>
              </a:rPr>
              <a:t>Individual pudding basins</a:t>
            </a:r>
          </a:p>
          <a:p>
            <a:r>
              <a:rPr lang="en-US" sz="700" dirty="0">
                <a:latin typeface="Comic Sans MS"/>
                <a:cs typeface="Comic Sans MS"/>
              </a:rPr>
              <a:t>Individual disposable foil covered plastic pots</a:t>
            </a:r>
          </a:p>
          <a:p>
            <a:r>
              <a:rPr lang="en-US" sz="700" dirty="0">
                <a:latin typeface="Comic Sans MS"/>
                <a:cs typeface="Comic Sans MS"/>
              </a:rPr>
              <a:t>Dispensing machines</a:t>
            </a:r>
          </a:p>
          <a:p>
            <a:r>
              <a:rPr lang="en-US" sz="700" dirty="0">
                <a:latin typeface="Comic Sans MS"/>
                <a:cs typeface="Comic Sans MS"/>
              </a:rPr>
              <a:t>Soup plates or bowls</a:t>
            </a:r>
          </a:p>
          <a:p>
            <a:r>
              <a:rPr lang="en-US" sz="700" dirty="0">
                <a:latin typeface="Comic Sans MS"/>
                <a:cs typeface="Comic Sans MS"/>
              </a:rPr>
              <a:t>Tablespoons/ serving </a:t>
            </a:r>
            <a:r>
              <a:rPr lang="en-US" sz="700" dirty="0" smtClean="0">
                <a:latin typeface="Comic Sans MS"/>
                <a:cs typeface="Comic Sans MS"/>
              </a:rPr>
              <a:t>spoons</a:t>
            </a:r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2411760" y="0"/>
            <a:ext cx="307777" cy="14847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800" b="1" dirty="0">
                <a:latin typeface="Comic Sans MS"/>
                <a:cs typeface="Comic Sans MS"/>
              </a:rPr>
              <a:t>Examples of portion control </a:t>
            </a:r>
          </a:p>
        </p:txBody>
      </p:sp>
      <p:pic>
        <p:nvPicPr>
          <p:cNvPr id="59" name="Picture 55" descr="j02364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439223" cy="3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6" descr="j028300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13" y="2348881"/>
            <a:ext cx="6259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7" descr="j018834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62597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8" descr="j023472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34" y="2420888"/>
            <a:ext cx="45336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4067944" y="2420888"/>
            <a:ext cx="100811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800" dirty="0" smtClean="0">
                <a:latin typeface="Arial"/>
                <a:ea typeface="Calibri" pitchFamily="34" charset="0"/>
                <a:cs typeface="Arial"/>
              </a:rPr>
              <a:t>IN ORDER TO GROW AND MULTIPLY GERMS NEED: </a:t>
            </a:r>
            <a:endParaRPr lang="en-GB" altLang="en-US" sz="8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6732240" y="2852936"/>
            <a:ext cx="5760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800" b="1" dirty="0">
                <a:solidFill>
                  <a:srgbClr val="E6D86B"/>
                </a:solidFill>
                <a:ea typeface="Calibri" pitchFamily="34" charset="0"/>
                <a:cs typeface="Calibri" pitchFamily="34" charset="0"/>
              </a:rPr>
              <a:t>W</a:t>
            </a:r>
            <a:r>
              <a:rPr lang="en-GB" altLang="en-US" sz="800" dirty="0">
                <a:solidFill>
                  <a:srgbClr val="E6D86B"/>
                </a:solidFill>
                <a:ea typeface="Calibri" pitchFamily="34" charset="0"/>
                <a:cs typeface="Calibri" pitchFamily="34" charset="0"/>
              </a:rPr>
              <a:t>armth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6228184" y="2852936"/>
            <a:ext cx="4447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800" b="1" dirty="0">
                <a:solidFill>
                  <a:schemeClr val="accent2"/>
                </a:solidFill>
                <a:ea typeface="Calibri" pitchFamily="34" charset="0"/>
                <a:cs typeface="Calibri" pitchFamily="34" charset="0"/>
              </a:rPr>
              <a:t>F</a:t>
            </a:r>
            <a:r>
              <a:rPr lang="en-GB" altLang="en-US" sz="800" dirty="0">
                <a:solidFill>
                  <a:schemeClr val="accent2"/>
                </a:solidFill>
                <a:ea typeface="Calibri" pitchFamily="34" charset="0"/>
                <a:cs typeface="Calibri" pitchFamily="34" charset="0"/>
              </a:rPr>
              <a:t>ood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5580112" y="2852936"/>
            <a:ext cx="5760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800" b="1" dirty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M</a:t>
            </a:r>
            <a:r>
              <a:rPr lang="en-GB" altLang="en-US" sz="800" dirty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oisture</a:t>
            </a: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5004049" y="2852936"/>
            <a:ext cx="4320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800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</a:t>
            </a:r>
            <a:r>
              <a:rPr lang="en-GB" altLang="en-US" sz="800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ime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78" y="3596417"/>
            <a:ext cx="1802395" cy="10715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86" y="4703960"/>
            <a:ext cx="1618380" cy="20882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74" y="21754"/>
            <a:ext cx="2405099" cy="9867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26463"/>
            <a:ext cx="1782452" cy="13299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2" y="2417650"/>
            <a:ext cx="1141878" cy="114187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638463" y="1124744"/>
            <a:ext cx="505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Point of sale</a:t>
            </a:r>
            <a:endParaRPr lang="en-GB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340436" y="2356446"/>
            <a:ext cx="831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Food standards and awards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3386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267744" y="-5060"/>
            <a:ext cx="3888432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 dirty="0" smtClean="0">
                <a:latin typeface="Comic Sans MS"/>
                <a:cs typeface="Comic Sans MS"/>
              </a:rPr>
              <a:t>HEALTH &amp; SAFETY AT WORK ACT 1974</a:t>
            </a:r>
          </a:p>
          <a:p>
            <a:pPr marL="806450">
              <a:spcBef>
                <a:spcPct val="50000"/>
              </a:spcBef>
            </a:pPr>
            <a:r>
              <a:rPr lang="en-US" altLang="en-US" sz="800" dirty="0" smtClean="0">
                <a:latin typeface="Comic Sans MS"/>
                <a:cs typeface="Comic Sans MS"/>
              </a:rPr>
              <a:t>The </a:t>
            </a:r>
            <a:r>
              <a:rPr lang="en-US" altLang="en-US" sz="800" dirty="0">
                <a:latin typeface="Comic Sans MS"/>
                <a:cs typeface="Comic Sans MS"/>
              </a:rPr>
              <a:t>law means that employers must ensure the health, safety and welfare of staff.  It also states that staff (employees) must</a:t>
            </a:r>
            <a:r>
              <a:rPr lang="en-US" altLang="en-US" sz="800" dirty="0" smtClean="0">
                <a:latin typeface="Comic Sans MS"/>
                <a:cs typeface="Comic Sans MS"/>
              </a:rPr>
              <a:t>:</a:t>
            </a:r>
            <a:endParaRPr lang="en-US" altLang="en-US" sz="800" dirty="0">
              <a:latin typeface="Comic Sans MS"/>
              <a:cs typeface="Comic Sans MS"/>
            </a:endParaRPr>
          </a:p>
          <a:p>
            <a:pPr marL="177800" lvl="1" indent="-177800">
              <a:spcBef>
                <a:spcPct val="50000"/>
              </a:spcBef>
              <a:buFontTx/>
              <a:buAutoNum type="arabicPeriod"/>
            </a:pPr>
            <a:r>
              <a:rPr lang="en-US" altLang="en-US" sz="800" dirty="0">
                <a:latin typeface="Comic Sans MS"/>
                <a:cs typeface="Comic Sans MS"/>
              </a:rPr>
              <a:t>Take care of their own health, safety and welfare and other persons that they work with.</a:t>
            </a:r>
          </a:p>
          <a:p>
            <a:pPr marL="177800" lvl="1" indent="-177800">
              <a:spcBef>
                <a:spcPct val="50000"/>
              </a:spcBef>
              <a:buFontTx/>
              <a:buAutoNum type="arabicPeriod"/>
            </a:pPr>
            <a:r>
              <a:rPr lang="en-US" altLang="en-US" sz="800" dirty="0">
                <a:latin typeface="Comic Sans MS"/>
                <a:cs typeface="Comic Sans MS"/>
              </a:rPr>
              <a:t>Co-operate with the employer to comply with all health &amp; safety matters.</a:t>
            </a:r>
          </a:p>
          <a:p>
            <a:pPr marL="177800" lvl="1" indent="-177800">
              <a:spcBef>
                <a:spcPct val="50000"/>
              </a:spcBef>
              <a:buFontTx/>
              <a:buAutoNum type="arabicPeriod"/>
            </a:pPr>
            <a:r>
              <a:rPr lang="en-US" altLang="en-US" sz="800" dirty="0">
                <a:latin typeface="Comic Sans MS"/>
                <a:cs typeface="Comic Sans MS"/>
              </a:rPr>
              <a:t>Not interfere with or misuse anything provided in the interests of health, safety and welfare</a:t>
            </a:r>
            <a:r>
              <a:rPr lang="en-US" altLang="en-US" sz="800" dirty="0" smtClean="0">
                <a:latin typeface="Comic Sans MS"/>
                <a:cs typeface="Comic Sans MS"/>
              </a:rPr>
              <a:t>.</a:t>
            </a:r>
            <a:endParaRPr lang="en-US" altLang="en-US" sz="800" dirty="0">
              <a:latin typeface="Comic Sans MS"/>
              <a:cs typeface="Comic Sans MS"/>
            </a:endParaRPr>
          </a:p>
        </p:txBody>
      </p:sp>
      <p:pic>
        <p:nvPicPr>
          <p:cNvPr id="21" name="Picture 20" descr="TYPE OF PACKAGING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6791" r="6222" b="29960"/>
          <a:stretch/>
        </p:blipFill>
        <p:spPr>
          <a:xfrm>
            <a:off x="179512" y="-27384"/>
            <a:ext cx="2088232" cy="22164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04" y="0"/>
            <a:ext cx="221656" cy="2132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vert270" wrap="square" lIns="65306" tIns="32653" rIns="65306" bIns="32653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GB" sz="1000" dirty="0" smtClean="0">
                <a:latin typeface="Comic Sans MS"/>
                <a:cs typeface="Comic Sans MS"/>
              </a:rPr>
              <a:t>Packaging </a:t>
            </a:r>
            <a:endParaRPr lang="en-GB" sz="1000" dirty="0"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5600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6" name="Picture 35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r="23012"/>
          <a:stretch/>
        </p:blipFill>
        <p:spPr>
          <a:xfrm>
            <a:off x="3635896" y="2060848"/>
            <a:ext cx="1766224" cy="2400039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37" name="Picture 36" descr="Slide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5050"/>
          <a:stretch/>
        </p:blipFill>
        <p:spPr>
          <a:xfrm>
            <a:off x="3635896" y="4509120"/>
            <a:ext cx="1777964" cy="2348880"/>
          </a:xfrm>
          <a:prstGeom prst="rect">
            <a:avLst/>
          </a:prstGeom>
          <a:ln>
            <a:solidFill>
              <a:srgbClr val="558ED5"/>
            </a:solidFill>
          </a:ln>
        </p:spPr>
      </p:pic>
      <p:grpSp>
        <p:nvGrpSpPr>
          <p:cNvPr id="43" name="Group 42"/>
          <p:cNvGrpSpPr/>
          <p:nvPr/>
        </p:nvGrpSpPr>
        <p:grpSpPr>
          <a:xfrm>
            <a:off x="2339751" y="3356992"/>
            <a:ext cx="504056" cy="3468630"/>
            <a:chOff x="2132384" y="3601439"/>
            <a:chExt cx="853277" cy="582364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2387" y="4810415"/>
              <a:ext cx="804264" cy="198385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2384" y="3601439"/>
              <a:ext cx="853277" cy="85327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4281" y="7228368"/>
              <a:ext cx="661615" cy="89407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4281" y="8558242"/>
              <a:ext cx="718569" cy="866844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2339752" y="2996952"/>
            <a:ext cx="1296144" cy="307777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Safety Signs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71800" y="3429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MANDATORY sign = “You must”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71800" y="40770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WARNING sign = “Take care”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71800" y="47971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PROHIBITION sign = “Do not”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43808" y="55172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FIRE safety measures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43808" y="630932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FIRST AID measures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132856"/>
            <a:ext cx="3635896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4000" indent="-628650"/>
            <a:r>
              <a:rPr lang="en-GB" sz="600" dirty="0" smtClean="0">
                <a:latin typeface="Arial"/>
                <a:cs typeface="Arial"/>
              </a:rPr>
              <a:t>Hot </a:t>
            </a:r>
            <a:r>
              <a:rPr lang="en-GB" sz="600" dirty="0">
                <a:latin typeface="Arial"/>
                <a:cs typeface="Arial"/>
              </a:rPr>
              <a:t>equipment -care when using to avoid burns/scalds</a:t>
            </a:r>
            <a:br>
              <a:rPr lang="en-GB" sz="600" dirty="0">
                <a:latin typeface="Arial"/>
                <a:cs typeface="Arial"/>
              </a:rPr>
            </a:br>
            <a:r>
              <a:rPr lang="en-GB" sz="600" dirty="0" smtClean="0">
                <a:latin typeface="Arial"/>
                <a:cs typeface="Arial"/>
              </a:rPr>
              <a:t>	-take care when moving/lifting heavy pans</a:t>
            </a:r>
            <a:br>
              <a:rPr lang="en-GB" sz="600" dirty="0" smtClean="0">
                <a:latin typeface="Arial"/>
                <a:cs typeface="Arial"/>
              </a:rPr>
            </a:br>
            <a:r>
              <a:rPr lang="en-GB" sz="600" dirty="0" smtClean="0">
                <a:latin typeface="Arial"/>
                <a:cs typeface="Arial"/>
              </a:rPr>
              <a:t>	-turn pan handles towards back of cooker</a:t>
            </a:r>
            <a:br>
              <a:rPr lang="en-GB" sz="600" dirty="0" smtClean="0">
                <a:latin typeface="Arial"/>
                <a:cs typeface="Arial"/>
              </a:rPr>
            </a:br>
            <a:r>
              <a:rPr lang="en-GB" sz="600" dirty="0" smtClean="0">
                <a:latin typeface="Arial"/>
                <a:cs typeface="Arial"/>
              </a:rPr>
              <a:t>	-do not use wet cloths for hot pans</a:t>
            </a:r>
            <a:br>
              <a:rPr lang="en-GB" sz="600" dirty="0" smtClean="0">
                <a:latin typeface="Arial"/>
                <a:cs typeface="Arial"/>
              </a:rPr>
            </a:br>
            <a:r>
              <a:rPr lang="en-GB" sz="600" dirty="0" smtClean="0">
                <a:latin typeface="Arial"/>
                <a:cs typeface="Arial"/>
              </a:rPr>
              <a:t>	-do not fill fryers above indicator level</a:t>
            </a:r>
            <a:endParaRPr lang="en-GB" sz="600" dirty="0">
              <a:latin typeface="Arial"/>
              <a:cs typeface="Arial"/>
            </a:endParaRPr>
          </a:p>
          <a:p>
            <a:pPr marL="1524000" indent="-628650"/>
            <a:r>
              <a:rPr lang="en-GB" sz="600" dirty="0" smtClean="0">
                <a:latin typeface="Arial"/>
                <a:cs typeface="Arial"/>
              </a:rPr>
              <a:t>Don't </a:t>
            </a:r>
            <a:r>
              <a:rPr lang="en-GB" sz="600" dirty="0">
                <a:latin typeface="Arial"/>
                <a:cs typeface="Arial"/>
              </a:rPr>
              <a:t>put wet foods into fryers</a:t>
            </a:r>
            <a:br>
              <a:rPr lang="en-GB" sz="600" dirty="0">
                <a:latin typeface="Arial"/>
                <a:cs typeface="Arial"/>
              </a:rPr>
            </a:br>
            <a:r>
              <a:rPr lang="en-GB" sz="600" dirty="0" smtClean="0">
                <a:latin typeface="Arial"/>
                <a:cs typeface="Arial"/>
              </a:rPr>
              <a:t>	-</a:t>
            </a:r>
            <a:r>
              <a:rPr lang="en-GB" sz="600" dirty="0">
                <a:latin typeface="Arial"/>
                <a:cs typeface="Arial"/>
              </a:rPr>
              <a:t>lower food into fat carefully</a:t>
            </a:r>
            <a:br>
              <a:rPr lang="en-GB" sz="600" dirty="0">
                <a:latin typeface="Arial"/>
                <a:cs typeface="Arial"/>
              </a:rPr>
            </a:br>
            <a:r>
              <a:rPr lang="en-GB" sz="600" dirty="0" smtClean="0">
                <a:latin typeface="Arial"/>
                <a:cs typeface="Arial"/>
              </a:rPr>
              <a:t>	-</a:t>
            </a:r>
            <a:r>
              <a:rPr lang="en-GB" sz="600" dirty="0">
                <a:latin typeface="Arial"/>
                <a:cs typeface="Arial"/>
              </a:rPr>
              <a:t>change fat </a:t>
            </a:r>
            <a:r>
              <a:rPr lang="en-GB" sz="600" dirty="0" smtClean="0">
                <a:latin typeface="Arial"/>
                <a:cs typeface="Arial"/>
              </a:rPr>
              <a:t>regularly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4" b="84592" l="14608" r="96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17131" r="3800" b="15474"/>
          <a:stretch/>
        </p:blipFill>
        <p:spPr bwMode="auto">
          <a:xfrm>
            <a:off x="85453" y="2348880"/>
            <a:ext cx="670124" cy="5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7015" y="2060848"/>
            <a:ext cx="84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Safe Use of Equipment:</a:t>
            </a:r>
          </a:p>
        </p:txBody>
      </p:sp>
      <p:pic>
        <p:nvPicPr>
          <p:cNvPr id="31" name="Picture 30" descr="health_and_safety_at_work_ac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72"/>
            <a:ext cx="648072" cy="54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67744" y="1412776"/>
            <a:ext cx="3168352" cy="630942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altLang="en-US" sz="700" dirty="0">
                <a:solidFill>
                  <a:srgbClr val="FF0000"/>
                </a:solidFill>
                <a:latin typeface="Comic Sans MS"/>
                <a:cs typeface="Comic Sans MS"/>
              </a:rPr>
              <a:t>Employers must ensure they provide safe premises, equipment, provide supervision and training, have a written safety policy and consult </a:t>
            </a:r>
            <a:r>
              <a:rPr lang="en-US" altLang="en-US" sz="700" dirty="0" smtClean="0">
                <a:solidFill>
                  <a:srgbClr val="FF0000"/>
                </a:solidFill>
                <a:latin typeface="Comic Sans MS"/>
                <a:cs typeface="Comic Sans MS"/>
              </a:rPr>
              <a:t>with </a:t>
            </a:r>
            <a:r>
              <a:rPr lang="en-US" altLang="en-US" sz="700" dirty="0">
                <a:solidFill>
                  <a:srgbClr val="FF0000"/>
                </a:solidFill>
                <a:latin typeface="Comic Sans MS"/>
                <a:cs typeface="Comic Sans MS"/>
              </a:rPr>
              <a:t>unions and have a safety </a:t>
            </a:r>
            <a:endParaRPr lang="en-US" altLang="en-US" sz="7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altLang="en-US" sz="700" dirty="0" smtClean="0">
                <a:solidFill>
                  <a:srgbClr val="FF0000"/>
                </a:solidFill>
                <a:latin typeface="Comic Sans MS"/>
                <a:cs typeface="Comic Sans MS"/>
              </a:rPr>
              <a:t>committee.</a:t>
            </a:r>
          </a:p>
          <a:p>
            <a:endParaRPr lang="en-US" altLang="en-US" sz="7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5896" y="1700808"/>
            <a:ext cx="1800200" cy="400110"/>
          </a:xfrm>
          <a:prstGeom prst="rect">
            <a:avLst/>
          </a:prstGeom>
          <a:solidFill>
            <a:srgbClr val="B9CDE5"/>
          </a:solidFill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mic Sans MS"/>
                <a:cs typeface="Comic Sans MS"/>
              </a:rPr>
              <a:t>Small scale food preparation equipment 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11" name="AutoShape 4" descr="https://www.staticwhich.co.uk/media/images/in-content/stars-infographic-4698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28" y="1625339"/>
            <a:ext cx="3597864" cy="5146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" y="3397099"/>
            <a:ext cx="2149125" cy="1540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0" y="5212756"/>
            <a:ext cx="1559492" cy="15594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861" y="4882571"/>
            <a:ext cx="1102835" cy="3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Uniform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50" y="-5061"/>
            <a:ext cx="2915042" cy="17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3912" r="3942" b="2497"/>
          <a:stretch/>
        </p:blipFill>
        <p:spPr>
          <a:xfrm>
            <a:off x="5652120" y="1700808"/>
            <a:ext cx="1656184" cy="125387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Picture 2" descr="Slide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4378" r="3385" b="3020"/>
          <a:stretch/>
        </p:blipFill>
        <p:spPr>
          <a:xfrm>
            <a:off x="5652120" y="2996952"/>
            <a:ext cx="1663228" cy="1224136"/>
          </a:xfrm>
          <a:prstGeom prst="rect">
            <a:avLst/>
          </a:prstGeom>
          <a:ln>
            <a:solidFill>
              <a:srgbClr val="E46C0A"/>
            </a:solidFill>
          </a:ln>
        </p:spPr>
      </p:pic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6" y="4293096"/>
            <a:ext cx="1632178" cy="12241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Slide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3" y="5589240"/>
            <a:ext cx="1632181" cy="122413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 descr="Slide03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3267" r="3418" b="4715"/>
          <a:stretch/>
        </p:blipFill>
        <p:spPr>
          <a:xfrm>
            <a:off x="5652119" y="4293096"/>
            <a:ext cx="1666185" cy="1224136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7" name="Picture 6" descr="Slide05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3982" r="3741" b="5120"/>
          <a:stretch/>
        </p:blipFill>
        <p:spPr>
          <a:xfrm>
            <a:off x="7380313" y="5535635"/>
            <a:ext cx="1716368" cy="12777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8" descr="Slide07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2869" r="3801" b="5113"/>
          <a:stretch/>
        </p:blipFill>
        <p:spPr>
          <a:xfrm>
            <a:off x="5652120" y="5589240"/>
            <a:ext cx="1647867" cy="12156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 descr="Slide04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3498" r="4151" b="9331"/>
          <a:stretch/>
        </p:blipFill>
        <p:spPr>
          <a:xfrm>
            <a:off x="7397328" y="4293096"/>
            <a:ext cx="1714500" cy="120015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4" name="Picture 3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664296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987824" y="2132856"/>
            <a:ext cx="2664296" cy="20870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1000" b="1" dirty="0">
                <a:latin typeface="Comic Sans MS"/>
                <a:cs typeface="Comic Sans MS"/>
              </a:rPr>
              <a:t>List the Governments 8 tips for healthy eating</a:t>
            </a:r>
          </a:p>
          <a:p>
            <a:pPr marL="244899" indent="-244899">
              <a:lnSpc>
                <a:spcPct val="140000"/>
              </a:lnSpc>
              <a:buAutoNum type="arabicPlain"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Base meals on starchy foods</a:t>
            </a:r>
          </a:p>
          <a:p>
            <a:pPr marL="244899" indent="-244899">
              <a:lnSpc>
                <a:spcPct val="140000"/>
              </a:lnSpc>
              <a:buAutoNum type="arabicPlain" startAt="2"/>
            </a:pPr>
            <a:r>
              <a:rPr lang="en-US" sz="1000" dirty="0">
                <a:solidFill>
                  <a:srgbClr val="FF6600"/>
                </a:solidFill>
                <a:latin typeface="Comic Sans MS"/>
                <a:cs typeface="Comic Sans MS"/>
              </a:rPr>
              <a:t>Eat lots of fruit and vegetables</a:t>
            </a:r>
          </a:p>
          <a:p>
            <a:pPr marL="244899" indent="-244899">
              <a:lnSpc>
                <a:spcPct val="140000"/>
              </a:lnSpc>
              <a:buAutoNum type="arabicPlain" startAt="3"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Eat more </a:t>
            </a: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fish (particularly oily fish)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244899" indent="-244899">
              <a:lnSpc>
                <a:spcPct val="140000"/>
              </a:lnSpc>
              <a:buAutoNum type="arabicPlain" startAt="4"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Cut down on saturated fat and sugar</a:t>
            </a:r>
          </a:p>
          <a:p>
            <a:pPr marL="244899" indent="-244899">
              <a:lnSpc>
                <a:spcPct val="140000"/>
              </a:lnSpc>
              <a:buAutoNum type="arabicPlain" startAt="5"/>
            </a:pPr>
            <a:r>
              <a:rPr lang="en-US" sz="1000" dirty="0">
                <a:solidFill>
                  <a:srgbClr val="660066"/>
                </a:solidFill>
                <a:latin typeface="Comic Sans MS"/>
                <a:cs typeface="Comic Sans MS"/>
              </a:rPr>
              <a:t>Eat less salt</a:t>
            </a:r>
          </a:p>
          <a:p>
            <a:pPr marL="244899" indent="-244899">
              <a:lnSpc>
                <a:spcPct val="140000"/>
              </a:lnSpc>
              <a:buAutoNum type="arabicPlain" startAt="6"/>
            </a:pPr>
            <a:r>
              <a:rPr lang="en-US" sz="1000" dirty="0">
                <a:solidFill>
                  <a:srgbClr val="FF6600"/>
                </a:solidFill>
                <a:latin typeface="Comic Sans MS"/>
                <a:cs typeface="Comic Sans MS"/>
              </a:rPr>
              <a:t>Get active and be a healthy weight</a:t>
            </a:r>
          </a:p>
          <a:p>
            <a:pPr marL="244899" indent="-244899">
              <a:lnSpc>
                <a:spcPct val="140000"/>
              </a:lnSpc>
              <a:buAutoNum type="arabicPlain" startAt="7"/>
            </a:pPr>
            <a:r>
              <a:rPr lang="en-US" sz="1000" dirty="0">
                <a:solidFill>
                  <a:srgbClr val="31859C"/>
                </a:solidFill>
                <a:latin typeface="Comic Sans MS"/>
                <a:cs typeface="Comic Sans MS"/>
              </a:rPr>
              <a:t>Drink 1.2 </a:t>
            </a:r>
            <a:r>
              <a:rPr lang="en-US" sz="1000" dirty="0" err="1">
                <a:solidFill>
                  <a:srgbClr val="31859C"/>
                </a:solidFill>
                <a:latin typeface="Comic Sans MS"/>
                <a:cs typeface="Comic Sans MS"/>
              </a:rPr>
              <a:t>litres</a:t>
            </a:r>
            <a:r>
              <a:rPr lang="en-US" sz="1000" dirty="0">
                <a:solidFill>
                  <a:srgbClr val="31859C"/>
                </a:solidFill>
                <a:latin typeface="Comic Sans MS"/>
                <a:cs typeface="Comic Sans MS"/>
              </a:rPr>
              <a:t> of water</a:t>
            </a:r>
          </a:p>
          <a:p>
            <a:pPr marL="228600" indent="-228600">
              <a:lnSpc>
                <a:spcPct val="140000"/>
              </a:lnSpc>
              <a:buAutoNum type="arabicPlain" startAt="8"/>
            </a:pPr>
            <a:r>
              <a:rPr lang="en-US" sz="1000" dirty="0" smtClean="0">
                <a:solidFill>
                  <a:srgbClr val="77933C"/>
                </a:solidFill>
                <a:latin typeface="Comic Sans MS"/>
                <a:cs typeface="Comic Sans MS"/>
              </a:rPr>
              <a:t>Don’t </a:t>
            </a:r>
            <a:r>
              <a:rPr lang="en-US" sz="1000" dirty="0">
                <a:solidFill>
                  <a:srgbClr val="77933C"/>
                </a:solidFill>
                <a:latin typeface="Comic Sans MS"/>
                <a:cs typeface="Comic Sans MS"/>
              </a:rPr>
              <a:t>skip </a:t>
            </a:r>
            <a:r>
              <a:rPr lang="en-US" sz="1000" dirty="0" smtClean="0">
                <a:solidFill>
                  <a:srgbClr val="77933C"/>
                </a:solidFill>
                <a:latin typeface="Comic Sans MS"/>
                <a:cs typeface="Comic Sans MS"/>
              </a:rPr>
              <a:t>breakfast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87824" y="0"/>
            <a:ext cx="2664296" cy="281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lIns="65306" tIns="32653" rIns="65306" bIns="32653" rtlCol="0" anchor="ctr">
            <a:spAutoFit/>
          </a:bodyPr>
          <a:lstStyle/>
          <a:p>
            <a:pPr algn="dist"/>
            <a:r>
              <a:rPr lang="en-GB" sz="1400" dirty="0" smtClean="0">
                <a:latin typeface="Arial"/>
                <a:cs typeface="Arial"/>
              </a:rPr>
              <a:t>Nutrition </a:t>
            </a:r>
            <a:r>
              <a:rPr lang="en-GB" sz="1400" dirty="0">
                <a:latin typeface="Arial"/>
                <a:cs typeface="Arial"/>
              </a:rPr>
              <a:t>and Healthy </a:t>
            </a:r>
            <a:r>
              <a:rPr lang="en-GB" sz="1400" dirty="0" smtClean="0">
                <a:latin typeface="Arial"/>
                <a:cs typeface="Arial"/>
              </a:rPr>
              <a:t>Eating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38" name="Shape 67"/>
          <p:cNvSpPr txBox="1">
            <a:spLocks/>
          </p:cNvSpPr>
          <p:nvPr/>
        </p:nvSpPr>
        <p:spPr>
          <a:xfrm>
            <a:off x="5652120" y="332656"/>
            <a:ext cx="1656184" cy="1368152"/>
          </a:xfrm>
          <a:prstGeom prst="rect">
            <a:avLst/>
          </a:prstGeom>
          <a:ln>
            <a:noFill/>
          </a:ln>
        </p:spPr>
        <p:txBody>
          <a:bodyPr vert="horz" lIns="76800" tIns="38400" rIns="76800" bIns="38400" rtlCol="0">
            <a:noAutofit/>
          </a:bodyPr>
          <a:lstStyle/>
          <a:p>
            <a:pPr marL="305527" indent="-305527" defTabSz="768004">
              <a:spcBef>
                <a:spcPts val="240"/>
              </a:spcBef>
              <a:buFontTx/>
              <a:buAutoNum type="arabicPeriod"/>
              <a:defRPr sz="1800"/>
            </a:pPr>
            <a:r>
              <a:rPr lang="en-GB" sz="1000" dirty="0" smtClean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Protein</a:t>
            </a:r>
            <a:endParaRPr lang="en-GB" sz="1000" dirty="0">
              <a:solidFill>
                <a:srgbClr val="4F81B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05527" indent="-305527" defTabSz="768004">
              <a:spcBef>
                <a:spcPts val="240"/>
              </a:spcBef>
              <a:buFontTx/>
              <a:buAutoNum type="arabicPeriod"/>
              <a:defRPr sz="1800"/>
            </a:pPr>
            <a:r>
              <a:rPr lang="en-GB" sz="1000" dirty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</a:t>
            </a:r>
          </a:p>
          <a:p>
            <a:pPr marL="305527" indent="-305527" defTabSz="768004">
              <a:spcBef>
                <a:spcPts val="240"/>
              </a:spcBef>
              <a:buFontTx/>
              <a:buAutoNum type="arabicPeriod"/>
              <a:defRPr sz="1800"/>
            </a:pPr>
            <a:r>
              <a:rPr lang="en-GB" sz="1000" dirty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Carbohydrate</a:t>
            </a:r>
          </a:p>
          <a:p>
            <a:pPr marL="305527" indent="-305527" defTabSz="768004">
              <a:spcBef>
                <a:spcPts val="240"/>
              </a:spcBef>
              <a:buFontTx/>
              <a:buAutoNum type="arabicPeriod"/>
              <a:defRPr sz="1800"/>
            </a:pPr>
            <a:r>
              <a:rPr lang="en-GB" sz="1000" dirty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Vitamins</a:t>
            </a:r>
          </a:p>
          <a:p>
            <a:pPr marL="305527" indent="-305527" defTabSz="768004">
              <a:spcBef>
                <a:spcPts val="240"/>
              </a:spcBef>
              <a:buFontTx/>
              <a:buAutoNum type="arabicPeriod"/>
              <a:defRPr sz="1800"/>
            </a:pPr>
            <a:r>
              <a:rPr lang="en-GB" sz="1000" dirty="0" smtClean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Minerals</a:t>
            </a:r>
          </a:p>
          <a:p>
            <a:pPr defTabSz="768004">
              <a:spcBef>
                <a:spcPts val="240"/>
              </a:spcBef>
              <a:defRPr sz="1800"/>
            </a:pPr>
            <a:r>
              <a:rPr lang="en-GB" sz="1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PLUS </a:t>
            </a:r>
            <a:r>
              <a:rPr lang="en-GB" sz="1000" dirty="0" smtClean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</a:t>
            </a:r>
            <a:r>
              <a:rPr lang="en-GB" sz="1000" dirty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lang="en-GB" sz="1000" dirty="0" smtClean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Fibre</a:t>
            </a:r>
            <a:r>
              <a:rPr lang="en-GB" sz="1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8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(neither are nutrients but are required for a healthy diet).</a:t>
            </a:r>
            <a:endParaRPr lang="en-GB" sz="8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" name="Picture 38" descr="Slide09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3918" r="4151" b="1069"/>
          <a:stretch/>
        </p:blipFill>
        <p:spPr>
          <a:xfrm>
            <a:off x="7380312" y="1700808"/>
            <a:ext cx="1728192" cy="125458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0" name="Picture 39" descr="Slide10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3708" r="4151" b="4510"/>
          <a:stretch/>
        </p:blipFill>
        <p:spPr>
          <a:xfrm>
            <a:off x="7361709" y="2996952"/>
            <a:ext cx="1765101" cy="1224136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41" name="Picture 40" descr="Slide08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3353" r="4015" b="8602"/>
          <a:stretch/>
        </p:blipFill>
        <p:spPr>
          <a:xfrm>
            <a:off x="7382966" y="404664"/>
            <a:ext cx="1733550" cy="1212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70687"/>
              </p:ext>
            </p:extLst>
          </p:nvPr>
        </p:nvGraphicFramePr>
        <p:xfrm>
          <a:off x="35496" y="260648"/>
          <a:ext cx="2952328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155"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 smtClean="0">
                          <a:latin typeface="Comic Sans MS"/>
                          <a:cs typeface="Comic Sans MS"/>
                        </a:rPr>
                        <a:t>Type of service</a:t>
                      </a:r>
                      <a:endParaRPr lang="en-GB" sz="700" b="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 smtClean="0">
                          <a:latin typeface="Comic Sans MS"/>
                          <a:cs typeface="Comic Sans MS"/>
                        </a:rPr>
                        <a:t>Description</a:t>
                      </a:r>
                      <a:r>
                        <a:rPr lang="en-GB" sz="700" b="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GB" sz="700" b="0" dirty="0"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71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Counter Service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Counter service - includes cafeteria, multi-point, free flow, fast food, vended, seated and</a:t>
                      </a:r>
                      <a:br>
                        <a:rPr lang="en-GB" sz="700" dirty="0" smtClean="0">
                          <a:latin typeface="Comic Sans MS"/>
                          <a:cs typeface="Comic Sans MS"/>
                        </a:rPr>
                      </a:br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buffet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Fast food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Fast-food- customers may queue and pay for their food before they eat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918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Cafeteria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Cafeteria service- customers queue at some type of counter, collect their food on a tray and</a:t>
                      </a:r>
                      <a:br>
                        <a:rPr lang="en-GB" sz="700" dirty="0" smtClean="0">
                          <a:latin typeface="Comic Sans MS"/>
                          <a:cs typeface="Comic Sans MS"/>
                        </a:rPr>
                      </a:br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pay for their food before they eat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71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Buffet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Buffet service- may be assisted or self service customers help themselves to (or are served)</a:t>
                      </a:r>
                      <a:br>
                        <a:rPr lang="en-GB" sz="700" dirty="0" smtClean="0">
                          <a:latin typeface="Comic Sans MS"/>
                          <a:cs typeface="Comic Sans MS"/>
                        </a:rPr>
                      </a:br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food from a buffet table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57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Waiting Service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Table service - the waiter or waitress comes to the table and serves all of the food and drink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862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Automatic Vending</a:t>
                      </a:r>
                      <a:r>
                        <a:rPr lang="en-GB" sz="700" baseline="0" dirty="0" smtClean="0">
                          <a:latin typeface="Comic Sans MS"/>
                          <a:cs typeface="Comic Sans MS"/>
                        </a:rPr>
                        <a:t> Machine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Vended service-customers use vending machines that dispense food and drink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918"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Travel service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Transported meals - in aeroplanes, when the meals are packed safely and then reheated</a:t>
                      </a:r>
                      <a:br>
                        <a:rPr lang="en-GB" sz="700" dirty="0" smtClean="0">
                          <a:latin typeface="Comic Sans MS"/>
                          <a:cs typeface="Comic Sans MS"/>
                        </a:rPr>
                      </a:br>
                      <a:r>
                        <a:rPr lang="en-GB" sz="700" dirty="0" smtClean="0">
                          <a:latin typeface="Comic Sans MS"/>
                          <a:cs typeface="Comic Sans MS"/>
                        </a:rPr>
                        <a:t>when they are needed</a:t>
                      </a:r>
                      <a:endParaRPr lang="en-GB" sz="700" dirty="0"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0" y="0"/>
            <a:ext cx="30243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Comic Sans MS"/>
                <a:cs typeface="Comic Sans MS"/>
              </a:rPr>
              <a:t>TYPES OF FOOD SERVICE </a:t>
            </a:r>
            <a:r>
              <a:rPr lang="mr-IN" sz="700" b="1" dirty="0" smtClean="0">
                <a:latin typeface="Comic Sans MS"/>
                <a:cs typeface="Comic Sans MS"/>
              </a:rPr>
              <a:t>–</a:t>
            </a:r>
            <a:r>
              <a:rPr lang="en-US" sz="700" b="1" dirty="0" smtClean="0">
                <a:latin typeface="Comic Sans MS"/>
                <a:cs typeface="Comic Sans MS"/>
              </a:rPr>
              <a:t> CAN YOU STATE THE ADVANTAGES AND DISADVANTAGES OF EACH?</a:t>
            </a:r>
            <a:endParaRPr lang="en-US" sz="700" b="1" dirty="0">
              <a:latin typeface="Comic Sans MS"/>
              <a:cs typeface="Comic Sans M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3906614"/>
            <a:ext cx="2483768" cy="2951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GB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4797152"/>
            <a:ext cx="2339752" cy="190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53064">
              <a:spcBef>
                <a:spcPct val="0"/>
              </a:spcBef>
              <a:defRPr/>
            </a:pPr>
            <a:r>
              <a:rPr lang="en-GB" sz="700" b="1" dirty="0" smtClean="0">
                <a:latin typeface="Comic Sans MS" pitchFamily="66" charset="0"/>
                <a:ea typeface="+mj-ea"/>
                <a:cs typeface="+mj-cs"/>
              </a:rPr>
              <a:t>In </a:t>
            </a:r>
            <a:r>
              <a:rPr lang="en-GB" sz="700" b="1" dirty="0">
                <a:latin typeface="Comic Sans MS" pitchFamily="66" charset="0"/>
                <a:ea typeface="+mj-ea"/>
                <a:cs typeface="+mj-cs"/>
              </a:rPr>
              <a:t>the </a:t>
            </a:r>
            <a:r>
              <a:rPr lang="en-GB" sz="700" b="1" dirty="0" smtClean="0">
                <a:latin typeface="Comic Sans MS" pitchFamily="66" charset="0"/>
                <a:ea typeface="+mj-ea"/>
                <a:cs typeface="+mj-cs"/>
              </a:rPr>
              <a:t>premises</a:t>
            </a:r>
            <a:endParaRPr lang="en-GB" sz="700" b="1" dirty="0">
              <a:latin typeface="Comic Sans MS" pitchFamily="66" charset="0"/>
              <a:ea typeface="+mj-ea"/>
              <a:cs typeface="+mj-cs"/>
            </a:endParaRPr>
          </a:p>
          <a:p>
            <a:pPr marL="88900" indent="-88900" defTabSz="6530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>
                <a:latin typeface="Comic Sans MS" pitchFamily="66" charset="0"/>
                <a:ea typeface="+mj-ea"/>
                <a:cs typeface="+mj-cs"/>
              </a:rPr>
              <a:t>All entrances and exits are clear from </a:t>
            </a:r>
            <a:r>
              <a:rPr lang="en-GB" sz="700" dirty="0" smtClean="0">
                <a:latin typeface="Comic Sans MS" pitchFamily="66" charset="0"/>
                <a:ea typeface="+mj-ea"/>
                <a:cs typeface="+mj-cs"/>
              </a:rPr>
              <a:t>blockages</a:t>
            </a:r>
          </a:p>
          <a:p>
            <a:pPr marL="88900" indent="-88900" defTabSz="6530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 smtClean="0">
                <a:latin typeface="Comic Sans MS" pitchFamily="66" charset="0"/>
                <a:ea typeface="+mj-ea"/>
                <a:cs typeface="+mj-cs"/>
              </a:rPr>
              <a:t>Equipment and utensils are clean and able to be kept clean</a:t>
            </a:r>
            <a:endParaRPr lang="en-GB" sz="700" dirty="0">
              <a:latin typeface="Comic Sans MS" pitchFamily="66" charset="0"/>
              <a:ea typeface="+mj-ea"/>
              <a:cs typeface="+mj-cs"/>
            </a:endParaRPr>
          </a:p>
          <a:p>
            <a:pPr marL="88900" indent="-88900" defTabSz="6530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>
                <a:latin typeface="Comic Sans MS" pitchFamily="66" charset="0"/>
                <a:ea typeface="+mj-ea"/>
                <a:cs typeface="+mj-cs"/>
              </a:rPr>
              <a:t>Fire doors are clear and undamaged</a:t>
            </a:r>
          </a:p>
          <a:p>
            <a:pPr marL="88900" indent="-88900" defTabSz="6530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>
                <a:latin typeface="Comic Sans MS" pitchFamily="66" charset="0"/>
                <a:ea typeface="+mj-ea"/>
                <a:cs typeface="+mj-cs"/>
              </a:rPr>
              <a:t>Adequate lighting</a:t>
            </a:r>
          </a:p>
          <a:p>
            <a:pPr marL="88900" indent="-88900" defTabSz="6530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>
                <a:latin typeface="Comic Sans MS" pitchFamily="66" charset="0"/>
                <a:ea typeface="+mj-ea"/>
                <a:cs typeface="+mj-cs"/>
              </a:rPr>
              <a:t>Good ventilation</a:t>
            </a:r>
          </a:p>
          <a:p>
            <a:pPr marL="88900" indent="-88900" defTabSz="6530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>
                <a:latin typeface="Comic Sans MS" pitchFamily="66" charset="0"/>
                <a:ea typeface="+mj-ea"/>
                <a:cs typeface="+mj-cs"/>
              </a:rPr>
              <a:t>Adequate hot/cold water </a:t>
            </a:r>
            <a:r>
              <a:rPr lang="en-GB" sz="700" b="1" dirty="0" smtClean="0">
                <a:latin typeface="Comic Sans MS" pitchFamily="66" charset="0"/>
                <a:ea typeface="+mj-ea"/>
                <a:cs typeface="+mj-cs"/>
              </a:rPr>
              <a:t>–</a:t>
            </a:r>
            <a:r>
              <a:rPr lang="en-GB" sz="700" dirty="0" smtClean="0">
                <a:latin typeface="Comic Sans MS" pitchFamily="66" charset="0"/>
                <a:ea typeface="+mj-ea"/>
                <a:cs typeface="+mj-cs"/>
              </a:rPr>
              <a:t>separate hand wash sinks</a:t>
            </a:r>
          </a:p>
          <a:p>
            <a:pPr marL="88900" indent="-88900" defTabSz="6530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 smtClean="0">
                <a:latin typeface="Comic Sans MS" pitchFamily="66" charset="0"/>
              </a:rPr>
              <a:t>Fridge</a:t>
            </a:r>
            <a:r>
              <a:rPr lang="en-GB" sz="700" dirty="0">
                <a:latin typeface="Comic Sans MS" pitchFamily="66" charset="0"/>
              </a:rPr>
              <a:t>/freezer temperature records – twice a day</a:t>
            </a:r>
          </a:p>
          <a:p>
            <a:pPr marL="88900" lvl="0" indent="-88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>
                <a:latin typeface="Comic Sans MS" pitchFamily="66" charset="0"/>
              </a:rPr>
              <a:t>Equipment service records and stored safely</a:t>
            </a:r>
          </a:p>
          <a:p>
            <a:pPr marL="88900" lvl="0" indent="-88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700" dirty="0">
                <a:latin typeface="Comic Sans MS" pitchFamily="66" charset="0"/>
              </a:rPr>
              <a:t>Rubbish bins covered and emptied </a:t>
            </a:r>
            <a:r>
              <a:rPr lang="en-GB" sz="700" dirty="0" smtClean="0">
                <a:latin typeface="Comic Sans MS" pitchFamily="66" charset="0"/>
              </a:rPr>
              <a:t>regularly</a:t>
            </a:r>
          </a:p>
          <a:p>
            <a:pPr lvl="0">
              <a:spcBef>
                <a:spcPct val="0"/>
              </a:spcBef>
              <a:defRPr/>
            </a:pPr>
            <a:r>
              <a:rPr lang="en-GB" sz="700" b="1" dirty="0" smtClean="0">
                <a:latin typeface="Comic Sans MS" pitchFamily="66" charset="0"/>
              </a:rPr>
              <a:t>Can take following action</a:t>
            </a:r>
          </a:p>
          <a:p>
            <a:pPr marL="88900" lvl="0" indent="-88900">
              <a:spcBef>
                <a:spcPct val="0"/>
              </a:spcBef>
              <a:buFont typeface="Arial"/>
              <a:buChar char="•"/>
              <a:defRPr/>
            </a:pPr>
            <a:r>
              <a:rPr lang="en-GB" sz="700" dirty="0" smtClean="0">
                <a:latin typeface="Comic Sans MS" pitchFamily="66" charset="0"/>
              </a:rPr>
              <a:t>Offer advice</a:t>
            </a:r>
          </a:p>
          <a:p>
            <a:pPr marL="88900" lvl="0" indent="-88900">
              <a:spcBef>
                <a:spcPct val="0"/>
              </a:spcBef>
              <a:buFont typeface="Arial"/>
              <a:buChar char="•"/>
              <a:defRPr/>
            </a:pPr>
            <a:r>
              <a:rPr lang="en-GB" sz="700" dirty="0" smtClean="0">
                <a:latin typeface="Comic Sans MS" pitchFamily="66" charset="0"/>
              </a:rPr>
              <a:t>Issue hygiene rating </a:t>
            </a:r>
          </a:p>
          <a:p>
            <a:pPr marL="88900" lvl="0" indent="-88900">
              <a:spcBef>
                <a:spcPct val="0"/>
              </a:spcBef>
              <a:buFont typeface="Arial"/>
              <a:buChar char="•"/>
              <a:defRPr/>
            </a:pPr>
            <a:r>
              <a:rPr lang="en-GB" sz="700" dirty="0" smtClean="0">
                <a:latin typeface="Comic Sans MS" pitchFamily="66" charset="0"/>
              </a:rPr>
              <a:t>Serve formal notices e.g. improvement notices requiring work to be completed within set time</a:t>
            </a:r>
          </a:p>
          <a:p>
            <a:pPr marL="88900" lvl="0" indent="-88900">
              <a:spcBef>
                <a:spcPct val="0"/>
              </a:spcBef>
              <a:buFont typeface="Arial"/>
              <a:buChar char="•"/>
              <a:defRPr/>
            </a:pPr>
            <a:r>
              <a:rPr lang="en-GB" sz="700" dirty="0" smtClean="0">
                <a:latin typeface="Comic Sans MS" pitchFamily="66" charset="0"/>
              </a:rPr>
              <a:t>Take to court and prosecute </a:t>
            </a:r>
            <a:r>
              <a:rPr lang="mr-IN" sz="700" dirty="0" smtClean="0">
                <a:latin typeface="Comic Sans MS" pitchFamily="66" charset="0"/>
              </a:rPr>
              <a:t>–</a:t>
            </a:r>
            <a:r>
              <a:rPr lang="en-GB" sz="700" dirty="0" smtClean="0">
                <a:latin typeface="Comic Sans MS" pitchFamily="66" charset="0"/>
              </a:rPr>
              <a:t> which could result in fine or prison sentence</a:t>
            </a:r>
          </a:p>
          <a:p>
            <a:pPr marL="88900" lvl="0" indent="-88900">
              <a:spcBef>
                <a:spcPct val="0"/>
              </a:spcBef>
              <a:buFont typeface="Arial"/>
              <a:buChar char="•"/>
              <a:defRPr/>
            </a:pPr>
            <a:r>
              <a:rPr lang="en-GB" sz="700" dirty="0" smtClean="0">
                <a:latin typeface="Comic Sans MS" pitchFamily="66" charset="0"/>
              </a:rPr>
              <a:t>Close premises down</a:t>
            </a:r>
            <a:endParaRPr lang="en-GB" sz="700" dirty="0">
              <a:latin typeface="Comic Sans MS" pitchFamily="66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0" y="3879195"/>
            <a:ext cx="2555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THE ENVIRONMENTAL HEALTH OFFICER</a:t>
            </a:r>
          </a:p>
          <a:p>
            <a:pPr algn="ctr" defTabSz="653064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(EHO)</a:t>
            </a:r>
          </a:p>
          <a:p>
            <a:pPr defTabSz="653064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Responsibility </a:t>
            </a:r>
            <a:r>
              <a:rPr lang="en-GB" sz="700" b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of EHO in food </a:t>
            </a:r>
            <a:r>
              <a:rPr lang="en-GB" sz="7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premises</a:t>
            </a:r>
            <a:endParaRPr lang="en-GB" sz="700" b="1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88900" indent="-88900" defTabSz="65306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sz="7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Inspecting food premises (building &amp; equipment </a:t>
            </a:r>
          </a:p>
          <a:p>
            <a:pPr marL="88900" indent="-88900" defTabSz="65306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sz="7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Personal hygiene </a:t>
            </a:r>
            <a:r>
              <a:rPr lang="en-GB" sz="7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of </a:t>
            </a:r>
            <a:r>
              <a:rPr lang="en-GB" sz="7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employees</a:t>
            </a:r>
          </a:p>
          <a:p>
            <a:pPr marL="88900" indent="-88900" defTabSz="65306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sz="7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Storage of food</a:t>
            </a:r>
            <a:endParaRPr lang="en-GB" sz="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56" descr="Slide16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t="3854" r="23994"/>
          <a:stretch/>
        </p:blipFill>
        <p:spPr>
          <a:xfrm>
            <a:off x="2218997" y="4221088"/>
            <a:ext cx="1785101" cy="263691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1288"/>
            <a:ext cx="466974" cy="3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5 essential </a:t>
            </a:r>
            <a:r>
              <a:rPr lang="en-GB" b="1" u="sng" dirty="0" smtClean="0">
                <a:solidFill>
                  <a:srgbClr val="4F81BD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nutrients</a:t>
            </a:r>
            <a:endParaRPr lang="en-GB" b="1" u="sng" dirty="0">
              <a:solidFill>
                <a:srgbClr val="4F81B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415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1553</Words>
  <Application>Microsoft Office PowerPoint</Application>
  <PresentationFormat>On-screen Show (4:3)</PresentationFormat>
  <Paragraphs>241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Ｐゴシック</vt:lpstr>
      <vt:lpstr>Arial</vt:lpstr>
      <vt:lpstr>Calibri</vt:lpstr>
      <vt:lpstr>Comic Sans MS</vt:lpstr>
      <vt:lpstr>Mangal</vt:lpstr>
      <vt:lpstr>Times New Roman</vt:lpstr>
      <vt:lpstr>Wingdings 2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S Bradley</cp:lastModifiedBy>
  <cp:revision>39</cp:revision>
  <dcterms:created xsi:type="dcterms:W3CDTF">2014-12-14T22:04:10Z</dcterms:created>
  <dcterms:modified xsi:type="dcterms:W3CDTF">2019-05-13T09:52:05Z</dcterms:modified>
</cp:coreProperties>
</file>