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F0AA8-DE29-406D-A247-EBCE7FEFBC92}" type="datetimeFigureOut">
              <a:rPr lang="en-GB" smtClean="0"/>
              <a:t>12/07/2018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53502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F0AA8-DE29-406D-A247-EBCE7FEFBC92}" type="datetimeFigureOut">
              <a:rPr lang="en-GB" smtClean="0"/>
              <a:t>12/07/2018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64073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F0AA8-DE29-406D-A247-EBCE7FEFBC92}" type="datetimeFigureOut">
              <a:rPr lang="en-GB" smtClean="0"/>
              <a:t>12/07/2018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113034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F0AA8-DE29-406D-A247-EBCE7FEFBC92}" type="datetimeFigureOut">
              <a:rPr lang="en-GB" smtClean="0"/>
              <a:t>12/07/2018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371387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F0AA8-DE29-406D-A247-EBCE7FEFBC92}" type="datetimeFigureOut">
              <a:rPr lang="en-GB" smtClean="0"/>
              <a:t>12/07/2018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50935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F0AA8-DE29-406D-A247-EBCE7FEFBC92}" type="datetimeFigureOut">
              <a:rPr lang="en-GB" smtClean="0"/>
              <a:t>12/07/2018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229096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F0AA8-DE29-406D-A247-EBCE7FEFBC92}" type="datetimeFigureOut">
              <a:rPr lang="en-GB" smtClean="0"/>
              <a:t>12/07/2018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425137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F0AA8-DE29-406D-A247-EBCE7FEFBC92}" type="datetimeFigureOut">
              <a:rPr lang="en-GB" smtClean="0"/>
              <a:t>12/07/2018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1689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F0AA8-DE29-406D-A247-EBCE7FEFBC92}" type="datetimeFigureOut">
              <a:rPr lang="en-GB" smtClean="0"/>
              <a:t>12/07/2018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125838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F0AA8-DE29-406D-A247-EBCE7FEFBC92}" type="datetimeFigureOut">
              <a:rPr lang="en-GB" smtClean="0"/>
              <a:t>12/07/2018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17028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F0AA8-DE29-406D-A247-EBCE7FEFBC92}" type="datetimeFigureOut">
              <a:rPr lang="en-GB" smtClean="0"/>
              <a:t>12/07/2018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07075-F9DC-4372-8A2D-39153B6CA67F}" type="slidenum">
              <a:rPr lang="en-GB" smtClean="0"/>
              <a:t>‹#›</a:t>
            </a:fld>
            <a:endParaRPr lang="en-GB"/>
          </a:p>
        </p:txBody>
      </p:sp>
    </p:spTree>
    <p:extLst>
      <p:ext uri="{BB962C8B-B14F-4D97-AF65-F5344CB8AC3E}">
        <p14:creationId xmlns:p14="http://schemas.microsoft.com/office/powerpoint/2010/main" val="203568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F0AA8-DE29-406D-A247-EBCE7FEFBC92}" type="datetimeFigureOut">
              <a:rPr lang="en-GB" smtClean="0"/>
              <a:t>12/07/2018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07075-F9DC-4372-8A2D-39153B6CA67F}" type="slidenum">
              <a:rPr lang="en-GB" smtClean="0"/>
              <a:t>‹#›</a:t>
            </a:fld>
            <a:endParaRPr lang="en-GB"/>
          </a:p>
        </p:txBody>
      </p:sp>
    </p:spTree>
    <p:extLst>
      <p:ext uri="{BB962C8B-B14F-4D97-AF65-F5344CB8AC3E}">
        <p14:creationId xmlns:p14="http://schemas.microsoft.com/office/powerpoint/2010/main" val="40070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340768"/>
            <a:ext cx="3384376"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Artist Keith Haring was born on May 4, 1958, in Reading, Pennsylvania. He moved to New York City in 1978 and began using the city as his canvas, making chalk drawings in subway stations. His art was eventually seen everywhere from public murals and nightclubs to galleries and museums around the world. He was also known for his activism in promoting AIDS awareness. </a:t>
            </a:r>
            <a:endParaRPr lang="en-GB" dirty="0" smtClean="0"/>
          </a:p>
          <a:p>
            <a:endParaRPr lang="en-GB" dirty="0"/>
          </a:p>
        </p:txBody>
      </p:sp>
      <p:sp>
        <p:nvSpPr>
          <p:cNvPr id="6" name="TextBox 5"/>
          <p:cNvSpPr txBox="1"/>
          <p:nvPr/>
        </p:nvSpPr>
        <p:spPr>
          <a:xfrm>
            <a:off x="395536" y="404664"/>
            <a:ext cx="3600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Year 9 Knowledge  Organiser</a:t>
            </a:r>
            <a:endParaRPr lang="en-GB" dirty="0"/>
          </a:p>
        </p:txBody>
      </p:sp>
      <p:sp>
        <p:nvSpPr>
          <p:cNvPr id="7" name="TextBox 6"/>
          <p:cNvSpPr txBox="1"/>
          <p:nvPr/>
        </p:nvSpPr>
        <p:spPr>
          <a:xfrm>
            <a:off x="6516216" y="773996"/>
            <a:ext cx="262778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dirty="0" smtClean="0"/>
              <a:t>When Haring arrived in New York, it was home to a thriving underground art scene. Haring befriended fellow emerging artists like Jean-Michel Basquiat and Kenny Scharf, who shared his interest in the </a:t>
            </a:r>
            <a:r>
              <a:rPr lang="en-GB" sz="1200" dirty="0" err="1" smtClean="0"/>
              <a:t>colorf</a:t>
            </a:r>
            <a:r>
              <a:rPr lang="en-GB" sz="1200" dirty="0" smtClean="0"/>
              <a:t> </a:t>
            </a:r>
            <a:r>
              <a:rPr lang="en-GB" sz="1200" dirty="0" err="1" smtClean="0"/>
              <a:t>ul</a:t>
            </a:r>
            <a:r>
              <a:rPr lang="en-GB" sz="1200" dirty="0" smtClean="0"/>
              <a:t> and transgressive graffiti art of the city's streets. Haring and these other artists organized exhibitions at downtown nightclubs and other alternative locations, where art, music and fashion all came together in a dynamic mix.</a:t>
            </a:r>
            <a:endParaRPr lang="en-GB" sz="12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08" y="5029846"/>
            <a:ext cx="1240932" cy="15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5029847"/>
            <a:ext cx="4608512" cy="1015663"/>
          </a:xfrm>
          <a:prstGeom prst="rect">
            <a:avLst/>
          </a:prstGeom>
        </p:spPr>
        <p:style>
          <a:lnRef idx="2">
            <a:schemeClr val="accent6"/>
          </a:lnRef>
          <a:fillRef idx="1001">
            <a:schemeClr val="lt1"/>
          </a:fillRef>
          <a:effectRef idx="0">
            <a:schemeClr val="accent6"/>
          </a:effectRef>
          <a:fontRef idx="minor">
            <a:schemeClr val="dk1"/>
          </a:fontRef>
        </p:style>
        <p:txBody>
          <a:bodyPr wrap="square" rtlCol="0">
            <a:spAutoFit/>
          </a:bodyPr>
          <a:lstStyle/>
          <a:p>
            <a:r>
              <a:rPr lang="en-GB" sz="1200" dirty="0" smtClean="0">
                <a:solidFill>
                  <a:srgbClr val="FF0000"/>
                </a:solidFill>
              </a:rPr>
              <a:t>Common Mistakes</a:t>
            </a:r>
          </a:p>
          <a:p>
            <a:r>
              <a:rPr lang="en-GB" sz="1200" dirty="0" smtClean="0">
                <a:solidFill>
                  <a:schemeClr val="accent5">
                    <a:lumMod val="75000"/>
                  </a:schemeClr>
                </a:solidFill>
              </a:rPr>
              <a:t>Rushing your painting </a:t>
            </a:r>
            <a:r>
              <a:rPr lang="en-GB" sz="1200" dirty="0" smtClean="0"/>
              <a:t>-  paint slowly and carefully and try to keep paint within the lines</a:t>
            </a:r>
          </a:p>
          <a:p>
            <a:r>
              <a:rPr lang="en-GB" sz="1200" dirty="0" smtClean="0">
                <a:solidFill>
                  <a:schemeClr val="accent5">
                    <a:lumMod val="75000"/>
                  </a:schemeClr>
                </a:solidFill>
              </a:rPr>
              <a:t>Not drawing in the style of Haring </a:t>
            </a:r>
            <a:r>
              <a:rPr lang="en-GB" sz="1200" dirty="0" smtClean="0"/>
              <a:t>-</a:t>
            </a:r>
          </a:p>
          <a:p>
            <a:endParaRPr lang="en-GB" sz="1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352357"/>
            <a:ext cx="2304256" cy="161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5018025"/>
            <a:ext cx="2592288" cy="15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788024" y="589330"/>
            <a:ext cx="1296144"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t>Word Bank </a:t>
            </a:r>
          </a:p>
          <a:p>
            <a:r>
              <a:rPr lang="en-GB" dirty="0"/>
              <a:t> </a:t>
            </a:r>
            <a:r>
              <a:rPr lang="en-GB" dirty="0" smtClean="0"/>
              <a:t>Collection  </a:t>
            </a:r>
          </a:p>
          <a:p>
            <a:r>
              <a:rPr lang="en-GB" dirty="0" smtClean="0"/>
              <a:t>Colour</a:t>
            </a:r>
          </a:p>
          <a:p>
            <a:r>
              <a:rPr lang="en-GB" dirty="0" smtClean="0"/>
              <a:t>Crosshatch</a:t>
            </a:r>
          </a:p>
          <a:p>
            <a:r>
              <a:rPr lang="en-GB" dirty="0" smtClean="0"/>
              <a:t>Dimension</a:t>
            </a:r>
          </a:p>
          <a:p>
            <a:r>
              <a:rPr lang="en-GB" dirty="0" smtClean="0"/>
              <a:t>Foreground</a:t>
            </a:r>
          </a:p>
          <a:p>
            <a:r>
              <a:rPr lang="en-GB" dirty="0" smtClean="0"/>
              <a:t>Illusion</a:t>
            </a:r>
          </a:p>
          <a:p>
            <a:r>
              <a:rPr lang="en-GB" dirty="0" smtClean="0"/>
              <a:t>Perspective </a:t>
            </a:r>
          </a:p>
          <a:p>
            <a:r>
              <a:rPr lang="en-GB" dirty="0" smtClean="0"/>
              <a:t>Frieze</a:t>
            </a:r>
          </a:p>
          <a:p>
            <a:r>
              <a:rPr lang="en-GB" dirty="0" smtClean="0"/>
              <a:t>Semiotics</a:t>
            </a:r>
            <a:endParaRPr lang="en-GB" dirty="0"/>
          </a:p>
        </p:txBody>
      </p:sp>
      <p:sp>
        <p:nvSpPr>
          <p:cNvPr id="11" name="TextBox 10"/>
          <p:cNvSpPr txBox="1"/>
          <p:nvPr/>
        </p:nvSpPr>
        <p:spPr>
          <a:xfrm>
            <a:off x="1547664" y="6165304"/>
            <a:ext cx="453650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Skills  -  Researching Analysing  Designing Painting with watercolours and powder paints</a:t>
            </a:r>
            <a:endParaRPr lang="en-GB" dirty="0"/>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1587" y="3721001"/>
            <a:ext cx="1428565" cy="118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C:\Users\bgs\AppData\Local\Microsoft\Windows\Temporary Internet Files\Content.IE5\FYGDZTV4\artists-palette-clip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7220">
            <a:off x="5080306" y="5596767"/>
            <a:ext cx="458329" cy="357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1430" y="116632"/>
            <a:ext cx="365502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HARING</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073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bgs\AppData\Local\Microsoft\Windows\Temporary Internet Files\Content.IE5\5O9P2H40\post_it_azu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161" y="445314"/>
            <a:ext cx="5365525" cy="49047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302333">
            <a:off x="3203848" y="1957482"/>
            <a:ext cx="3312368" cy="2769989"/>
          </a:xfrm>
          <a:prstGeom prst="rect">
            <a:avLst/>
          </a:prstGeom>
          <a:noFill/>
        </p:spPr>
        <p:txBody>
          <a:bodyPr wrap="square" rtlCol="0">
            <a:spAutoFit/>
          </a:bodyPr>
          <a:lstStyle/>
          <a:p>
            <a:r>
              <a:rPr lang="en-GB" sz="1600" dirty="0"/>
              <a:t>The Pop Art movement occurred in the 1950’s &amp; 1960’s and demonstrated bold imagery with brash heightened colour.</a:t>
            </a:r>
          </a:p>
          <a:p>
            <a:endParaRPr lang="en-GB" sz="1200" dirty="0"/>
          </a:p>
          <a:p>
            <a:r>
              <a:rPr lang="en-GB" sz="1600" dirty="0"/>
              <a:t>The Pop Art style derived from everyday objects, items of mass culture such as comic strip panels, soup cans, beer bottles and road signs.</a:t>
            </a:r>
          </a:p>
          <a:p>
            <a:endParaRPr lang="en-GB" dirty="0"/>
          </a:p>
        </p:txBody>
      </p:sp>
      <p:pic>
        <p:nvPicPr>
          <p:cNvPr id="2054" name="Picture 6" descr="C:\Users\bgs\AppData\Local\Microsoft\Windows\Temporary Internet Files\Content.IE5\NDEZH2S1\pop-art-logo-1024x7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71095">
            <a:off x="250019" y="365533"/>
            <a:ext cx="1960056" cy="1418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4288" y="980728"/>
            <a:ext cx="1872208"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u="sng" dirty="0">
                <a:solidFill>
                  <a:schemeClr val="accent6">
                    <a:lumMod val="50000"/>
                  </a:schemeClr>
                </a:solidFill>
              </a:rPr>
              <a:t>Roy Lichtenstein 1923 – 1997</a:t>
            </a:r>
          </a:p>
          <a:p>
            <a:r>
              <a:rPr lang="en-GB" dirty="0"/>
              <a:t>Lichtenstein is famed for his paintings based on comic strips, often depicting tense, dramatic situations.</a:t>
            </a:r>
          </a:p>
          <a:p>
            <a:r>
              <a:rPr lang="en-GB" dirty="0"/>
              <a:t>He restricted himself to using primary colours, black and white.</a:t>
            </a:r>
          </a:p>
          <a:p>
            <a:endParaRPr lang="en-GB"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054" y="5138020"/>
            <a:ext cx="1814676" cy="172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0112" y="6001963"/>
            <a:ext cx="2842667" cy="79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C:\Users\bgs\AppData\Local\Microsoft\Windows\Temporary Internet Files\Content.IE5\HYPXTJIL\Purple%20paint%20splatter%2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748563" y="-25185"/>
            <a:ext cx="703658" cy="98073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gs\AppData\Local\Microsoft\Windows\Temporary Internet Files\Content.IE5\BV0IL2PF\hanging-161395_64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24214">
            <a:off x="477219" y="4602524"/>
            <a:ext cx="2520054" cy="2469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832520">
            <a:off x="915320" y="5684694"/>
            <a:ext cx="1383432" cy="1015663"/>
          </a:xfrm>
          <a:prstGeom prst="rect">
            <a:avLst/>
          </a:prstGeom>
          <a:noFill/>
        </p:spPr>
        <p:txBody>
          <a:bodyPr wrap="square" rtlCol="0">
            <a:spAutoFit/>
          </a:bodyPr>
          <a:lstStyle/>
          <a:p>
            <a:r>
              <a:rPr lang="en-GB" sz="1200" dirty="0" smtClean="0"/>
              <a:t>Skills   Observational drawing painting with </a:t>
            </a:r>
            <a:r>
              <a:rPr lang="en-GB" sz="1200" dirty="0" err="1" smtClean="0"/>
              <a:t>acyrlic</a:t>
            </a:r>
            <a:r>
              <a:rPr lang="en-GB" sz="1200" dirty="0" smtClean="0"/>
              <a:t> paint printing </a:t>
            </a:r>
            <a:endParaRPr lang="en-GB" sz="1200" dirty="0"/>
          </a:p>
        </p:txBody>
      </p:sp>
      <p:sp>
        <p:nvSpPr>
          <p:cNvPr id="7" name="TextBox 6"/>
          <p:cNvSpPr txBox="1"/>
          <p:nvPr/>
        </p:nvSpPr>
        <p:spPr>
          <a:xfrm>
            <a:off x="2999888" y="4951046"/>
            <a:ext cx="328147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t>Key Words   Composition    Lichtenstein Primary colours  Mass Production </a:t>
            </a:r>
            <a:endParaRPr lang="en-GB" dirty="0"/>
          </a:p>
        </p:txBody>
      </p:sp>
      <p:sp>
        <p:nvSpPr>
          <p:cNvPr id="8" name="TextBox 7"/>
          <p:cNvSpPr txBox="1"/>
          <p:nvPr/>
        </p:nvSpPr>
        <p:spPr>
          <a:xfrm>
            <a:off x="107504" y="2564905"/>
            <a:ext cx="2550628" cy="2431435"/>
          </a:xfrm>
          <a:prstGeom prst="rect">
            <a:avLst/>
          </a:prstGeom>
          <a:noFill/>
          <a:ln>
            <a:solidFill>
              <a:schemeClr val="accent2"/>
            </a:solidFill>
          </a:ln>
        </p:spPr>
        <p:txBody>
          <a:bodyPr wrap="square" rtlCol="0">
            <a:spAutoFit/>
          </a:bodyPr>
          <a:lstStyle/>
          <a:p>
            <a:r>
              <a:rPr lang="en-GB" dirty="0" smtClean="0">
                <a:solidFill>
                  <a:srgbClr val="FF0000"/>
                </a:solidFill>
              </a:rPr>
              <a:t>Andy Warhol 1928 – 1987</a:t>
            </a:r>
          </a:p>
          <a:p>
            <a:endParaRPr lang="en-GB" dirty="0">
              <a:solidFill>
                <a:srgbClr val="FF0000"/>
              </a:solidFill>
            </a:endParaRPr>
          </a:p>
          <a:p>
            <a:r>
              <a:rPr lang="en-GB" sz="1400" dirty="0" smtClean="0">
                <a:solidFill>
                  <a:srgbClr val="FF0000"/>
                </a:solidFill>
              </a:rPr>
              <a:t>Warhol was the most influential Pop Artist.   He used the silk screen process to transfer photographic images on to canvas.  He used images of celebrities and mass – produced, commercial products,</a:t>
            </a:r>
            <a:endParaRPr lang="en-GB" sz="1400" dirty="0">
              <a:solidFill>
                <a:srgbClr val="FF0000"/>
              </a:solidFill>
            </a:endParaRPr>
          </a:p>
        </p:txBody>
      </p:sp>
      <p:pic>
        <p:nvPicPr>
          <p:cNvPr id="2062" name="Picture 14" descr="C:\Users\bgs\AppData\Local\Microsoft\Windows\Temporary Internet Files\Content.IE5\FEMILDTF\Dots[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0824" y="1124744"/>
            <a:ext cx="523842" cy="5155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99889" y="260648"/>
            <a:ext cx="4317798" cy="369332"/>
          </a:xfrm>
          <a:prstGeom prst="rect">
            <a:avLst/>
          </a:prstGeom>
          <a:noFill/>
        </p:spPr>
        <p:txBody>
          <a:bodyPr wrap="square" rtlCol="0">
            <a:spAutoFit/>
          </a:bodyPr>
          <a:lstStyle/>
          <a:p>
            <a:r>
              <a:rPr lang="en-GB" dirty="0" smtClean="0">
                <a:solidFill>
                  <a:schemeClr val="tx2">
                    <a:lumMod val="60000"/>
                    <a:lumOff val="40000"/>
                  </a:schemeClr>
                </a:solidFill>
                <a:latin typeface="Accord Heavy SF" panose="020BE200000000000000" pitchFamily="34" charset="0"/>
              </a:rPr>
              <a:t>Year 9 Knowledge Organiser</a:t>
            </a:r>
            <a:endParaRPr lang="en-GB" dirty="0">
              <a:solidFill>
                <a:schemeClr val="tx2">
                  <a:lumMod val="60000"/>
                  <a:lumOff val="40000"/>
                </a:schemeClr>
              </a:solidFill>
              <a:latin typeface="Accord Heavy SF" panose="020BE200000000000000" pitchFamily="34" charset="0"/>
            </a:endParaRPr>
          </a:p>
        </p:txBody>
      </p:sp>
      <p:pic>
        <p:nvPicPr>
          <p:cNvPr id="2063" name="Picture 15" descr="C:\Users\bgs\AppData\Local\Microsoft\Windows\Temporary Internet Files\Content.IE5\91NV4E9M\3754015526_f42c6aa3fc_z[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83798">
            <a:off x="2988199" y="980728"/>
            <a:ext cx="758373" cy="90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7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C:\Users\bgs\AppData\Local\Microsoft\Windows\Temporary Internet Files\Content.IE5\0UUKH47O\background-paint-dr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25" y="0"/>
            <a:ext cx="3482375" cy="34823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38" y="3025304"/>
            <a:ext cx="1407852" cy="211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bgs\AppData\Local\Microsoft\Windows\Temporary Internet Files\Content.IE5\FEMILDTF\Food_Food_(TV_Channel)_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404664"/>
            <a:ext cx="2071687" cy="10906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123" y="589330"/>
            <a:ext cx="2088232" cy="138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C:\Users\bgs\AppData\Local\Microsoft\Windows\Temporary Internet Files\Content.IE5\1IIP756A\newspaper_boy_1[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1700808"/>
            <a:ext cx="1235578" cy="1215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2308230"/>
            <a:ext cx="283698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latin typeface="Algerian" panose="04020705040A02060702" pitchFamily="82" charset="0"/>
              </a:rPr>
              <a:t>Is it Art?</a:t>
            </a:r>
            <a:endParaRPr lang="en-GB" dirty="0">
              <a:latin typeface="Algerian" panose="04020705040A02060702" pitchFamily="82" charset="0"/>
            </a:endParaRPr>
          </a:p>
        </p:txBody>
      </p:sp>
      <p:pic>
        <p:nvPicPr>
          <p:cNvPr id="3081" name="Picture 9" descr="C:\Users\bgs\AppData\Local\Microsoft\Windows\Temporary Internet Files\Content.IE5\FEMILDTF\zeimusu-Thumbtack-note-Importan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233" y="1646101"/>
            <a:ext cx="1880285" cy="1324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1806" y="404664"/>
            <a:ext cx="3963804" cy="369332"/>
          </a:xfrm>
          <a:prstGeom prst="rect">
            <a:avLst/>
          </a:prstGeom>
          <a:noFill/>
        </p:spPr>
        <p:txBody>
          <a:bodyPr wrap="square" rtlCol="0">
            <a:spAutoFit/>
          </a:bodyPr>
          <a:lstStyle/>
          <a:p>
            <a:r>
              <a:rPr lang="en-GB" dirty="0" smtClean="0"/>
              <a:t>     </a:t>
            </a:r>
            <a:r>
              <a:rPr lang="en-GB" dirty="0" smtClean="0">
                <a:solidFill>
                  <a:srgbClr val="FF0000"/>
                </a:solidFill>
                <a:latin typeface="Adventurer Black SF" pitchFamily="2" charset="0"/>
              </a:rPr>
              <a:t>Year 9  Knowledge Organiser</a:t>
            </a:r>
            <a:endParaRPr lang="en-GB" dirty="0">
              <a:solidFill>
                <a:srgbClr val="FF0000"/>
              </a:solidFill>
              <a:latin typeface="Adventurer Black SF" pitchFamily="2" charset="0"/>
            </a:endParaRPr>
          </a:p>
        </p:txBody>
      </p:sp>
      <p:sp>
        <p:nvSpPr>
          <p:cNvPr id="6" name="TextBox 5"/>
          <p:cNvSpPr txBox="1"/>
          <p:nvPr/>
        </p:nvSpPr>
        <p:spPr>
          <a:xfrm>
            <a:off x="4860032" y="3284984"/>
            <a:ext cx="3816424" cy="369332"/>
          </a:xfrm>
          <a:prstGeom prst="rect">
            <a:avLst/>
          </a:prstGeom>
          <a:noFill/>
        </p:spPr>
        <p:txBody>
          <a:bodyPr wrap="square" rtlCol="0">
            <a:spAutoFit/>
          </a:bodyPr>
          <a:lstStyle/>
          <a:p>
            <a:r>
              <a:rPr lang="en-GB" b="1" dirty="0"/>
              <a:t>Possible ways to start your sentences</a:t>
            </a:r>
            <a:endParaRPr lang="en-GB" dirty="0"/>
          </a:p>
        </p:txBody>
      </p:sp>
      <p:pic>
        <p:nvPicPr>
          <p:cNvPr id="3083" name="Picture 11" descr="C:\Users\bgs\AppData\Local\Microsoft\Windows\Temporary Internet Files\Content.IE5\NDEZH2S1\PromotionalSpiralNotebookWithStickyNotes13783[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3" y="3879634"/>
            <a:ext cx="4871107" cy="2426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16016" y="4149080"/>
            <a:ext cx="4968552" cy="2308324"/>
          </a:xfrm>
          <a:prstGeom prst="rect">
            <a:avLst/>
          </a:prstGeom>
          <a:noFill/>
        </p:spPr>
        <p:txBody>
          <a:bodyPr wrap="square" rtlCol="0">
            <a:spAutoFit/>
          </a:bodyPr>
          <a:lstStyle/>
          <a:p>
            <a:r>
              <a:rPr lang="en-GB" sz="1200" dirty="0"/>
              <a:t>In this piece I have………</a:t>
            </a:r>
          </a:p>
          <a:p>
            <a:r>
              <a:rPr lang="en-GB" sz="1200" dirty="0"/>
              <a:t>I have used the following materials………</a:t>
            </a:r>
          </a:p>
          <a:p>
            <a:r>
              <a:rPr lang="en-GB" sz="1200" dirty="0"/>
              <a:t>Through working in this way I have learnt how to…………</a:t>
            </a:r>
          </a:p>
          <a:p>
            <a:r>
              <a:rPr lang="en-GB" sz="1200" dirty="0"/>
              <a:t>This piece contains the following characteristics……</a:t>
            </a:r>
          </a:p>
          <a:p>
            <a:r>
              <a:rPr lang="en-GB" sz="1200" dirty="0"/>
              <a:t>Here I have shown………… In the style of………………</a:t>
            </a:r>
          </a:p>
          <a:p>
            <a:r>
              <a:rPr lang="en-GB" sz="1200" dirty="0"/>
              <a:t>This piece could have been improved by including……………</a:t>
            </a:r>
          </a:p>
          <a:p>
            <a:r>
              <a:rPr lang="en-GB" sz="1200" dirty="0"/>
              <a:t>I could have made greater use of………………</a:t>
            </a:r>
          </a:p>
          <a:p>
            <a:r>
              <a:rPr lang="en-GB" sz="1200" dirty="0"/>
              <a:t>In this piece I have used too much/ not enough ………..</a:t>
            </a:r>
          </a:p>
          <a:p>
            <a:r>
              <a:rPr lang="en-GB" sz="1200" dirty="0"/>
              <a:t>The artist………… has influenced my design.</a:t>
            </a:r>
          </a:p>
          <a:p>
            <a:r>
              <a:rPr lang="en-GB" sz="1200" dirty="0"/>
              <a:t>I was inspired by …………… When creating this piece of work.</a:t>
            </a:r>
          </a:p>
          <a:p>
            <a:r>
              <a:rPr lang="en-GB" sz="1200" dirty="0"/>
              <a:t>To improve this piece I could have…………</a:t>
            </a:r>
          </a:p>
          <a:p>
            <a:endParaRPr lang="en-GB" sz="1200" dirty="0"/>
          </a:p>
        </p:txBody>
      </p:sp>
      <p:pic>
        <p:nvPicPr>
          <p:cNvPr id="3084" name="Picture 12" descr="C:\Users\bgs\AppData\Local\Microsoft\Windows\Temporary Internet Files\Content.IE5\XUOYZECE\cVtz0[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96336" y="3077514"/>
            <a:ext cx="1400175" cy="11334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23208" y="949970"/>
            <a:ext cx="2392808" cy="3416320"/>
          </a:xfrm>
          <a:prstGeom prst="rect">
            <a:avLst/>
          </a:prstGeom>
          <a:noFill/>
        </p:spPr>
        <p:txBody>
          <a:bodyPr wrap="square" rtlCol="0">
            <a:spAutoFit/>
          </a:bodyPr>
          <a:lstStyle/>
          <a:p>
            <a:r>
              <a:rPr lang="en-GB" sz="1200" b="1" dirty="0" smtClean="0"/>
              <a:t>Word Bank</a:t>
            </a:r>
          </a:p>
          <a:p>
            <a:endParaRPr lang="en-GB" sz="1200" b="1" dirty="0"/>
          </a:p>
          <a:p>
            <a:r>
              <a:rPr lang="en-GB" sz="1200" b="1" dirty="0" smtClean="0"/>
              <a:t>Paint </a:t>
            </a:r>
            <a:r>
              <a:rPr lang="en-GB" sz="1200" dirty="0"/>
              <a:t>Poster Water colours Oils Acrylic Colour wash Dry brush marks Brush strokes sponging technique</a:t>
            </a:r>
          </a:p>
          <a:p>
            <a:r>
              <a:rPr lang="en-GB" sz="1200" b="1" dirty="0"/>
              <a:t>Pencil </a:t>
            </a:r>
            <a:r>
              <a:rPr lang="en-GB" sz="1200" dirty="0"/>
              <a:t>Graphite soft hard tone tonal range dark medium light shadows</a:t>
            </a:r>
          </a:p>
          <a:p>
            <a:r>
              <a:rPr lang="en-GB" sz="1200" dirty="0"/>
              <a:t>highlights blending in shading contrast</a:t>
            </a:r>
          </a:p>
          <a:p>
            <a:r>
              <a:rPr lang="en-GB" sz="1200" b="1" dirty="0"/>
              <a:t>Composition </a:t>
            </a:r>
            <a:r>
              <a:rPr lang="en-GB" sz="1200" dirty="0"/>
              <a:t>busy calm bold geometric organic surface grid flowing canvas paper wood</a:t>
            </a:r>
          </a:p>
          <a:p>
            <a:r>
              <a:rPr lang="en-GB" sz="1200" b="1" dirty="0"/>
              <a:t>Collage </a:t>
            </a:r>
            <a:r>
              <a:rPr lang="en-GB" sz="1200" dirty="0"/>
              <a:t>mixed media, papier </a:t>
            </a:r>
            <a:r>
              <a:rPr lang="en-GB" sz="1200" dirty="0" err="1"/>
              <a:t>mache</a:t>
            </a:r>
            <a:r>
              <a:rPr lang="en-GB" sz="1200" dirty="0"/>
              <a:t>, layers, paste, texture low relief</a:t>
            </a:r>
            <a:r>
              <a:rPr lang="en-GB" sz="1200" dirty="0" smtClean="0"/>
              <a:t>, transparent</a:t>
            </a:r>
            <a:endParaRPr lang="en-GB" sz="1200" dirty="0"/>
          </a:p>
          <a:p>
            <a:endParaRPr lang="en-GB" sz="1200" dirty="0"/>
          </a:p>
        </p:txBody>
      </p:sp>
      <p:sp>
        <p:nvSpPr>
          <p:cNvPr id="11" name="TextBox 10"/>
          <p:cNvSpPr txBox="1"/>
          <p:nvPr/>
        </p:nvSpPr>
        <p:spPr>
          <a:xfrm>
            <a:off x="395535" y="5733257"/>
            <a:ext cx="3312367"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Skills  -  Analysing   photo realism  Annotating – Presentation  Skills  Creativity  Innovation</a:t>
            </a:r>
            <a:endParaRPr lang="en-GB" dirty="0"/>
          </a:p>
        </p:txBody>
      </p:sp>
      <p:pic>
        <p:nvPicPr>
          <p:cNvPr id="3086"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3719" y="4210989"/>
            <a:ext cx="1498261" cy="11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08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3136</TotalTime>
  <Words>527</Words>
  <Application>Microsoft Office PowerPoint</Application>
  <PresentationFormat>On-screen Show (4:3)</PresentationFormat>
  <Paragraphs>52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Gibbins</dc:creator>
  <cp:lastModifiedBy>B Gibbins</cp:lastModifiedBy>
  <cp:revision>12</cp:revision>
  <cp:lastPrinted>2018-07-06T14:03:44Z</cp:lastPrinted>
  <dcterms:created xsi:type="dcterms:W3CDTF">2018-07-04T11:15:55Z</dcterms:created>
  <dcterms:modified xsi:type="dcterms:W3CDTF">2018-07-12T15:32:01Z</dcterms:modified>
</cp:coreProperties>
</file>