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7"/>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60" r:id="rId14"/>
    <p:sldId id="270" r:id="rId15"/>
    <p:sldId id="271" r:id="rId16"/>
  </p:sldIdLst>
  <p:sldSz cx="9906000" cy="6858000" type="A4"/>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4472C4"/>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185" autoAdjust="0"/>
    <p:restoredTop sz="94643"/>
  </p:normalViewPr>
  <p:slideViewPr>
    <p:cSldViewPr snapToGrid="0" snapToObjects="1">
      <p:cViewPr varScale="1">
        <p:scale>
          <a:sx n="86" d="100"/>
          <a:sy n="86" d="100"/>
        </p:scale>
        <p:origin x="1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84F662-11FD-4A4B-ADBB-F2363609DF39}"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B75B5113-8B88-4084-AB62-FE0F56C8024B}">
      <dgm:prSet phldrT="[Text]" custT="1"/>
      <dgm:spPr/>
      <dgm:t>
        <a:bodyPr/>
        <a:lstStyle/>
        <a:p>
          <a:pPr algn="ctr"/>
          <a:r>
            <a:rPr lang="en-US" sz="1200" dirty="0">
              <a:latin typeface="Century Gothic" panose="020B0502020202020204" pitchFamily="34" charset="0"/>
            </a:rPr>
            <a:t>Star</a:t>
          </a:r>
          <a:r>
            <a:rPr lang="en-US" sz="1500" dirty="0"/>
            <a:t>	</a:t>
          </a:r>
        </a:p>
      </dgm:t>
    </dgm:pt>
    <dgm:pt modelId="{517D0945-823D-4F36-BC97-9D7E6C1B25AF}" type="parTrans" cxnId="{BADB6189-8FBE-4251-B1BE-FBE965B7430D}">
      <dgm:prSet/>
      <dgm:spPr/>
      <dgm:t>
        <a:bodyPr/>
        <a:lstStyle/>
        <a:p>
          <a:pPr algn="ctr"/>
          <a:endParaRPr lang="en-US"/>
        </a:p>
      </dgm:t>
    </dgm:pt>
    <dgm:pt modelId="{9E390A45-C4B6-4178-9DB0-459762DDD04A}" type="sibTrans" cxnId="{BADB6189-8FBE-4251-B1BE-FBE965B7430D}">
      <dgm:prSet/>
      <dgm:spPr/>
      <dgm:t>
        <a:bodyPr/>
        <a:lstStyle/>
        <a:p>
          <a:pPr algn="ctr"/>
          <a:endParaRPr lang="en-US"/>
        </a:p>
      </dgm:t>
    </dgm:pt>
    <dgm:pt modelId="{DF7DE009-6D91-41A9-B8E0-5964E4148FD5}">
      <dgm:prSet phldrT="[Text]" custT="1"/>
      <dgm:spPr/>
      <dgm:t>
        <a:bodyPr/>
        <a:lstStyle/>
        <a:p>
          <a:pPr algn="ctr"/>
          <a:r>
            <a:rPr lang="en-US" sz="1200" dirty="0">
              <a:latin typeface="Century Gothic" panose="020B0502020202020204" pitchFamily="34" charset="0"/>
            </a:rPr>
            <a:t>Question mark</a:t>
          </a:r>
        </a:p>
      </dgm:t>
    </dgm:pt>
    <dgm:pt modelId="{855D53BE-3404-407B-A77F-869A9406CC83}" type="parTrans" cxnId="{46FAECF3-D429-4869-8986-718070245FBD}">
      <dgm:prSet/>
      <dgm:spPr/>
      <dgm:t>
        <a:bodyPr/>
        <a:lstStyle/>
        <a:p>
          <a:pPr algn="ctr"/>
          <a:endParaRPr lang="en-US"/>
        </a:p>
      </dgm:t>
    </dgm:pt>
    <dgm:pt modelId="{1065082F-BB32-4541-B710-CE6F68FD655B}" type="sibTrans" cxnId="{46FAECF3-D429-4869-8986-718070245FBD}">
      <dgm:prSet/>
      <dgm:spPr/>
      <dgm:t>
        <a:bodyPr/>
        <a:lstStyle/>
        <a:p>
          <a:pPr algn="ctr"/>
          <a:endParaRPr lang="en-US"/>
        </a:p>
      </dgm:t>
    </dgm:pt>
    <dgm:pt modelId="{DDAB3CE8-407D-4F96-AFF1-C915C67B15DE}">
      <dgm:prSet phldrT="[Text]" custT="1"/>
      <dgm:spPr/>
      <dgm:t>
        <a:bodyPr/>
        <a:lstStyle/>
        <a:p>
          <a:pPr algn="ctr"/>
          <a:r>
            <a:rPr lang="en-US" sz="1200" dirty="0">
              <a:latin typeface="Century Gothic" panose="020B0502020202020204" pitchFamily="34" charset="0"/>
            </a:rPr>
            <a:t>Cash cow	</a:t>
          </a:r>
        </a:p>
      </dgm:t>
    </dgm:pt>
    <dgm:pt modelId="{9300ADD2-ACA2-4DB3-8BE8-570ABEC72A26}" type="parTrans" cxnId="{BDC6B3B7-7931-4546-A0EB-7AB7AF1EACE5}">
      <dgm:prSet/>
      <dgm:spPr/>
      <dgm:t>
        <a:bodyPr/>
        <a:lstStyle/>
        <a:p>
          <a:pPr algn="ctr"/>
          <a:endParaRPr lang="en-US"/>
        </a:p>
      </dgm:t>
    </dgm:pt>
    <dgm:pt modelId="{E5492E5A-A7C5-4D74-91DF-9985332F61B1}" type="sibTrans" cxnId="{BDC6B3B7-7931-4546-A0EB-7AB7AF1EACE5}">
      <dgm:prSet/>
      <dgm:spPr/>
      <dgm:t>
        <a:bodyPr/>
        <a:lstStyle/>
        <a:p>
          <a:pPr algn="ctr"/>
          <a:endParaRPr lang="en-US"/>
        </a:p>
      </dgm:t>
    </dgm:pt>
    <dgm:pt modelId="{470BFD9E-D969-49AC-BBBA-2DA1D57467C3}">
      <dgm:prSet phldrT="[Text]" custT="1"/>
      <dgm:spPr/>
      <dgm:t>
        <a:bodyPr/>
        <a:lstStyle/>
        <a:p>
          <a:pPr algn="ctr"/>
          <a:r>
            <a:rPr lang="en-US" sz="1200" dirty="0">
              <a:latin typeface="Century Gothic" panose="020B0502020202020204" pitchFamily="34" charset="0"/>
            </a:rPr>
            <a:t>Dogs</a:t>
          </a:r>
          <a:endParaRPr lang="en-US" sz="1500" dirty="0">
            <a:latin typeface="Century Gothic" panose="020B0502020202020204" pitchFamily="34" charset="0"/>
          </a:endParaRPr>
        </a:p>
      </dgm:t>
    </dgm:pt>
    <dgm:pt modelId="{A56897C3-0DEE-412E-83C6-6921F73B8C3D}" type="parTrans" cxnId="{4AA85BB6-BD25-49EA-AD90-76083466EE55}">
      <dgm:prSet/>
      <dgm:spPr/>
      <dgm:t>
        <a:bodyPr/>
        <a:lstStyle/>
        <a:p>
          <a:pPr algn="ctr"/>
          <a:endParaRPr lang="en-US"/>
        </a:p>
      </dgm:t>
    </dgm:pt>
    <dgm:pt modelId="{8BD213F3-08DD-48F3-AA85-9D18E0C84F8B}" type="sibTrans" cxnId="{4AA85BB6-BD25-49EA-AD90-76083466EE55}">
      <dgm:prSet/>
      <dgm:spPr/>
      <dgm:t>
        <a:bodyPr/>
        <a:lstStyle/>
        <a:p>
          <a:pPr algn="ctr"/>
          <a:endParaRPr lang="en-US"/>
        </a:p>
      </dgm:t>
    </dgm:pt>
    <dgm:pt modelId="{EE1A9890-8602-4A30-B928-C4F84C39D228}" type="pres">
      <dgm:prSet presAssocID="{3784F662-11FD-4A4B-ADBB-F2363609DF39}" presName="matrix" presStyleCnt="0">
        <dgm:presLayoutVars>
          <dgm:chMax val="1"/>
          <dgm:dir/>
          <dgm:resizeHandles val="exact"/>
        </dgm:presLayoutVars>
      </dgm:prSet>
      <dgm:spPr/>
    </dgm:pt>
    <dgm:pt modelId="{033D8771-8AD2-4046-98A9-D9819B05E0ED}" type="pres">
      <dgm:prSet presAssocID="{3784F662-11FD-4A4B-ADBB-F2363609DF39}" presName="axisShape" presStyleLbl="bgShp" presStyleIdx="0" presStyleCnt="1"/>
      <dgm:spPr/>
    </dgm:pt>
    <dgm:pt modelId="{9A0E782B-B63E-45DC-B103-EA1AF98D752B}" type="pres">
      <dgm:prSet presAssocID="{3784F662-11FD-4A4B-ADBB-F2363609DF39}" presName="rect1" presStyleLbl="node1" presStyleIdx="0" presStyleCnt="4">
        <dgm:presLayoutVars>
          <dgm:chMax val="0"/>
          <dgm:chPref val="0"/>
          <dgm:bulletEnabled val="1"/>
        </dgm:presLayoutVars>
      </dgm:prSet>
      <dgm:spPr/>
    </dgm:pt>
    <dgm:pt modelId="{9511E8AF-A4A5-443D-9094-9D03AF8F2E3D}" type="pres">
      <dgm:prSet presAssocID="{3784F662-11FD-4A4B-ADBB-F2363609DF39}" presName="rect2" presStyleLbl="node1" presStyleIdx="1" presStyleCnt="4">
        <dgm:presLayoutVars>
          <dgm:chMax val="0"/>
          <dgm:chPref val="0"/>
          <dgm:bulletEnabled val="1"/>
        </dgm:presLayoutVars>
      </dgm:prSet>
      <dgm:spPr/>
    </dgm:pt>
    <dgm:pt modelId="{9EDB5752-39FF-41CA-8339-2C5DBB7CE9D0}" type="pres">
      <dgm:prSet presAssocID="{3784F662-11FD-4A4B-ADBB-F2363609DF39}" presName="rect3" presStyleLbl="node1" presStyleIdx="2" presStyleCnt="4">
        <dgm:presLayoutVars>
          <dgm:chMax val="0"/>
          <dgm:chPref val="0"/>
          <dgm:bulletEnabled val="1"/>
        </dgm:presLayoutVars>
      </dgm:prSet>
      <dgm:spPr/>
    </dgm:pt>
    <dgm:pt modelId="{AD5668C7-B646-4649-8DEA-0892FBDEF04B}" type="pres">
      <dgm:prSet presAssocID="{3784F662-11FD-4A4B-ADBB-F2363609DF39}" presName="rect4" presStyleLbl="node1" presStyleIdx="3" presStyleCnt="4">
        <dgm:presLayoutVars>
          <dgm:chMax val="0"/>
          <dgm:chPref val="0"/>
          <dgm:bulletEnabled val="1"/>
        </dgm:presLayoutVars>
      </dgm:prSet>
      <dgm:spPr/>
    </dgm:pt>
  </dgm:ptLst>
  <dgm:cxnLst>
    <dgm:cxn modelId="{9CB54028-6BF8-4EE6-98BA-05A639E93D55}" type="presOf" srcId="{DDAB3CE8-407D-4F96-AFF1-C915C67B15DE}" destId="{9EDB5752-39FF-41CA-8339-2C5DBB7CE9D0}" srcOrd="0" destOrd="0" presId="urn:microsoft.com/office/officeart/2005/8/layout/matrix2"/>
    <dgm:cxn modelId="{F7482D33-1FF6-4FD6-B59E-E3D3781ED82F}" type="presOf" srcId="{470BFD9E-D969-49AC-BBBA-2DA1D57467C3}" destId="{AD5668C7-B646-4649-8DEA-0892FBDEF04B}" srcOrd="0" destOrd="0" presId="urn:microsoft.com/office/officeart/2005/8/layout/matrix2"/>
    <dgm:cxn modelId="{52B3493C-4F7B-488D-B36F-CB2CF11B462F}" type="presOf" srcId="{DF7DE009-6D91-41A9-B8E0-5964E4148FD5}" destId="{9511E8AF-A4A5-443D-9094-9D03AF8F2E3D}" srcOrd="0" destOrd="0" presId="urn:microsoft.com/office/officeart/2005/8/layout/matrix2"/>
    <dgm:cxn modelId="{D7EC5346-A2FD-43A1-8C6B-F7C371753C13}" type="presOf" srcId="{3784F662-11FD-4A4B-ADBB-F2363609DF39}" destId="{EE1A9890-8602-4A30-B928-C4F84C39D228}" srcOrd="0" destOrd="0" presId="urn:microsoft.com/office/officeart/2005/8/layout/matrix2"/>
    <dgm:cxn modelId="{BADB6189-8FBE-4251-B1BE-FBE965B7430D}" srcId="{3784F662-11FD-4A4B-ADBB-F2363609DF39}" destId="{B75B5113-8B88-4084-AB62-FE0F56C8024B}" srcOrd="0" destOrd="0" parTransId="{517D0945-823D-4F36-BC97-9D7E6C1B25AF}" sibTransId="{9E390A45-C4B6-4178-9DB0-459762DDD04A}"/>
    <dgm:cxn modelId="{4AA85BB6-BD25-49EA-AD90-76083466EE55}" srcId="{3784F662-11FD-4A4B-ADBB-F2363609DF39}" destId="{470BFD9E-D969-49AC-BBBA-2DA1D57467C3}" srcOrd="3" destOrd="0" parTransId="{A56897C3-0DEE-412E-83C6-6921F73B8C3D}" sibTransId="{8BD213F3-08DD-48F3-AA85-9D18E0C84F8B}"/>
    <dgm:cxn modelId="{BDC6B3B7-7931-4546-A0EB-7AB7AF1EACE5}" srcId="{3784F662-11FD-4A4B-ADBB-F2363609DF39}" destId="{DDAB3CE8-407D-4F96-AFF1-C915C67B15DE}" srcOrd="2" destOrd="0" parTransId="{9300ADD2-ACA2-4DB3-8BE8-570ABEC72A26}" sibTransId="{E5492E5A-A7C5-4D74-91DF-9985332F61B1}"/>
    <dgm:cxn modelId="{46FAECF3-D429-4869-8986-718070245FBD}" srcId="{3784F662-11FD-4A4B-ADBB-F2363609DF39}" destId="{DF7DE009-6D91-41A9-B8E0-5964E4148FD5}" srcOrd="1" destOrd="0" parTransId="{855D53BE-3404-407B-A77F-869A9406CC83}" sibTransId="{1065082F-BB32-4541-B710-CE6F68FD655B}"/>
    <dgm:cxn modelId="{38A1D5F5-AE4B-4EFD-9FC2-AE21AD431B32}" type="presOf" srcId="{B75B5113-8B88-4084-AB62-FE0F56C8024B}" destId="{9A0E782B-B63E-45DC-B103-EA1AF98D752B}" srcOrd="0" destOrd="0" presId="urn:microsoft.com/office/officeart/2005/8/layout/matrix2"/>
    <dgm:cxn modelId="{869CE28B-79D7-42C5-B9AA-58DC2348436A}" type="presParOf" srcId="{EE1A9890-8602-4A30-B928-C4F84C39D228}" destId="{033D8771-8AD2-4046-98A9-D9819B05E0ED}" srcOrd="0" destOrd="0" presId="urn:microsoft.com/office/officeart/2005/8/layout/matrix2"/>
    <dgm:cxn modelId="{7190F26B-853E-4C72-8217-4FCCE7CE5C35}" type="presParOf" srcId="{EE1A9890-8602-4A30-B928-C4F84C39D228}" destId="{9A0E782B-B63E-45DC-B103-EA1AF98D752B}" srcOrd="1" destOrd="0" presId="urn:microsoft.com/office/officeart/2005/8/layout/matrix2"/>
    <dgm:cxn modelId="{3FA19232-F297-4524-99C2-C0CDB154D5D2}" type="presParOf" srcId="{EE1A9890-8602-4A30-B928-C4F84C39D228}" destId="{9511E8AF-A4A5-443D-9094-9D03AF8F2E3D}" srcOrd="2" destOrd="0" presId="urn:microsoft.com/office/officeart/2005/8/layout/matrix2"/>
    <dgm:cxn modelId="{9D53C56A-D1B8-420B-9CA0-28114D5C8815}" type="presParOf" srcId="{EE1A9890-8602-4A30-B928-C4F84C39D228}" destId="{9EDB5752-39FF-41CA-8339-2C5DBB7CE9D0}" srcOrd="3" destOrd="0" presId="urn:microsoft.com/office/officeart/2005/8/layout/matrix2"/>
    <dgm:cxn modelId="{447DF667-F1C1-409F-AB8C-EBFCB01FBCAC}" type="presParOf" srcId="{EE1A9890-8602-4A30-B928-C4F84C39D228}" destId="{AD5668C7-B646-4649-8DEA-0892FBDEF04B}"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06A8D6-41AA-4D18-B3C9-554C0C41B705}"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4A608594-A1D9-4619-A449-80459C02D1BA}">
      <dgm:prSet phldrT="[Text]" custT="1"/>
      <dgm:spPr/>
      <dgm:t>
        <a:bodyPr/>
        <a:lstStyle/>
        <a:p>
          <a:r>
            <a:rPr lang="en-US" sz="1800" b="1" dirty="0">
              <a:latin typeface="Century Gothic" panose="020B0502020202020204" pitchFamily="34" charset="0"/>
            </a:rPr>
            <a:t>Factors affecting place</a:t>
          </a:r>
        </a:p>
      </dgm:t>
    </dgm:pt>
    <dgm:pt modelId="{5B49E93C-2AB1-4984-95F0-EE693785DB2D}" type="parTrans" cxnId="{00DD636B-5AFF-4568-ACB0-7DFA6037F8AB}">
      <dgm:prSet/>
      <dgm:spPr/>
      <dgm:t>
        <a:bodyPr/>
        <a:lstStyle/>
        <a:p>
          <a:endParaRPr lang="en-US" sz="1100">
            <a:latin typeface="Century Gothic" panose="020B0502020202020204" pitchFamily="34" charset="0"/>
          </a:endParaRPr>
        </a:p>
      </dgm:t>
    </dgm:pt>
    <dgm:pt modelId="{AE85DF30-7658-4884-A86F-C1413789D8F8}" type="sibTrans" cxnId="{00DD636B-5AFF-4568-ACB0-7DFA6037F8AB}">
      <dgm:prSet/>
      <dgm:spPr/>
      <dgm:t>
        <a:bodyPr/>
        <a:lstStyle/>
        <a:p>
          <a:endParaRPr lang="en-US" sz="1100">
            <a:latin typeface="Century Gothic" panose="020B0502020202020204" pitchFamily="34" charset="0"/>
          </a:endParaRPr>
        </a:p>
      </dgm:t>
    </dgm:pt>
    <dgm:pt modelId="{9002EDDA-00A6-41CA-BA68-0440F4E77E48}">
      <dgm:prSet phldrT="[Text]" custT="1"/>
      <dgm:spPr/>
      <dgm:t>
        <a:bodyPr/>
        <a:lstStyle/>
        <a:p>
          <a:r>
            <a:rPr lang="en-US" sz="1100" dirty="0">
              <a:latin typeface="Century Gothic" panose="020B0502020202020204" pitchFamily="34" charset="0"/>
            </a:rPr>
            <a:t>Location of customers</a:t>
          </a:r>
        </a:p>
      </dgm:t>
    </dgm:pt>
    <dgm:pt modelId="{B19B6FEB-DC89-4D6F-BCD0-7E3DD65F11AE}" type="parTrans" cxnId="{FEC61D04-CADA-42F0-991D-10D1F7FBF8C7}">
      <dgm:prSet/>
      <dgm:spPr/>
      <dgm:t>
        <a:bodyPr/>
        <a:lstStyle/>
        <a:p>
          <a:endParaRPr lang="en-US" sz="1100">
            <a:latin typeface="Century Gothic" panose="020B0502020202020204" pitchFamily="34" charset="0"/>
          </a:endParaRPr>
        </a:p>
      </dgm:t>
    </dgm:pt>
    <dgm:pt modelId="{7A821EC7-F859-4436-BF5B-6225558DC8E5}" type="sibTrans" cxnId="{FEC61D04-CADA-42F0-991D-10D1F7FBF8C7}">
      <dgm:prSet/>
      <dgm:spPr/>
      <dgm:t>
        <a:bodyPr/>
        <a:lstStyle/>
        <a:p>
          <a:endParaRPr lang="en-US" sz="1100">
            <a:latin typeface="Century Gothic" panose="020B0502020202020204" pitchFamily="34" charset="0"/>
          </a:endParaRPr>
        </a:p>
      </dgm:t>
    </dgm:pt>
    <dgm:pt modelId="{55CFEF7E-6580-4BD1-92AD-D56CAABA31DE}">
      <dgm:prSet phldrT="[Text]" custT="1"/>
      <dgm:spPr/>
      <dgm:t>
        <a:bodyPr/>
        <a:lstStyle/>
        <a:p>
          <a:r>
            <a:rPr lang="en-US" sz="1100" dirty="0">
              <a:latin typeface="Century Gothic" panose="020B0502020202020204" pitchFamily="34" charset="0"/>
            </a:rPr>
            <a:t>Location of the raw materials used to make the products</a:t>
          </a:r>
        </a:p>
      </dgm:t>
    </dgm:pt>
    <dgm:pt modelId="{288BA1B7-C4F0-4F5E-A952-6C14B774E7EB}" type="parTrans" cxnId="{A8908022-8BB2-4779-B039-9BDBF4B1A29A}">
      <dgm:prSet/>
      <dgm:spPr/>
      <dgm:t>
        <a:bodyPr/>
        <a:lstStyle/>
        <a:p>
          <a:endParaRPr lang="en-US" sz="1100">
            <a:latin typeface="Century Gothic" panose="020B0502020202020204" pitchFamily="34" charset="0"/>
          </a:endParaRPr>
        </a:p>
      </dgm:t>
    </dgm:pt>
    <dgm:pt modelId="{53992C7B-5282-47C7-B8AA-64CC8B9205F8}" type="sibTrans" cxnId="{A8908022-8BB2-4779-B039-9BDBF4B1A29A}">
      <dgm:prSet/>
      <dgm:spPr/>
      <dgm:t>
        <a:bodyPr/>
        <a:lstStyle/>
        <a:p>
          <a:endParaRPr lang="en-US" sz="1100">
            <a:latin typeface="Century Gothic" panose="020B0502020202020204" pitchFamily="34" charset="0"/>
          </a:endParaRPr>
        </a:p>
      </dgm:t>
    </dgm:pt>
    <dgm:pt modelId="{DFC9DDEE-B837-4C2E-9168-869DBFE98AA7}">
      <dgm:prSet phldrT="[Text]" custT="1"/>
      <dgm:spPr/>
      <dgm:t>
        <a:bodyPr/>
        <a:lstStyle/>
        <a:p>
          <a:r>
            <a:rPr lang="en-US" sz="1100" dirty="0">
              <a:latin typeface="Century Gothic" panose="020B0502020202020204" pitchFamily="34" charset="0"/>
            </a:rPr>
            <a:t>Availability of staff</a:t>
          </a:r>
        </a:p>
      </dgm:t>
    </dgm:pt>
    <dgm:pt modelId="{0BB649E3-41F0-428E-A737-3D03EAD53390}" type="parTrans" cxnId="{2D4AED5B-A91F-401E-A702-D0AA35ECED5B}">
      <dgm:prSet/>
      <dgm:spPr/>
      <dgm:t>
        <a:bodyPr/>
        <a:lstStyle/>
        <a:p>
          <a:endParaRPr lang="en-US" sz="1100">
            <a:latin typeface="Century Gothic" panose="020B0502020202020204" pitchFamily="34" charset="0"/>
          </a:endParaRPr>
        </a:p>
      </dgm:t>
    </dgm:pt>
    <dgm:pt modelId="{E61591C9-2D62-402D-A4FA-CD188D8D935F}" type="sibTrans" cxnId="{2D4AED5B-A91F-401E-A702-D0AA35ECED5B}">
      <dgm:prSet/>
      <dgm:spPr/>
      <dgm:t>
        <a:bodyPr/>
        <a:lstStyle/>
        <a:p>
          <a:endParaRPr lang="en-US" sz="1100">
            <a:latin typeface="Century Gothic" panose="020B0502020202020204" pitchFamily="34" charset="0"/>
          </a:endParaRPr>
        </a:p>
      </dgm:t>
    </dgm:pt>
    <dgm:pt modelId="{8BF2BBCE-F806-4636-A80B-6760145E8511}">
      <dgm:prSet phldrT="[Text]" custT="1"/>
      <dgm:spPr/>
      <dgm:t>
        <a:bodyPr/>
        <a:lstStyle/>
        <a:p>
          <a:r>
            <a:rPr lang="en-US" sz="1100" dirty="0">
              <a:latin typeface="Century Gothic" panose="020B0502020202020204" pitchFamily="34" charset="0"/>
            </a:rPr>
            <a:t>Availability of transport to distribute the products</a:t>
          </a:r>
        </a:p>
      </dgm:t>
    </dgm:pt>
    <dgm:pt modelId="{CFAA2BBB-EE8A-4AF7-92A3-72A7D34A1E96}" type="parTrans" cxnId="{380F5861-9073-4C9C-95C4-A586C893A615}">
      <dgm:prSet/>
      <dgm:spPr/>
      <dgm:t>
        <a:bodyPr/>
        <a:lstStyle/>
        <a:p>
          <a:endParaRPr lang="en-US" sz="1100">
            <a:latin typeface="Century Gothic" panose="020B0502020202020204" pitchFamily="34" charset="0"/>
          </a:endParaRPr>
        </a:p>
      </dgm:t>
    </dgm:pt>
    <dgm:pt modelId="{39920394-9054-403D-8EEC-42780C435F56}" type="sibTrans" cxnId="{380F5861-9073-4C9C-95C4-A586C893A615}">
      <dgm:prSet/>
      <dgm:spPr/>
      <dgm:t>
        <a:bodyPr/>
        <a:lstStyle/>
        <a:p>
          <a:endParaRPr lang="en-US" sz="1100">
            <a:latin typeface="Century Gothic" panose="020B0502020202020204" pitchFamily="34" charset="0"/>
          </a:endParaRPr>
        </a:p>
      </dgm:t>
    </dgm:pt>
    <dgm:pt modelId="{CCD3CCA1-2E33-4B6F-A904-8D4D81B0E55F}" type="pres">
      <dgm:prSet presAssocID="{8406A8D6-41AA-4D18-B3C9-554C0C41B705}" presName="composite" presStyleCnt="0">
        <dgm:presLayoutVars>
          <dgm:chMax val="1"/>
          <dgm:dir/>
          <dgm:resizeHandles val="exact"/>
        </dgm:presLayoutVars>
      </dgm:prSet>
      <dgm:spPr/>
    </dgm:pt>
    <dgm:pt modelId="{434A4A56-CA5C-472E-83FB-4DC8955CF261}" type="pres">
      <dgm:prSet presAssocID="{8406A8D6-41AA-4D18-B3C9-554C0C41B705}" presName="radial" presStyleCnt="0">
        <dgm:presLayoutVars>
          <dgm:animLvl val="ctr"/>
        </dgm:presLayoutVars>
      </dgm:prSet>
      <dgm:spPr/>
    </dgm:pt>
    <dgm:pt modelId="{AAA0B670-16A6-4E49-96F5-8D87D128E47C}" type="pres">
      <dgm:prSet presAssocID="{4A608594-A1D9-4619-A449-80459C02D1BA}" presName="centerShape" presStyleLbl="vennNode1" presStyleIdx="0" presStyleCnt="5"/>
      <dgm:spPr/>
    </dgm:pt>
    <dgm:pt modelId="{F02A9137-910C-46CA-8316-CDD324F17AA8}" type="pres">
      <dgm:prSet presAssocID="{9002EDDA-00A6-41CA-BA68-0440F4E77E48}" presName="node" presStyleLbl="vennNode1" presStyleIdx="1" presStyleCnt="5">
        <dgm:presLayoutVars>
          <dgm:bulletEnabled val="1"/>
        </dgm:presLayoutVars>
      </dgm:prSet>
      <dgm:spPr/>
    </dgm:pt>
    <dgm:pt modelId="{811683E9-B8BA-4D7F-890B-BC1C681837BD}" type="pres">
      <dgm:prSet presAssocID="{55CFEF7E-6580-4BD1-92AD-D56CAABA31DE}" presName="node" presStyleLbl="vennNode1" presStyleIdx="2" presStyleCnt="5">
        <dgm:presLayoutVars>
          <dgm:bulletEnabled val="1"/>
        </dgm:presLayoutVars>
      </dgm:prSet>
      <dgm:spPr/>
    </dgm:pt>
    <dgm:pt modelId="{2DD68326-C9E6-4769-9C06-AB6E921B3C3F}" type="pres">
      <dgm:prSet presAssocID="{DFC9DDEE-B837-4C2E-9168-869DBFE98AA7}" presName="node" presStyleLbl="vennNode1" presStyleIdx="3" presStyleCnt="5">
        <dgm:presLayoutVars>
          <dgm:bulletEnabled val="1"/>
        </dgm:presLayoutVars>
      </dgm:prSet>
      <dgm:spPr/>
    </dgm:pt>
    <dgm:pt modelId="{4760F797-3AA5-40AF-94C4-AF2721B8CC61}" type="pres">
      <dgm:prSet presAssocID="{8BF2BBCE-F806-4636-A80B-6760145E8511}" presName="node" presStyleLbl="vennNode1" presStyleIdx="4" presStyleCnt="5">
        <dgm:presLayoutVars>
          <dgm:bulletEnabled val="1"/>
        </dgm:presLayoutVars>
      </dgm:prSet>
      <dgm:spPr/>
    </dgm:pt>
  </dgm:ptLst>
  <dgm:cxnLst>
    <dgm:cxn modelId="{FEC61D04-CADA-42F0-991D-10D1F7FBF8C7}" srcId="{4A608594-A1D9-4619-A449-80459C02D1BA}" destId="{9002EDDA-00A6-41CA-BA68-0440F4E77E48}" srcOrd="0" destOrd="0" parTransId="{B19B6FEB-DC89-4D6F-BCD0-7E3DD65F11AE}" sibTransId="{7A821EC7-F859-4436-BF5B-6225558DC8E5}"/>
    <dgm:cxn modelId="{B2F6A116-21C1-457F-85F3-0291D3CCAB8D}" type="presOf" srcId="{DFC9DDEE-B837-4C2E-9168-869DBFE98AA7}" destId="{2DD68326-C9E6-4769-9C06-AB6E921B3C3F}" srcOrd="0" destOrd="0" presId="urn:microsoft.com/office/officeart/2005/8/layout/radial3"/>
    <dgm:cxn modelId="{A8908022-8BB2-4779-B039-9BDBF4B1A29A}" srcId="{4A608594-A1D9-4619-A449-80459C02D1BA}" destId="{55CFEF7E-6580-4BD1-92AD-D56CAABA31DE}" srcOrd="1" destOrd="0" parTransId="{288BA1B7-C4F0-4F5E-A952-6C14B774E7EB}" sibTransId="{53992C7B-5282-47C7-B8AA-64CC8B9205F8}"/>
    <dgm:cxn modelId="{2D4AED5B-A91F-401E-A702-D0AA35ECED5B}" srcId="{4A608594-A1D9-4619-A449-80459C02D1BA}" destId="{DFC9DDEE-B837-4C2E-9168-869DBFE98AA7}" srcOrd="2" destOrd="0" parTransId="{0BB649E3-41F0-428E-A737-3D03EAD53390}" sibTransId="{E61591C9-2D62-402D-A4FA-CD188D8D935F}"/>
    <dgm:cxn modelId="{380F5861-9073-4C9C-95C4-A586C893A615}" srcId="{4A608594-A1D9-4619-A449-80459C02D1BA}" destId="{8BF2BBCE-F806-4636-A80B-6760145E8511}" srcOrd="3" destOrd="0" parTransId="{CFAA2BBB-EE8A-4AF7-92A3-72A7D34A1E96}" sibTransId="{39920394-9054-403D-8EEC-42780C435F56}"/>
    <dgm:cxn modelId="{32499265-5B90-4267-B37E-8D909C398196}" type="presOf" srcId="{8406A8D6-41AA-4D18-B3C9-554C0C41B705}" destId="{CCD3CCA1-2E33-4B6F-A904-8D4D81B0E55F}" srcOrd="0" destOrd="0" presId="urn:microsoft.com/office/officeart/2005/8/layout/radial3"/>
    <dgm:cxn modelId="{00DD636B-5AFF-4568-ACB0-7DFA6037F8AB}" srcId="{8406A8D6-41AA-4D18-B3C9-554C0C41B705}" destId="{4A608594-A1D9-4619-A449-80459C02D1BA}" srcOrd="0" destOrd="0" parTransId="{5B49E93C-2AB1-4984-95F0-EE693785DB2D}" sibTransId="{AE85DF30-7658-4884-A86F-C1413789D8F8}"/>
    <dgm:cxn modelId="{7C66F785-96C6-449C-99BC-87CB7E89F67B}" type="presOf" srcId="{8BF2BBCE-F806-4636-A80B-6760145E8511}" destId="{4760F797-3AA5-40AF-94C4-AF2721B8CC61}" srcOrd="0" destOrd="0" presId="urn:microsoft.com/office/officeart/2005/8/layout/radial3"/>
    <dgm:cxn modelId="{C0F66F95-52EB-40B0-927B-C58479890278}" type="presOf" srcId="{55CFEF7E-6580-4BD1-92AD-D56CAABA31DE}" destId="{811683E9-B8BA-4D7F-890B-BC1C681837BD}" srcOrd="0" destOrd="0" presId="urn:microsoft.com/office/officeart/2005/8/layout/radial3"/>
    <dgm:cxn modelId="{EA84A5A3-34EB-417D-AF5B-8ED4B644C233}" type="presOf" srcId="{9002EDDA-00A6-41CA-BA68-0440F4E77E48}" destId="{F02A9137-910C-46CA-8316-CDD324F17AA8}" srcOrd="0" destOrd="0" presId="urn:microsoft.com/office/officeart/2005/8/layout/radial3"/>
    <dgm:cxn modelId="{E362B5E6-242E-419B-84AB-8F1E1E88536E}" type="presOf" srcId="{4A608594-A1D9-4619-A449-80459C02D1BA}" destId="{AAA0B670-16A6-4E49-96F5-8D87D128E47C}" srcOrd="0" destOrd="0" presId="urn:microsoft.com/office/officeart/2005/8/layout/radial3"/>
    <dgm:cxn modelId="{005D4D41-459B-4B27-987D-5625C2D7BA11}" type="presParOf" srcId="{CCD3CCA1-2E33-4B6F-A904-8D4D81B0E55F}" destId="{434A4A56-CA5C-472E-83FB-4DC8955CF261}" srcOrd="0" destOrd="0" presId="urn:microsoft.com/office/officeart/2005/8/layout/radial3"/>
    <dgm:cxn modelId="{F332C16A-7984-4E9B-91EE-5A9262786535}" type="presParOf" srcId="{434A4A56-CA5C-472E-83FB-4DC8955CF261}" destId="{AAA0B670-16A6-4E49-96F5-8D87D128E47C}" srcOrd="0" destOrd="0" presId="urn:microsoft.com/office/officeart/2005/8/layout/radial3"/>
    <dgm:cxn modelId="{42A1B1D7-35F1-4389-8D99-8AA18D9711A4}" type="presParOf" srcId="{434A4A56-CA5C-472E-83FB-4DC8955CF261}" destId="{F02A9137-910C-46CA-8316-CDD324F17AA8}" srcOrd="1" destOrd="0" presId="urn:microsoft.com/office/officeart/2005/8/layout/radial3"/>
    <dgm:cxn modelId="{099DB445-F2E8-473E-9B84-8C04B757BA71}" type="presParOf" srcId="{434A4A56-CA5C-472E-83FB-4DC8955CF261}" destId="{811683E9-B8BA-4D7F-890B-BC1C681837BD}" srcOrd="2" destOrd="0" presId="urn:microsoft.com/office/officeart/2005/8/layout/radial3"/>
    <dgm:cxn modelId="{E373EB4A-00D7-4B24-AF48-B2CA2650599A}" type="presParOf" srcId="{434A4A56-CA5C-472E-83FB-4DC8955CF261}" destId="{2DD68326-C9E6-4769-9C06-AB6E921B3C3F}" srcOrd="3" destOrd="0" presId="urn:microsoft.com/office/officeart/2005/8/layout/radial3"/>
    <dgm:cxn modelId="{0FACD995-7946-4A2A-BAF7-D19E7D6C089E}" type="presParOf" srcId="{434A4A56-CA5C-472E-83FB-4DC8955CF261}" destId="{4760F797-3AA5-40AF-94C4-AF2721B8CC61}"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DDA99B-31CC-4766-9368-CEC028D9119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291EEF84-0B56-44AE-96D2-E394363A4100}">
      <dgm:prSet phldrT="[Text]" custT="1"/>
      <dgm:spPr>
        <a:noFill/>
        <a:ln>
          <a:solidFill>
            <a:schemeClr val="tx1"/>
          </a:solidFill>
        </a:ln>
      </dgm:spPr>
      <dgm:t>
        <a:bodyPr/>
        <a:lstStyle/>
        <a:p>
          <a:r>
            <a:rPr lang="en-US" sz="1100" b="1" dirty="0">
              <a:solidFill>
                <a:schemeClr val="tx1"/>
              </a:solidFill>
              <a:latin typeface="Century Gothic" panose="020B0502020202020204" pitchFamily="34" charset="0"/>
            </a:rPr>
            <a:t>Lean production</a:t>
          </a:r>
        </a:p>
        <a:p>
          <a:endParaRPr lang="en-US" sz="1100" dirty="0">
            <a:solidFill>
              <a:schemeClr val="tx1"/>
            </a:solidFill>
            <a:latin typeface="Century Gothic" panose="020B0502020202020204" pitchFamily="34" charset="0"/>
          </a:endParaRPr>
        </a:p>
        <a:p>
          <a:r>
            <a:rPr lang="en-US" sz="1100" dirty="0">
              <a:solidFill>
                <a:schemeClr val="tx1"/>
              </a:solidFill>
              <a:latin typeface="Century Gothic" panose="020B0502020202020204" pitchFamily="34" charset="0"/>
            </a:rPr>
            <a:t>Aims to cut waste and improve quality</a:t>
          </a:r>
        </a:p>
      </dgm:t>
    </dgm:pt>
    <dgm:pt modelId="{21B09635-6B71-449F-862F-5E8934ABF5D7}" type="parTrans" cxnId="{9669A0A0-60B0-4154-9CA4-281931389FB0}">
      <dgm:prSet/>
      <dgm:spPr/>
      <dgm:t>
        <a:bodyPr/>
        <a:lstStyle/>
        <a:p>
          <a:endParaRPr lang="en-US"/>
        </a:p>
      </dgm:t>
    </dgm:pt>
    <dgm:pt modelId="{244160A7-FE06-49A6-9D26-86FBB9335244}" type="sibTrans" cxnId="{9669A0A0-60B0-4154-9CA4-281931389FB0}">
      <dgm:prSet/>
      <dgm:spPr/>
      <dgm:t>
        <a:bodyPr/>
        <a:lstStyle/>
        <a:p>
          <a:endParaRPr lang="en-US"/>
        </a:p>
      </dgm:t>
    </dgm:pt>
    <dgm:pt modelId="{B0E1D32E-7A6A-46C6-8691-C94C6FD91D06}">
      <dgm:prSet phldrT="[Text]" custT="1"/>
      <dgm:spPr/>
      <dgm:t>
        <a:bodyPr/>
        <a:lstStyle/>
        <a:p>
          <a:r>
            <a:rPr lang="en-US" sz="1000" b="1" dirty="0">
              <a:solidFill>
                <a:schemeClr val="tx1"/>
              </a:solidFill>
              <a:latin typeface="Century Gothic" panose="020B0502020202020204" pitchFamily="34" charset="0"/>
            </a:rPr>
            <a:t>Just in time</a:t>
          </a:r>
        </a:p>
        <a:p>
          <a:endParaRPr lang="en-US" sz="1000" dirty="0">
            <a:solidFill>
              <a:schemeClr val="tx1"/>
            </a:solidFill>
            <a:latin typeface="Century Gothic" panose="020B0502020202020204" pitchFamily="34" charset="0"/>
          </a:endParaRPr>
        </a:p>
        <a:p>
          <a:r>
            <a:rPr lang="en-US" sz="1100" dirty="0">
              <a:solidFill>
                <a:schemeClr val="tx1"/>
              </a:solidFill>
              <a:latin typeface="Century Gothic" panose="020B0502020202020204" pitchFamily="34" charset="0"/>
            </a:rPr>
            <a:t>Stock arrives on the production line just as it is needed. This minimizes the amount of stock that has to be stored, and so reduces storage costs</a:t>
          </a:r>
        </a:p>
      </dgm:t>
    </dgm:pt>
    <dgm:pt modelId="{232ED01D-4882-4F99-9087-10C0C89F3BB8}" type="parTrans" cxnId="{06F6DE82-6ECB-4988-9E86-4BD6D43A593B}">
      <dgm:prSet/>
      <dgm:spPr/>
      <dgm:t>
        <a:bodyPr/>
        <a:lstStyle/>
        <a:p>
          <a:endParaRPr lang="en-US"/>
        </a:p>
      </dgm:t>
    </dgm:pt>
    <dgm:pt modelId="{D61DFE52-0FCF-414E-97D1-AFB7BF914B7A}" type="sibTrans" cxnId="{06F6DE82-6ECB-4988-9E86-4BD6D43A593B}">
      <dgm:prSet/>
      <dgm:spPr/>
      <dgm:t>
        <a:bodyPr/>
        <a:lstStyle/>
        <a:p>
          <a:endParaRPr lang="en-US"/>
        </a:p>
      </dgm:t>
    </dgm:pt>
    <dgm:pt modelId="{28150F81-E759-4DD9-97A6-7CF6DDAB9F40}">
      <dgm:prSet phldrT="[Text]" custT="1"/>
      <dgm:spPr/>
      <dgm:t>
        <a:bodyPr/>
        <a:lstStyle/>
        <a:p>
          <a:r>
            <a:rPr lang="en-US" sz="1000" b="1" dirty="0">
              <a:solidFill>
                <a:schemeClr val="tx1"/>
              </a:solidFill>
              <a:latin typeface="Century Gothic" panose="020B0502020202020204" pitchFamily="34" charset="0"/>
            </a:rPr>
            <a:t>Cell production</a:t>
          </a:r>
        </a:p>
        <a:p>
          <a:endParaRPr lang="en-US" sz="1000" dirty="0">
            <a:solidFill>
              <a:schemeClr val="tx1"/>
            </a:solidFill>
            <a:latin typeface="Century Gothic" panose="020B0502020202020204" pitchFamily="34" charset="0"/>
          </a:endParaRPr>
        </a:p>
        <a:p>
          <a:r>
            <a:rPr lang="en-US" sz="1050" dirty="0">
              <a:solidFill>
                <a:schemeClr val="tx1"/>
              </a:solidFill>
              <a:latin typeface="Century Gothic" panose="020B0502020202020204" pitchFamily="34" charset="0"/>
            </a:rPr>
            <a:t>Divides the production process into a series of small stages. Ensures teams complete a full unit of production</a:t>
          </a:r>
        </a:p>
      </dgm:t>
    </dgm:pt>
    <dgm:pt modelId="{5C260B49-58AB-4DD8-98C3-FF7381A54FFE}" type="parTrans" cxnId="{C21DDB18-CBAB-432F-AC15-6866A6161CB9}">
      <dgm:prSet/>
      <dgm:spPr/>
      <dgm:t>
        <a:bodyPr/>
        <a:lstStyle/>
        <a:p>
          <a:endParaRPr lang="en-US"/>
        </a:p>
      </dgm:t>
    </dgm:pt>
    <dgm:pt modelId="{4C8B93B1-1A6E-4EE7-A7CF-C06A8434BFAF}" type="sibTrans" cxnId="{C21DDB18-CBAB-432F-AC15-6866A6161CB9}">
      <dgm:prSet/>
      <dgm:spPr/>
      <dgm:t>
        <a:bodyPr/>
        <a:lstStyle/>
        <a:p>
          <a:endParaRPr lang="en-US"/>
        </a:p>
      </dgm:t>
    </dgm:pt>
    <dgm:pt modelId="{373E5DDE-F96B-4844-866A-CB1CB90FD046}">
      <dgm:prSet phldrT="[Text]" custT="1"/>
      <dgm:spPr/>
      <dgm:t>
        <a:bodyPr/>
        <a:lstStyle/>
        <a:p>
          <a:r>
            <a:rPr lang="en-US" sz="1100" b="1" dirty="0">
              <a:solidFill>
                <a:schemeClr val="tx1"/>
              </a:solidFill>
              <a:latin typeface="Century Gothic" panose="020B0502020202020204" pitchFamily="34" charset="0"/>
            </a:rPr>
            <a:t>Kaizen</a:t>
          </a:r>
        </a:p>
        <a:p>
          <a:endParaRPr lang="en-US" sz="1100" dirty="0">
            <a:solidFill>
              <a:schemeClr val="tx1"/>
            </a:solidFill>
            <a:latin typeface="Century Gothic" panose="020B0502020202020204" pitchFamily="34" charset="0"/>
          </a:endParaRPr>
        </a:p>
        <a:p>
          <a:r>
            <a:rPr lang="en-US" sz="1100" dirty="0">
              <a:solidFill>
                <a:schemeClr val="tx1"/>
              </a:solidFill>
              <a:latin typeface="Century Gothic" panose="020B0502020202020204" pitchFamily="34" charset="0"/>
            </a:rPr>
            <a:t>A Japanese concept that focuses on gradual and continuous improvement</a:t>
          </a:r>
        </a:p>
      </dgm:t>
    </dgm:pt>
    <dgm:pt modelId="{621422C9-4E8A-4BA0-AB66-59570DD6B633}" type="parTrans" cxnId="{B19E3A54-7799-4ADD-8191-04AEEEBD388F}">
      <dgm:prSet/>
      <dgm:spPr/>
      <dgm:t>
        <a:bodyPr/>
        <a:lstStyle/>
        <a:p>
          <a:endParaRPr lang="en-US"/>
        </a:p>
      </dgm:t>
    </dgm:pt>
    <dgm:pt modelId="{A108CD9D-D929-4339-8D87-10CF6A776579}" type="sibTrans" cxnId="{B19E3A54-7799-4ADD-8191-04AEEEBD388F}">
      <dgm:prSet/>
      <dgm:spPr/>
      <dgm:t>
        <a:bodyPr/>
        <a:lstStyle/>
        <a:p>
          <a:endParaRPr lang="en-US"/>
        </a:p>
      </dgm:t>
    </dgm:pt>
    <dgm:pt modelId="{5B658F45-B818-4CF0-86C4-7A743FE5D51A}" type="pres">
      <dgm:prSet presAssocID="{ADDDA99B-31CC-4766-9368-CEC028D9119A}" presName="Name0" presStyleCnt="0">
        <dgm:presLayoutVars>
          <dgm:chMax val="1"/>
          <dgm:dir/>
          <dgm:animLvl val="ctr"/>
          <dgm:resizeHandles val="exact"/>
        </dgm:presLayoutVars>
      </dgm:prSet>
      <dgm:spPr/>
    </dgm:pt>
    <dgm:pt modelId="{74A5D6C5-7677-4C80-A083-8C88263B30E4}" type="pres">
      <dgm:prSet presAssocID="{291EEF84-0B56-44AE-96D2-E394363A4100}" presName="centerShape" presStyleLbl="node0" presStyleIdx="0" presStyleCnt="1"/>
      <dgm:spPr/>
    </dgm:pt>
    <dgm:pt modelId="{05DEEDB3-4779-4E7B-AB67-EF6C0D0AFFA6}" type="pres">
      <dgm:prSet presAssocID="{232ED01D-4882-4F99-9087-10C0C89F3BB8}" presName="parTrans" presStyleLbl="sibTrans2D1" presStyleIdx="0" presStyleCnt="3" custLinFactNeighborX="-11658" custLinFactNeighborY="5802"/>
      <dgm:spPr/>
    </dgm:pt>
    <dgm:pt modelId="{0A655CF1-C7C1-4DBE-8662-FA03ADE46826}" type="pres">
      <dgm:prSet presAssocID="{232ED01D-4882-4F99-9087-10C0C89F3BB8}" presName="connectorText" presStyleLbl="sibTrans2D1" presStyleIdx="0" presStyleCnt="3"/>
      <dgm:spPr/>
    </dgm:pt>
    <dgm:pt modelId="{6B1ECD31-1DF5-46C0-B512-A8EEBE5F351E}" type="pres">
      <dgm:prSet presAssocID="{B0E1D32E-7A6A-46C6-8691-C94C6FD91D06}" presName="node" presStyleLbl="node1" presStyleIdx="0" presStyleCnt="3" custScaleX="127273" custScaleY="110391" custRadScaleRad="97658" custRadScaleInc="12962">
        <dgm:presLayoutVars>
          <dgm:bulletEnabled val="1"/>
        </dgm:presLayoutVars>
      </dgm:prSet>
      <dgm:spPr/>
    </dgm:pt>
    <dgm:pt modelId="{26EEA7B9-5E2E-48A8-8450-816E830B820A}" type="pres">
      <dgm:prSet presAssocID="{5C260B49-58AB-4DD8-98C3-FF7381A54FFE}" presName="parTrans" presStyleLbl="sibTrans2D1" presStyleIdx="1" presStyleCnt="3" custScaleX="158472"/>
      <dgm:spPr/>
    </dgm:pt>
    <dgm:pt modelId="{F275A630-F441-4B2F-B59C-D28E91A176A8}" type="pres">
      <dgm:prSet presAssocID="{5C260B49-58AB-4DD8-98C3-FF7381A54FFE}" presName="connectorText" presStyleLbl="sibTrans2D1" presStyleIdx="1" presStyleCnt="3"/>
      <dgm:spPr/>
    </dgm:pt>
    <dgm:pt modelId="{FE221229-91ED-4332-874F-EDC04FD4CDCB}" type="pres">
      <dgm:prSet presAssocID="{28150F81-E759-4DD9-97A6-7CF6DDAB9F40}" presName="node" presStyleLbl="node1" presStyleIdx="1" presStyleCnt="3" custScaleX="117324" custScaleY="108242" custRadScaleRad="92546" custRadScaleInc="-60768">
        <dgm:presLayoutVars>
          <dgm:bulletEnabled val="1"/>
        </dgm:presLayoutVars>
      </dgm:prSet>
      <dgm:spPr/>
    </dgm:pt>
    <dgm:pt modelId="{580A17DD-5F9C-44FC-BF79-7C41EA2D1056}" type="pres">
      <dgm:prSet presAssocID="{621422C9-4E8A-4BA0-AB66-59570DD6B633}" presName="parTrans" presStyleLbl="sibTrans2D1" presStyleIdx="2" presStyleCnt="3" custScaleX="180652" custLinFactNeighborX="-15131" custLinFactNeighborY="-1302"/>
      <dgm:spPr/>
    </dgm:pt>
    <dgm:pt modelId="{9B55B421-7916-486F-A5DE-29EE5E550FDD}" type="pres">
      <dgm:prSet presAssocID="{621422C9-4E8A-4BA0-AB66-59570DD6B633}" presName="connectorText" presStyleLbl="sibTrans2D1" presStyleIdx="2" presStyleCnt="3"/>
      <dgm:spPr/>
    </dgm:pt>
    <dgm:pt modelId="{EDDCDDFF-B678-4B2A-A23F-34DB84A3390D}" type="pres">
      <dgm:prSet presAssocID="{373E5DDE-F96B-4844-866A-CB1CB90FD046}" presName="node" presStyleLbl="node1" presStyleIdx="2" presStyleCnt="3" custScaleX="115725" custScaleY="99957" custRadScaleRad="86787" custRadScaleInc="53615">
        <dgm:presLayoutVars>
          <dgm:bulletEnabled val="1"/>
        </dgm:presLayoutVars>
      </dgm:prSet>
      <dgm:spPr/>
    </dgm:pt>
  </dgm:ptLst>
  <dgm:cxnLst>
    <dgm:cxn modelId="{B8561B11-12BD-44A1-9F2F-4AC795C9DD44}" type="presOf" srcId="{5C260B49-58AB-4DD8-98C3-FF7381A54FFE}" destId="{F275A630-F441-4B2F-B59C-D28E91A176A8}" srcOrd="1" destOrd="0" presId="urn:microsoft.com/office/officeart/2005/8/layout/radial5"/>
    <dgm:cxn modelId="{C21DDB18-CBAB-432F-AC15-6866A6161CB9}" srcId="{291EEF84-0B56-44AE-96D2-E394363A4100}" destId="{28150F81-E759-4DD9-97A6-7CF6DDAB9F40}" srcOrd="1" destOrd="0" parTransId="{5C260B49-58AB-4DD8-98C3-FF7381A54FFE}" sibTransId="{4C8B93B1-1A6E-4EE7-A7CF-C06A8434BFAF}"/>
    <dgm:cxn modelId="{33DED11A-4401-489D-AB28-6E412B3CA399}" type="presOf" srcId="{B0E1D32E-7A6A-46C6-8691-C94C6FD91D06}" destId="{6B1ECD31-1DF5-46C0-B512-A8EEBE5F351E}" srcOrd="0" destOrd="0" presId="urn:microsoft.com/office/officeart/2005/8/layout/radial5"/>
    <dgm:cxn modelId="{49B6E128-C007-4C42-BAFC-5B66E863C3EE}" type="presOf" srcId="{291EEF84-0B56-44AE-96D2-E394363A4100}" destId="{74A5D6C5-7677-4C80-A083-8C88263B30E4}" srcOrd="0" destOrd="0" presId="urn:microsoft.com/office/officeart/2005/8/layout/radial5"/>
    <dgm:cxn modelId="{A2966648-C732-4843-8218-EBC326E09ECF}" type="presOf" srcId="{373E5DDE-F96B-4844-866A-CB1CB90FD046}" destId="{EDDCDDFF-B678-4B2A-A23F-34DB84A3390D}" srcOrd="0" destOrd="0" presId="urn:microsoft.com/office/officeart/2005/8/layout/radial5"/>
    <dgm:cxn modelId="{B19E3A54-7799-4ADD-8191-04AEEEBD388F}" srcId="{291EEF84-0B56-44AE-96D2-E394363A4100}" destId="{373E5DDE-F96B-4844-866A-CB1CB90FD046}" srcOrd="2" destOrd="0" parTransId="{621422C9-4E8A-4BA0-AB66-59570DD6B633}" sibTransId="{A108CD9D-D929-4339-8D87-10CF6A776579}"/>
    <dgm:cxn modelId="{E0026A79-2F95-47BF-9C5E-EF72161CAF7F}" type="presOf" srcId="{ADDDA99B-31CC-4766-9368-CEC028D9119A}" destId="{5B658F45-B818-4CF0-86C4-7A743FE5D51A}" srcOrd="0" destOrd="0" presId="urn:microsoft.com/office/officeart/2005/8/layout/radial5"/>
    <dgm:cxn modelId="{C92AD17C-B4EF-42E9-9293-EF10C7B63908}" type="presOf" srcId="{621422C9-4E8A-4BA0-AB66-59570DD6B633}" destId="{580A17DD-5F9C-44FC-BF79-7C41EA2D1056}" srcOrd="0" destOrd="0" presId="urn:microsoft.com/office/officeart/2005/8/layout/radial5"/>
    <dgm:cxn modelId="{06F6DE82-6ECB-4988-9E86-4BD6D43A593B}" srcId="{291EEF84-0B56-44AE-96D2-E394363A4100}" destId="{B0E1D32E-7A6A-46C6-8691-C94C6FD91D06}" srcOrd="0" destOrd="0" parTransId="{232ED01D-4882-4F99-9087-10C0C89F3BB8}" sibTransId="{D61DFE52-0FCF-414E-97D1-AFB7BF914B7A}"/>
    <dgm:cxn modelId="{9F76D186-120C-4DEF-B36B-C30FA16C9621}" type="presOf" srcId="{621422C9-4E8A-4BA0-AB66-59570DD6B633}" destId="{9B55B421-7916-486F-A5DE-29EE5E550FDD}" srcOrd="1" destOrd="0" presId="urn:microsoft.com/office/officeart/2005/8/layout/radial5"/>
    <dgm:cxn modelId="{81D42790-9741-4CCC-B700-89EEF0ECD2AB}" type="presOf" srcId="{5C260B49-58AB-4DD8-98C3-FF7381A54FFE}" destId="{26EEA7B9-5E2E-48A8-8450-816E830B820A}" srcOrd="0" destOrd="0" presId="urn:microsoft.com/office/officeart/2005/8/layout/radial5"/>
    <dgm:cxn modelId="{9669A0A0-60B0-4154-9CA4-281931389FB0}" srcId="{ADDDA99B-31CC-4766-9368-CEC028D9119A}" destId="{291EEF84-0B56-44AE-96D2-E394363A4100}" srcOrd="0" destOrd="0" parTransId="{21B09635-6B71-449F-862F-5E8934ABF5D7}" sibTransId="{244160A7-FE06-49A6-9D26-86FBB9335244}"/>
    <dgm:cxn modelId="{77E7FDB4-3B24-43BE-B8F7-FC6CC8AEB7EC}" type="presOf" srcId="{232ED01D-4882-4F99-9087-10C0C89F3BB8}" destId="{05DEEDB3-4779-4E7B-AB67-EF6C0D0AFFA6}" srcOrd="0" destOrd="0" presId="urn:microsoft.com/office/officeart/2005/8/layout/radial5"/>
    <dgm:cxn modelId="{5F1CB5D3-74DE-4121-9AC7-345CAD1B9BBE}" type="presOf" srcId="{28150F81-E759-4DD9-97A6-7CF6DDAB9F40}" destId="{FE221229-91ED-4332-874F-EDC04FD4CDCB}" srcOrd="0" destOrd="0" presId="urn:microsoft.com/office/officeart/2005/8/layout/radial5"/>
    <dgm:cxn modelId="{FE0F1FEA-8FE5-41B3-A337-EF11DD7272BF}" type="presOf" srcId="{232ED01D-4882-4F99-9087-10C0C89F3BB8}" destId="{0A655CF1-C7C1-4DBE-8662-FA03ADE46826}" srcOrd="1" destOrd="0" presId="urn:microsoft.com/office/officeart/2005/8/layout/radial5"/>
    <dgm:cxn modelId="{1972BD12-0E7A-4AB3-BBF5-9056411104B0}" type="presParOf" srcId="{5B658F45-B818-4CF0-86C4-7A743FE5D51A}" destId="{74A5D6C5-7677-4C80-A083-8C88263B30E4}" srcOrd="0" destOrd="0" presId="urn:microsoft.com/office/officeart/2005/8/layout/radial5"/>
    <dgm:cxn modelId="{B43059D5-2088-4CDF-A986-C3530DCCD47E}" type="presParOf" srcId="{5B658F45-B818-4CF0-86C4-7A743FE5D51A}" destId="{05DEEDB3-4779-4E7B-AB67-EF6C0D0AFFA6}" srcOrd="1" destOrd="0" presId="urn:microsoft.com/office/officeart/2005/8/layout/radial5"/>
    <dgm:cxn modelId="{0A05617E-1AB6-4EF5-B50B-6DEBE3D378AB}" type="presParOf" srcId="{05DEEDB3-4779-4E7B-AB67-EF6C0D0AFFA6}" destId="{0A655CF1-C7C1-4DBE-8662-FA03ADE46826}" srcOrd="0" destOrd="0" presId="urn:microsoft.com/office/officeart/2005/8/layout/radial5"/>
    <dgm:cxn modelId="{D2ADF738-EA3C-49A0-9D34-0D0D52A85458}" type="presParOf" srcId="{5B658F45-B818-4CF0-86C4-7A743FE5D51A}" destId="{6B1ECD31-1DF5-46C0-B512-A8EEBE5F351E}" srcOrd="2" destOrd="0" presId="urn:microsoft.com/office/officeart/2005/8/layout/radial5"/>
    <dgm:cxn modelId="{3932A4EB-3B07-47F1-95B2-1B5B859F53AC}" type="presParOf" srcId="{5B658F45-B818-4CF0-86C4-7A743FE5D51A}" destId="{26EEA7B9-5E2E-48A8-8450-816E830B820A}" srcOrd="3" destOrd="0" presId="urn:microsoft.com/office/officeart/2005/8/layout/radial5"/>
    <dgm:cxn modelId="{5EF9C7EA-4482-42B6-B3B8-A35050A6912F}" type="presParOf" srcId="{26EEA7B9-5E2E-48A8-8450-816E830B820A}" destId="{F275A630-F441-4B2F-B59C-D28E91A176A8}" srcOrd="0" destOrd="0" presId="urn:microsoft.com/office/officeart/2005/8/layout/radial5"/>
    <dgm:cxn modelId="{269782FD-4CB6-4C77-BBA9-B63DC84DFD5F}" type="presParOf" srcId="{5B658F45-B818-4CF0-86C4-7A743FE5D51A}" destId="{FE221229-91ED-4332-874F-EDC04FD4CDCB}" srcOrd="4" destOrd="0" presId="urn:microsoft.com/office/officeart/2005/8/layout/radial5"/>
    <dgm:cxn modelId="{42C6057C-EEE1-428E-8DAA-428FBAABE4AD}" type="presParOf" srcId="{5B658F45-B818-4CF0-86C4-7A743FE5D51A}" destId="{580A17DD-5F9C-44FC-BF79-7C41EA2D1056}" srcOrd="5" destOrd="0" presId="urn:microsoft.com/office/officeart/2005/8/layout/radial5"/>
    <dgm:cxn modelId="{85328559-8DF9-4EB2-B1EA-F958A10ED629}" type="presParOf" srcId="{580A17DD-5F9C-44FC-BF79-7C41EA2D1056}" destId="{9B55B421-7916-486F-A5DE-29EE5E550FDD}" srcOrd="0" destOrd="0" presId="urn:microsoft.com/office/officeart/2005/8/layout/radial5"/>
    <dgm:cxn modelId="{8255D821-FDD9-4041-AC2D-67F2DD2A4A42}" type="presParOf" srcId="{5B658F45-B818-4CF0-86C4-7A743FE5D51A}" destId="{EDDCDDFF-B678-4B2A-A23F-34DB84A3390D}"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8BE180-D2E4-4C02-9F11-04990EC954BC}"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CCD94C4A-392A-43F3-8FCC-4C918663FC68}">
      <dgm:prSet phldrT="[Text]" custT="1"/>
      <dgm:spPr/>
      <dgm:t>
        <a:bodyPr/>
        <a:lstStyle/>
        <a:p>
          <a:r>
            <a:rPr lang="en-US" sz="1100" b="1" dirty="0">
              <a:latin typeface="Century Gothic" panose="020B0502020202020204" pitchFamily="34" charset="0"/>
            </a:rPr>
            <a:t>Functional areas of a business</a:t>
          </a:r>
        </a:p>
      </dgm:t>
    </dgm:pt>
    <dgm:pt modelId="{0976CBEA-C53B-4486-ABC9-69954CAEFFEE}" type="parTrans" cxnId="{60944178-00A9-4B67-9170-49026B0C7FEB}">
      <dgm:prSet/>
      <dgm:spPr/>
      <dgm:t>
        <a:bodyPr/>
        <a:lstStyle/>
        <a:p>
          <a:endParaRPr lang="en-US" sz="1100">
            <a:latin typeface="Century Gothic" panose="020B0502020202020204" pitchFamily="34" charset="0"/>
          </a:endParaRPr>
        </a:p>
      </dgm:t>
    </dgm:pt>
    <dgm:pt modelId="{F638948A-3AA1-466D-B49E-3098EE990E15}" type="sibTrans" cxnId="{60944178-00A9-4B67-9170-49026B0C7FEB}">
      <dgm:prSet/>
      <dgm:spPr/>
      <dgm:t>
        <a:bodyPr/>
        <a:lstStyle/>
        <a:p>
          <a:endParaRPr lang="en-US" sz="1100">
            <a:latin typeface="Century Gothic" panose="020B0502020202020204" pitchFamily="34" charset="0"/>
          </a:endParaRPr>
        </a:p>
      </dgm:t>
    </dgm:pt>
    <dgm:pt modelId="{6D15F049-0325-420C-BA7F-955102F4DF64}">
      <dgm:prSet phldrT="[Text]" custT="1"/>
      <dgm:spPr/>
      <dgm:t>
        <a:bodyPr/>
        <a:lstStyle/>
        <a:p>
          <a:r>
            <a:rPr lang="en-US" sz="1100" b="1" dirty="0">
              <a:latin typeface="Century Gothic" panose="020B0502020202020204" pitchFamily="34" charset="0"/>
            </a:rPr>
            <a:t>Marketing</a:t>
          </a:r>
        </a:p>
      </dgm:t>
    </dgm:pt>
    <dgm:pt modelId="{5CDC96C8-F470-4012-A2C8-18F976E73268}" type="parTrans" cxnId="{22DBD283-453F-4D80-B22D-32D663059D1B}">
      <dgm:prSet/>
      <dgm:spPr/>
      <dgm:t>
        <a:bodyPr/>
        <a:lstStyle/>
        <a:p>
          <a:endParaRPr lang="en-US" sz="1100">
            <a:latin typeface="Century Gothic" panose="020B0502020202020204" pitchFamily="34" charset="0"/>
          </a:endParaRPr>
        </a:p>
      </dgm:t>
    </dgm:pt>
    <dgm:pt modelId="{4FDD7429-6801-44A7-BF54-94804367E5A2}" type="sibTrans" cxnId="{22DBD283-453F-4D80-B22D-32D663059D1B}">
      <dgm:prSet/>
      <dgm:spPr/>
      <dgm:t>
        <a:bodyPr/>
        <a:lstStyle/>
        <a:p>
          <a:endParaRPr lang="en-US" sz="1100">
            <a:latin typeface="Century Gothic" panose="020B0502020202020204" pitchFamily="34" charset="0"/>
          </a:endParaRPr>
        </a:p>
      </dgm:t>
    </dgm:pt>
    <dgm:pt modelId="{63E4B02A-F5EC-4C45-BDF4-C3FF48FE6EC8}">
      <dgm:prSet phldrT="[Text]" custT="1"/>
      <dgm:spPr/>
      <dgm:t>
        <a:bodyPr/>
        <a:lstStyle/>
        <a:p>
          <a:r>
            <a:rPr lang="en-US" sz="1100" b="1" dirty="0">
              <a:latin typeface="Century Gothic" panose="020B0502020202020204" pitchFamily="34" charset="0"/>
            </a:rPr>
            <a:t>Operations</a:t>
          </a:r>
        </a:p>
      </dgm:t>
    </dgm:pt>
    <dgm:pt modelId="{3F30C9D7-A0E3-446E-B01C-EE976FA5A82B}" type="parTrans" cxnId="{7D239E09-650A-40FB-BE83-288DC1E34988}">
      <dgm:prSet/>
      <dgm:spPr/>
      <dgm:t>
        <a:bodyPr/>
        <a:lstStyle/>
        <a:p>
          <a:endParaRPr lang="en-US" sz="1100">
            <a:latin typeface="Century Gothic" panose="020B0502020202020204" pitchFamily="34" charset="0"/>
          </a:endParaRPr>
        </a:p>
      </dgm:t>
    </dgm:pt>
    <dgm:pt modelId="{71E2DD3C-D0B3-4559-8A77-763578C24F70}" type="sibTrans" cxnId="{7D239E09-650A-40FB-BE83-288DC1E34988}">
      <dgm:prSet/>
      <dgm:spPr/>
      <dgm:t>
        <a:bodyPr/>
        <a:lstStyle/>
        <a:p>
          <a:endParaRPr lang="en-US" sz="1100">
            <a:latin typeface="Century Gothic" panose="020B0502020202020204" pitchFamily="34" charset="0"/>
          </a:endParaRPr>
        </a:p>
      </dgm:t>
    </dgm:pt>
    <dgm:pt modelId="{E246D03F-2CD2-4FDC-B5AD-C155D74B0185}">
      <dgm:prSet custT="1"/>
      <dgm:spPr/>
      <dgm:t>
        <a:bodyPr/>
        <a:lstStyle/>
        <a:p>
          <a:r>
            <a:rPr lang="en-US" sz="1100" b="1" dirty="0">
              <a:latin typeface="Century Gothic" panose="020B0502020202020204" pitchFamily="34" charset="0"/>
            </a:rPr>
            <a:t>Finance</a:t>
          </a:r>
        </a:p>
      </dgm:t>
    </dgm:pt>
    <dgm:pt modelId="{DC8E056C-8F10-4D82-AEA3-764DC31CEED0}" type="parTrans" cxnId="{62BA3BB8-1657-4D57-B023-AA39A4189179}">
      <dgm:prSet/>
      <dgm:spPr/>
      <dgm:t>
        <a:bodyPr/>
        <a:lstStyle/>
        <a:p>
          <a:endParaRPr lang="en-US" sz="1100">
            <a:latin typeface="Century Gothic" panose="020B0502020202020204" pitchFamily="34" charset="0"/>
          </a:endParaRPr>
        </a:p>
      </dgm:t>
    </dgm:pt>
    <dgm:pt modelId="{4153C7FA-33DB-43E8-8726-259B1E967042}" type="sibTrans" cxnId="{62BA3BB8-1657-4D57-B023-AA39A4189179}">
      <dgm:prSet/>
      <dgm:spPr/>
      <dgm:t>
        <a:bodyPr/>
        <a:lstStyle/>
        <a:p>
          <a:endParaRPr lang="en-US" sz="1100">
            <a:latin typeface="Century Gothic" panose="020B0502020202020204" pitchFamily="34" charset="0"/>
          </a:endParaRPr>
        </a:p>
      </dgm:t>
    </dgm:pt>
    <dgm:pt modelId="{75FD6841-19EA-47D3-B40C-6731DAD64BD8}">
      <dgm:prSet custT="1"/>
      <dgm:spPr/>
      <dgm:t>
        <a:bodyPr anchor="ctr"/>
        <a:lstStyle/>
        <a:p>
          <a:pPr algn="ctr"/>
          <a:r>
            <a:rPr lang="en-US" sz="1100" b="1" dirty="0">
              <a:latin typeface="Century Gothic" panose="020B0502020202020204" pitchFamily="34" charset="0"/>
            </a:rPr>
            <a:t>Human resources	</a:t>
          </a:r>
        </a:p>
      </dgm:t>
    </dgm:pt>
    <dgm:pt modelId="{DD72B737-F150-4B05-851B-873D229FBE69}" type="parTrans" cxnId="{330BE2FF-5F1C-4052-B5BA-28DB206D42C3}">
      <dgm:prSet/>
      <dgm:spPr/>
      <dgm:t>
        <a:bodyPr/>
        <a:lstStyle/>
        <a:p>
          <a:endParaRPr lang="en-US" sz="1100">
            <a:latin typeface="Century Gothic" panose="020B0502020202020204" pitchFamily="34" charset="0"/>
          </a:endParaRPr>
        </a:p>
      </dgm:t>
    </dgm:pt>
    <dgm:pt modelId="{5157462B-EB8D-4AA1-A99D-7AF6B160547E}" type="sibTrans" cxnId="{330BE2FF-5F1C-4052-B5BA-28DB206D42C3}">
      <dgm:prSet/>
      <dgm:spPr/>
      <dgm:t>
        <a:bodyPr/>
        <a:lstStyle/>
        <a:p>
          <a:endParaRPr lang="en-US" sz="1100">
            <a:latin typeface="Century Gothic" panose="020B0502020202020204" pitchFamily="34" charset="0"/>
          </a:endParaRPr>
        </a:p>
      </dgm:t>
    </dgm:pt>
    <dgm:pt modelId="{EE553BFA-ECC3-40F5-AE8F-2379446439AF}">
      <dgm:prSet custT="1"/>
      <dgm:spPr/>
      <dgm:t>
        <a:bodyPr/>
        <a:lstStyle/>
        <a:p>
          <a:r>
            <a:rPr lang="en-US" sz="1000" dirty="0">
              <a:latin typeface="Century Gothic" panose="020B0502020202020204" pitchFamily="34" charset="0"/>
            </a:rPr>
            <a:t>Staff and employees</a:t>
          </a:r>
        </a:p>
      </dgm:t>
    </dgm:pt>
    <dgm:pt modelId="{AB14E604-D8C7-48BA-9641-826E8D611E48}" type="parTrans" cxnId="{141876AC-C784-4266-94C5-A1C5D121D12E}">
      <dgm:prSet/>
      <dgm:spPr/>
      <dgm:t>
        <a:bodyPr/>
        <a:lstStyle/>
        <a:p>
          <a:endParaRPr lang="en-US"/>
        </a:p>
      </dgm:t>
    </dgm:pt>
    <dgm:pt modelId="{35C5B704-688D-45C5-B83B-B881F7918C91}" type="sibTrans" cxnId="{141876AC-C784-4266-94C5-A1C5D121D12E}">
      <dgm:prSet/>
      <dgm:spPr/>
      <dgm:t>
        <a:bodyPr/>
        <a:lstStyle/>
        <a:p>
          <a:endParaRPr lang="en-US"/>
        </a:p>
      </dgm:t>
    </dgm:pt>
    <dgm:pt modelId="{B8A0D47A-2396-4233-8B0B-57E02EFC49AB}">
      <dgm:prSet custT="1"/>
      <dgm:spPr/>
      <dgm:t>
        <a:bodyPr/>
        <a:lstStyle/>
        <a:p>
          <a:r>
            <a:rPr lang="en-US" sz="1000" dirty="0">
              <a:latin typeface="Century Gothic" panose="020B0502020202020204" pitchFamily="34" charset="0"/>
            </a:rPr>
            <a:t>Recruitment and selection of employees</a:t>
          </a:r>
        </a:p>
      </dgm:t>
    </dgm:pt>
    <dgm:pt modelId="{D9E335B8-CACA-4678-8DDE-FD587739B207}" type="parTrans" cxnId="{E064D5B1-EEB7-441D-A6F8-8B4015A14E87}">
      <dgm:prSet/>
      <dgm:spPr/>
      <dgm:t>
        <a:bodyPr/>
        <a:lstStyle/>
        <a:p>
          <a:endParaRPr lang="en-US"/>
        </a:p>
      </dgm:t>
    </dgm:pt>
    <dgm:pt modelId="{2FA79DBF-B75C-4D9B-9E2B-BF5116C57FF8}" type="sibTrans" cxnId="{E064D5B1-EEB7-441D-A6F8-8B4015A14E87}">
      <dgm:prSet/>
      <dgm:spPr/>
      <dgm:t>
        <a:bodyPr/>
        <a:lstStyle/>
        <a:p>
          <a:endParaRPr lang="en-US"/>
        </a:p>
      </dgm:t>
    </dgm:pt>
    <dgm:pt modelId="{5679E862-580B-4A0C-BDB2-5CD0FAD7035D}">
      <dgm:prSet custT="1"/>
      <dgm:spPr/>
      <dgm:t>
        <a:bodyPr/>
        <a:lstStyle/>
        <a:p>
          <a:r>
            <a:rPr lang="en-US" sz="1000" dirty="0">
              <a:latin typeface="Century Gothic" panose="020B0502020202020204" pitchFamily="34" charset="0"/>
            </a:rPr>
            <a:t>Training and development  of employees</a:t>
          </a:r>
        </a:p>
      </dgm:t>
    </dgm:pt>
    <dgm:pt modelId="{D5B464B4-84E6-4B6D-BBED-AFB163963EE3}" type="parTrans" cxnId="{27A8EB63-2B7A-4761-AC5C-C6A609E00D3A}">
      <dgm:prSet/>
      <dgm:spPr/>
      <dgm:t>
        <a:bodyPr/>
        <a:lstStyle/>
        <a:p>
          <a:endParaRPr lang="en-US"/>
        </a:p>
      </dgm:t>
    </dgm:pt>
    <dgm:pt modelId="{8DA2B7FB-77C2-4974-A42E-5DC55625E868}" type="sibTrans" cxnId="{27A8EB63-2B7A-4761-AC5C-C6A609E00D3A}">
      <dgm:prSet/>
      <dgm:spPr/>
      <dgm:t>
        <a:bodyPr/>
        <a:lstStyle/>
        <a:p>
          <a:endParaRPr lang="en-US"/>
        </a:p>
      </dgm:t>
    </dgm:pt>
    <dgm:pt modelId="{03F18352-1F8A-4840-9936-12667AFA5AD1}">
      <dgm:prSet custT="1"/>
      <dgm:spPr/>
      <dgm:t>
        <a:bodyPr/>
        <a:lstStyle/>
        <a:p>
          <a:r>
            <a:rPr lang="en-US" sz="1000" dirty="0">
              <a:latin typeface="Century Gothic" panose="020B0502020202020204" pitchFamily="34" charset="0"/>
            </a:rPr>
            <a:t>Performance management of employees</a:t>
          </a:r>
        </a:p>
      </dgm:t>
    </dgm:pt>
    <dgm:pt modelId="{0BC52158-5AA5-44E0-854E-BFFF02D426BB}" type="parTrans" cxnId="{16BA311D-9A40-4501-9896-95FB76A78B2C}">
      <dgm:prSet/>
      <dgm:spPr/>
      <dgm:t>
        <a:bodyPr/>
        <a:lstStyle/>
        <a:p>
          <a:endParaRPr lang="en-US"/>
        </a:p>
      </dgm:t>
    </dgm:pt>
    <dgm:pt modelId="{811499CB-7B5A-445F-9A94-90BAFB599FF2}" type="sibTrans" cxnId="{16BA311D-9A40-4501-9896-95FB76A78B2C}">
      <dgm:prSet/>
      <dgm:spPr/>
      <dgm:t>
        <a:bodyPr/>
        <a:lstStyle/>
        <a:p>
          <a:endParaRPr lang="en-US"/>
        </a:p>
      </dgm:t>
    </dgm:pt>
    <dgm:pt modelId="{4DC17558-6150-4D41-AE60-7CEE6F5EED8C}">
      <dgm:prSet custT="1"/>
      <dgm:spPr/>
      <dgm:t>
        <a:bodyPr/>
        <a:lstStyle/>
        <a:p>
          <a:r>
            <a:rPr lang="en-US" sz="1000" dirty="0">
              <a:latin typeface="Century Gothic" panose="020B0502020202020204" pitchFamily="34" charset="0"/>
            </a:rPr>
            <a:t>Responsible for health and safety</a:t>
          </a:r>
        </a:p>
      </dgm:t>
    </dgm:pt>
    <dgm:pt modelId="{3107FEB0-86EF-4EB9-B0E1-7A7FF4214C4D}" type="parTrans" cxnId="{2AB36799-5F85-48CC-B070-317C91B79E30}">
      <dgm:prSet/>
      <dgm:spPr/>
      <dgm:t>
        <a:bodyPr/>
        <a:lstStyle/>
        <a:p>
          <a:endParaRPr lang="en-US"/>
        </a:p>
      </dgm:t>
    </dgm:pt>
    <dgm:pt modelId="{02110FD8-2084-40FF-9BCE-F23144ABD317}" type="sibTrans" cxnId="{2AB36799-5F85-48CC-B070-317C91B79E30}">
      <dgm:prSet/>
      <dgm:spPr/>
      <dgm:t>
        <a:bodyPr/>
        <a:lstStyle/>
        <a:p>
          <a:endParaRPr lang="en-US"/>
        </a:p>
      </dgm:t>
    </dgm:pt>
    <dgm:pt modelId="{D4931857-0664-4EA4-8942-7A2D000A99EA}">
      <dgm:prSet custT="1"/>
      <dgm:spPr/>
      <dgm:t>
        <a:bodyPr/>
        <a:lstStyle/>
        <a:p>
          <a:r>
            <a:rPr lang="en-US" sz="1000" dirty="0">
              <a:latin typeface="Century Gothic" panose="020B0502020202020204" pitchFamily="34" charset="0"/>
            </a:rPr>
            <a:t>The production process</a:t>
          </a:r>
        </a:p>
      </dgm:t>
    </dgm:pt>
    <dgm:pt modelId="{987EA8D5-9150-4063-B131-B54ECF43D068}" type="parTrans" cxnId="{FADE2A86-1A78-4C51-BF8F-EA7AAC296036}">
      <dgm:prSet/>
      <dgm:spPr/>
      <dgm:t>
        <a:bodyPr/>
        <a:lstStyle/>
        <a:p>
          <a:endParaRPr lang="en-US"/>
        </a:p>
      </dgm:t>
    </dgm:pt>
    <dgm:pt modelId="{55207AC5-D435-42B9-A77D-A54A5B622F4D}" type="sibTrans" cxnId="{FADE2A86-1A78-4C51-BF8F-EA7AAC296036}">
      <dgm:prSet/>
      <dgm:spPr/>
      <dgm:t>
        <a:bodyPr/>
        <a:lstStyle/>
        <a:p>
          <a:endParaRPr lang="en-US"/>
        </a:p>
      </dgm:t>
    </dgm:pt>
    <dgm:pt modelId="{B349BB4D-C1EB-4B64-B88C-5CBA23E53616}">
      <dgm:prSet/>
      <dgm:spPr/>
      <dgm:t>
        <a:bodyPr/>
        <a:lstStyle/>
        <a:p>
          <a:r>
            <a:rPr lang="en-US" dirty="0"/>
            <a:t>Turning inputs (raw materials) to outputs that can be sold</a:t>
          </a:r>
        </a:p>
      </dgm:t>
    </dgm:pt>
    <dgm:pt modelId="{75972874-BBB7-4B2D-A8C9-000B0824FB68}" type="parTrans" cxnId="{48BC116F-A431-41F6-A21E-FBB88A15FF65}">
      <dgm:prSet/>
      <dgm:spPr/>
      <dgm:t>
        <a:bodyPr/>
        <a:lstStyle/>
        <a:p>
          <a:endParaRPr lang="en-US"/>
        </a:p>
      </dgm:t>
    </dgm:pt>
    <dgm:pt modelId="{862A0099-37E5-40D7-AAC8-0B49676A4633}" type="sibTrans" cxnId="{48BC116F-A431-41F6-A21E-FBB88A15FF65}">
      <dgm:prSet/>
      <dgm:spPr/>
      <dgm:t>
        <a:bodyPr/>
        <a:lstStyle/>
        <a:p>
          <a:endParaRPr lang="en-US"/>
        </a:p>
      </dgm:t>
    </dgm:pt>
    <dgm:pt modelId="{39FF3730-5802-4BAB-A4A0-8EF1E55B1F7A}">
      <dgm:prSet custT="1"/>
      <dgm:spPr/>
      <dgm:t>
        <a:bodyPr/>
        <a:lstStyle/>
        <a:p>
          <a:r>
            <a:rPr lang="en-US" sz="1000" dirty="0"/>
            <a:t>Organizes finances for each department, monitors cash flow and reports on financial performance</a:t>
          </a:r>
        </a:p>
      </dgm:t>
    </dgm:pt>
    <dgm:pt modelId="{DC24AFFD-D534-4279-BD4F-07CD89B8F3A6}" type="parTrans" cxnId="{13310C75-0D47-4BDA-9C74-7148F2A0F7AE}">
      <dgm:prSet/>
      <dgm:spPr/>
      <dgm:t>
        <a:bodyPr/>
        <a:lstStyle/>
        <a:p>
          <a:endParaRPr lang="en-US"/>
        </a:p>
      </dgm:t>
    </dgm:pt>
    <dgm:pt modelId="{40FBB28A-CB0D-41E5-90C4-A7C22454FC80}" type="sibTrans" cxnId="{13310C75-0D47-4BDA-9C74-7148F2A0F7AE}">
      <dgm:prSet/>
      <dgm:spPr/>
      <dgm:t>
        <a:bodyPr/>
        <a:lstStyle/>
        <a:p>
          <a:endParaRPr lang="en-US"/>
        </a:p>
      </dgm:t>
    </dgm:pt>
    <dgm:pt modelId="{0CABDFC0-8D62-42FF-9A5E-CBA357260EA3}" type="pres">
      <dgm:prSet presAssocID="{D48BE180-D2E4-4C02-9F11-04990EC954BC}" presName="hierChild1" presStyleCnt="0">
        <dgm:presLayoutVars>
          <dgm:orgChart val="1"/>
          <dgm:chPref val="1"/>
          <dgm:dir/>
          <dgm:animOne val="branch"/>
          <dgm:animLvl val="lvl"/>
          <dgm:resizeHandles/>
        </dgm:presLayoutVars>
      </dgm:prSet>
      <dgm:spPr/>
    </dgm:pt>
    <dgm:pt modelId="{CC277BD9-CD7A-4A3E-92C6-F613058DC490}" type="pres">
      <dgm:prSet presAssocID="{CCD94C4A-392A-43F3-8FCC-4C918663FC68}" presName="hierRoot1" presStyleCnt="0">
        <dgm:presLayoutVars>
          <dgm:hierBranch val="init"/>
        </dgm:presLayoutVars>
      </dgm:prSet>
      <dgm:spPr/>
    </dgm:pt>
    <dgm:pt modelId="{32CD0B11-408B-42CD-A957-BD927F2F270D}" type="pres">
      <dgm:prSet presAssocID="{CCD94C4A-392A-43F3-8FCC-4C918663FC68}" presName="rootComposite1" presStyleCnt="0"/>
      <dgm:spPr/>
    </dgm:pt>
    <dgm:pt modelId="{B99D51E0-2F58-4E81-BFBA-55A961A8B2F3}" type="pres">
      <dgm:prSet presAssocID="{CCD94C4A-392A-43F3-8FCC-4C918663FC68}" presName="rootText1" presStyleLbl="node0" presStyleIdx="0" presStyleCnt="1" custScaleX="194884" custScaleY="160630">
        <dgm:presLayoutVars>
          <dgm:chPref val="3"/>
        </dgm:presLayoutVars>
      </dgm:prSet>
      <dgm:spPr/>
    </dgm:pt>
    <dgm:pt modelId="{D92F200F-B610-4138-87A1-46C77F9E305F}" type="pres">
      <dgm:prSet presAssocID="{CCD94C4A-392A-43F3-8FCC-4C918663FC68}" presName="rootConnector1" presStyleLbl="node1" presStyleIdx="0" presStyleCnt="0"/>
      <dgm:spPr/>
    </dgm:pt>
    <dgm:pt modelId="{7D7969EE-6B1D-4358-8FB8-73446D9AF819}" type="pres">
      <dgm:prSet presAssocID="{CCD94C4A-392A-43F3-8FCC-4C918663FC68}" presName="hierChild2" presStyleCnt="0"/>
      <dgm:spPr/>
    </dgm:pt>
    <dgm:pt modelId="{B32988D1-5157-4EF2-BD47-9EF1A4A522D6}" type="pres">
      <dgm:prSet presAssocID="{DD72B737-F150-4B05-851B-873D229FBE69}" presName="Name37" presStyleLbl="parChTrans1D2" presStyleIdx="0" presStyleCnt="4"/>
      <dgm:spPr/>
    </dgm:pt>
    <dgm:pt modelId="{A45DB909-C3D0-4DFE-AD3D-B71696097ADD}" type="pres">
      <dgm:prSet presAssocID="{75FD6841-19EA-47D3-B40C-6731DAD64BD8}" presName="hierRoot2" presStyleCnt="0">
        <dgm:presLayoutVars>
          <dgm:hierBranch val="init"/>
        </dgm:presLayoutVars>
      </dgm:prSet>
      <dgm:spPr/>
    </dgm:pt>
    <dgm:pt modelId="{7EB0A3D7-E659-4264-90AE-77008DF79940}" type="pres">
      <dgm:prSet presAssocID="{75FD6841-19EA-47D3-B40C-6731DAD64BD8}" presName="rootComposite" presStyleCnt="0"/>
      <dgm:spPr/>
    </dgm:pt>
    <dgm:pt modelId="{8ACD9D42-A8E2-4CDE-8C87-FF475E8D4890}" type="pres">
      <dgm:prSet presAssocID="{75FD6841-19EA-47D3-B40C-6731DAD64BD8}" presName="rootText" presStyleLbl="node2" presStyleIdx="0" presStyleCnt="4" custScaleX="149256">
        <dgm:presLayoutVars>
          <dgm:chPref val="3"/>
        </dgm:presLayoutVars>
      </dgm:prSet>
      <dgm:spPr/>
    </dgm:pt>
    <dgm:pt modelId="{8A3F5BDB-77C6-4F88-BC4F-50C7439263E4}" type="pres">
      <dgm:prSet presAssocID="{75FD6841-19EA-47D3-B40C-6731DAD64BD8}" presName="rootConnector" presStyleLbl="node2" presStyleIdx="0" presStyleCnt="4"/>
      <dgm:spPr/>
    </dgm:pt>
    <dgm:pt modelId="{FD072905-AC9B-4C49-BF04-4B826FAF8ADC}" type="pres">
      <dgm:prSet presAssocID="{75FD6841-19EA-47D3-B40C-6731DAD64BD8}" presName="hierChild4" presStyleCnt="0"/>
      <dgm:spPr/>
    </dgm:pt>
    <dgm:pt modelId="{782AB653-6E50-4929-8170-626F629F02A2}" type="pres">
      <dgm:prSet presAssocID="{AB14E604-D8C7-48BA-9641-826E8D611E48}" presName="Name37" presStyleLbl="parChTrans1D3" presStyleIdx="0" presStyleCnt="3"/>
      <dgm:spPr/>
    </dgm:pt>
    <dgm:pt modelId="{FB01061C-3B9F-4F37-94D1-FF0C0B5AFA51}" type="pres">
      <dgm:prSet presAssocID="{EE553BFA-ECC3-40F5-AE8F-2379446439AF}" presName="hierRoot2" presStyleCnt="0">
        <dgm:presLayoutVars>
          <dgm:hierBranch val="init"/>
        </dgm:presLayoutVars>
      </dgm:prSet>
      <dgm:spPr/>
    </dgm:pt>
    <dgm:pt modelId="{1C338611-4291-463B-9BA6-75C8594681FB}" type="pres">
      <dgm:prSet presAssocID="{EE553BFA-ECC3-40F5-AE8F-2379446439AF}" presName="rootComposite" presStyleCnt="0"/>
      <dgm:spPr/>
    </dgm:pt>
    <dgm:pt modelId="{33A1658E-1140-4C59-A6C0-9232897B5645}" type="pres">
      <dgm:prSet presAssocID="{EE553BFA-ECC3-40F5-AE8F-2379446439AF}" presName="rootText" presStyleLbl="node3" presStyleIdx="0" presStyleCnt="3">
        <dgm:presLayoutVars>
          <dgm:chPref val="3"/>
        </dgm:presLayoutVars>
      </dgm:prSet>
      <dgm:spPr/>
    </dgm:pt>
    <dgm:pt modelId="{29C1A09C-80C9-48BA-956E-EF6257CD7B06}" type="pres">
      <dgm:prSet presAssocID="{EE553BFA-ECC3-40F5-AE8F-2379446439AF}" presName="rootConnector" presStyleLbl="node3" presStyleIdx="0" presStyleCnt="3"/>
      <dgm:spPr/>
    </dgm:pt>
    <dgm:pt modelId="{3098FB15-7A0E-4430-BE8E-9F336E7AD245}" type="pres">
      <dgm:prSet presAssocID="{EE553BFA-ECC3-40F5-AE8F-2379446439AF}" presName="hierChild4" presStyleCnt="0"/>
      <dgm:spPr/>
    </dgm:pt>
    <dgm:pt modelId="{95EB7790-5403-4F00-8D47-6EC67901FA2A}" type="pres">
      <dgm:prSet presAssocID="{D9E335B8-CACA-4678-8DDE-FD587739B207}" presName="Name37" presStyleLbl="parChTrans1D4" presStyleIdx="0" presStyleCnt="5"/>
      <dgm:spPr/>
    </dgm:pt>
    <dgm:pt modelId="{B427B27E-6768-4CF8-BBA1-1D5955955943}" type="pres">
      <dgm:prSet presAssocID="{B8A0D47A-2396-4233-8B0B-57E02EFC49AB}" presName="hierRoot2" presStyleCnt="0">
        <dgm:presLayoutVars>
          <dgm:hierBranch val="init"/>
        </dgm:presLayoutVars>
      </dgm:prSet>
      <dgm:spPr/>
    </dgm:pt>
    <dgm:pt modelId="{EA3DADD0-CD43-4EF7-A606-C4FFB0F2C00A}" type="pres">
      <dgm:prSet presAssocID="{B8A0D47A-2396-4233-8B0B-57E02EFC49AB}" presName="rootComposite" presStyleCnt="0"/>
      <dgm:spPr/>
    </dgm:pt>
    <dgm:pt modelId="{74E4D3CD-D2D1-4D5F-9A9E-6CCF0BC6C234}" type="pres">
      <dgm:prSet presAssocID="{B8A0D47A-2396-4233-8B0B-57E02EFC49AB}" presName="rootText" presStyleLbl="node4" presStyleIdx="0" presStyleCnt="5" custScaleX="144899">
        <dgm:presLayoutVars>
          <dgm:chPref val="3"/>
        </dgm:presLayoutVars>
      </dgm:prSet>
      <dgm:spPr/>
    </dgm:pt>
    <dgm:pt modelId="{38E68977-6AE5-462A-A057-B2DF1F77CACE}" type="pres">
      <dgm:prSet presAssocID="{B8A0D47A-2396-4233-8B0B-57E02EFC49AB}" presName="rootConnector" presStyleLbl="node4" presStyleIdx="0" presStyleCnt="5"/>
      <dgm:spPr/>
    </dgm:pt>
    <dgm:pt modelId="{815C759A-7FC8-47C5-AC0B-AB60C288B4AA}" type="pres">
      <dgm:prSet presAssocID="{B8A0D47A-2396-4233-8B0B-57E02EFC49AB}" presName="hierChild4" presStyleCnt="0"/>
      <dgm:spPr/>
    </dgm:pt>
    <dgm:pt modelId="{FCCEDE2A-5C9D-4999-8835-BFCE4E29B1CA}" type="pres">
      <dgm:prSet presAssocID="{B8A0D47A-2396-4233-8B0B-57E02EFC49AB}" presName="hierChild5" presStyleCnt="0"/>
      <dgm:spPr/>
    </dgm:pt>
    <dgm:pt modelId="{7A00BB65-1606-4297-9A70-7582B0DC068B}" type="pres">
      <dgm:prSet presAssocID="{D5B464B4-84E6-4B6D-BBED-AFB163963EE3}" presName="Name37" presStyleLbl="parChTrans1D4" presStyleIdx="1" presStyleCnt="5"/>
      <dgm:spPr/>
    </dgm:pt>
    <dgm:pt modelId="{30D313A6-8364-4921-A595-E81E5E0E332D}" type="pres">
      <dgm:prSet presAssocID="{5679E862-580B-4A0C-BDB2-5CD0FAD7035D}" presName="hierRoot2" presStyleCnt="0">
        <dgm:presLayoutVars>
          <dgm:hierBranch val="init"/>
        </dgm:presLayoutVars>
      </dgm:prSet>
      <dgm:spPr/>
    </dgm:pt>
    <dgm:pt modelId="{814E42B9-B94D-4CAA-80AA-912A35A01A0A}" type="pres">
      <dgm:prSet presAssocID="{5679E862-580B-4A0C-BDB2-5CD0FAD7035D}" presName="rootComposite" presStyleCnt="0"/>
      <dgm:spPr/>
    </dgm:pt>
    <dgm:pt modelId="{B76E472B-0A43-4B5B-91D5-66CE21E59F68}" type="pres">
      <dgm:prSet presAssocID="{5679E862-580B-4A0C-BDB2-5CD0FAD7035D}" presName="rootText" presStyleLbl="node4" presStyleIdx="1" presStyleCnt="5" custScaleX="143299" custScaleY="126010">
        <dgm:presLayoutVars>
          <dgm:chPref val="3"/>
        </dgm:presLayoutVars>
      </dgm:prSet>
      <dgm:spPr/>
    </dgm:pt>
    <dgm:pt modelId="{84E89445-7F22-44E0-80C3-309437D617F3}" type="pres">
      <dgm:prSet presAssocID="{5679E862-580B-4A0C-BDB2-5CD0FAD7035D}" presName="rootConnector" presStyleLbl="node4" presStyleIdx="1" presStyleCnt="5"/>
      <dgm:spPr/>
    </dgm:pt>
    <dgm:pt modelId="{89DAC60D-A8D2-44A8-878A-A703C344B54D}" type="pres">
      <dgm:prSet presAssocID="{5679E862-580B-4A0C-BDB2-5CD0FAD7035D}" presName="hierChild4" presStyleCnt="0"/>
      <dgm:spPr/>
    </dgm:pt>
    <dgm:pt modelId="{6C619A80-7B8A-4489-B0FF-E7C41A07A302}" type="pres">
      <dgm:prSet presAssocID="{5679E862-580B-4A0C-BDB2-5CD0FAD7035D}" presName="hierChild5" presStyleCnt="0"/>
      <dgm:spPr/>
    </dgm:pt>
    <dgm:pt modelId="{04AE8C17-E7E2-47F4-A7BF-CDD23B710F7B}" type="pres">
      <dgm:prSet presAssocID="{0BC52158-5AA5-44E0-854E-BFFF02D426BB}" presName="Name37" presStyleLbl="parChTrans1D4" presStyleIdx="2" presStyleCnt="5"/>
      <dgm:spPr/>
    </dgm:pt>
    <dgm:pt modelId="{29FB0DC8-C56C-47A4-BE07-49785375805A}" type="pres">
      <dgm:prSet presAssocID="{03F18352-1F8A-4840-9936-12667AFA5AD1}" presName="hierRoot2" presStyleCnt="0">
        <dgm:presLayoutVars>
          <dgm:hierBranch val="init"/>
        </dgm:presLayoutVars>
      </dgm:prSet>
      <dgm:spPr/>
    </dgm:pt>
    <dgm:pt modelId="{914AD374-7FAE-4256-9D21-6715295EA60D}" type="pres">
      <dgm:prSet presAssocID="{03F18352-1F8A-4840-9936-12667AFA5AD1}" presName="rootComposite" presStyleCnt="0"/>
      <dgm:spPr/>
    </dgm:pt>
    <dgm:pt modelId="{824DF42F-9D75-47E1-B603-793BC4D8AD5B}" type="pres">
      <dgm:prSet presAssocID="{03F18352-1F8A-4840-9936-12667AFA5AD1}" presName="rootText" presStyleLbl="node4" presStyleIdx="2" presStyleCnt="5" custScaleX="149286">
        <dgm:presLayoutVars>
          <dgm:chPref val="3"/>
        </dgm:presLayoutVars>
      </dgm:prSet>
      <dgm:spPr/>
    </dgm:pt>
    <dgm:pt modelId="{7837A8B3-666F-4949-8F79-6B70ED51576B}" type="pres">
      <dgm:prSet presAssocID="{03F18352-1F8A-4840-9936-12667AFA5AD1}" presName="rootConnector" presStyleLbl="node4" presStyleIdx="2" presStyleCnt="5"/>
      <dgm:spPr/>
    </dgm:pt>
    <dgm:pt modelId="{EEDF4C8F-F1DB-4949-85BE-BD4912721708}" type="pres">
      <dgm:prSet presAssocID="{03F18352-1F8A-4840-9936-12667AFA5AD1}" presName="hierChild4" presStyleCnt="0"/>
      <dgm:spPr/>
    </dgm:pt>
    <dgm:pt modelId="{5ADAD6CB-FB58-4F4E-9354-F9E97655D7B8}" type="pres">
      <dgm:prSet presAssocID="{03F18352-1F8A-4840-9936-12667AFA5AD1}" presName="hierChild5" presStyleCnt="0"/>
      <dgm:spPr/>
    </dgm:pt>
    <dgm:pt modelId="{AC51B3F0-82F9-4F68-AB80-5E9A421F77C7}" type="pres">
      <dgm:prSet presAssocID="{3107FEB0-86EF-4EB9-B0E1-7A7FF4214C4D}" presName="Name37" presStyleLbl="parChTrans1D4" presStyleIdx="3" presStyleCnt="5"/>
      <dgm:spPr/>
    </dgm:pt>
    <dgm:pt modelId="{A153D6C0-BAF6-4C8B-9A6A-9F382FA651AB}" type="pres">
      <dgm:prSet presAssocID="{4DC17558-6150-4D41-AE60-7CEE6F5EED8C}" presName="hierRoot2" presStyleCnt="0">
        <dgm:presLayoutVars>
          <dgm:hierBranch val="init"/>
        </dgm:presLayoutVars>
      </dgm:prSet>
      <dgm:spPr/>
    </dgm:pt>
    <dgm:pt modelId="{87FAC99F-5FE2-4F85-91F4-94ECF0645186}" type="pres">
      <dgm:prSet presAssocID="{4DC17558-6150-4D41-AE60-7CEE6F5EED8C}" presName="rootComposite" presStyleCnt="0"/>
      <dgm:spPr/>
    </dgm:pt>
    <dgm:pt modelId="{6796CCE1-7B55-4BB7-939B-238763D1CAAE}" type="pres">
      <dgm:prSet presAssocID="{4DC17558-6150-4D41-AE60-7CEE6F5EED8C}" presName="rootText" presStyleLbl="node4" presStyleIdx="3" presStyleCnt="5" custScaleX="153879">
        <dgm:presLayoutVars>
          <dgm:chPref val="3"/>
        </dgm:presLayoutVars>
      </dgm:prSet>
      <dgm:spPr/>
    </dgm:pt>
    <dgm:pt modelId="{C1978F6F-73D7-4BE4-A1E4-0A81D5964F88}" type="pres">
      <dgm:prSet presAssocID="{4DC17558-6150-4D41-AE60-7CEE6F5EED8C}" presName="rootConnector" presStyleLbl="node4" presStyleIdx="3" presStyleCnt="5"/>
      <dgm:spPr/>
    </dgm:pt>
    <dgm:pt modelId="{D6186BA5-989D-4550-BC4A-660FDAC624D2}" type="pres">
      <dgm:prSet presAssocID="{4DC17558-6150-4D41-AE60-7CEE6F5EED8C}" presName="hierChild4" presStyleCnt="0"/>
      <dgm:spPr/>
    </dgm:pt>
    <dgm:pt modelId="{C6206004-E38A-4422-8295-EB23C022F08F}" type="pres">
      <dgm:prSet presAssocID="{4DC17558-6150-4D41-AE60-7CEE6F5EED8C}" presName="hierChild5" presStyleCnt="0"/>
      <dgm:spPr/>
    </dgm:pt>
    <dgm:pt modelId="{99D9E12B-94BD-439B-9011-40A436BE4EB2}" type="pres">
      <dgm:prSet presAssocID="{EE553BFA-ECC3-40F5-AE8F-2379446439AF}" presName="hierChild5" presStyleCnt="0"/>
      <dgm:spPr/>
    </dgm:pt>
    <dgm:pt modelId="{74B780CC-1FDB-4B87-BC84-CD428F740C75}" type="pres">
      <dgm:prSet presAssocID="{75FD6841-19EA-47D3-B40C-6731DAD64BD8}" presName="hierChild5" presStyleCnt="0"/>
      <dgm:spPr/>
    </dgm:pt>
    <dgm:pt modelId="{A6E0548B-40BD-4E9D-9AD1-0A23565C3833}" type="pres">
      <dgm:prSet presAssocID="{5CDC96C8-F470-4012-A2C8-18F976E73268}" presName="Name37" presStyleLbl="parChTrans1D2" presStyleIdx="1" presStyleCnt="4"/>
      <dgm:spPr/>
    </dgm:pt>
    <dgm:pt modelId="{C2C30388-1BDE-47CA-843B-D96BC952EEFE}" type="pres">
      <dgm:prSet presAssocID="{6D15F049-0325-420C-BA7F-955102F4DF64}" presName="hierRoot2" presStyleCnt="0">
        <dgm:presLayoutVars>
          <dgm:hierBranch val="init"/>
        </dgm:presLayoutVars>
      </dgm:prSet>
      <dgm:spPr/>
    </dgm:pt>
    <dgm:pt modelId="{29AB9682-7A94-46F4-8751-971B0FBC5889}" type="pres">
      <dgm:prSet presAssocID="{6D15F049-0325-420C-BA7F-955102F4DF64}" presName="rootComposite" presStyleCnt="0"/>
      <dgm:spPr/>
    </dgm:pt>
    <dgm:pt modelId="{5AD2F91C-02B8-4C16-9A65-1AA828A3521C}" type="pres">
      <dgm:prSet presAssocID="{6D15F049-0325-420C-BA7F-955102F4DF64}" presName="rootText" presStyleLbl="node2" presStyleIdx="1" presStyleCnt="4" custScaleX="143580">
        <dgm:presLayoutVars>
          <dgm:chPref val="3"/>
        </dgm:presLayoutVars>
      </dgm:prSet>
      <dgm:spPr/>
    </dgm:pt>
    <dgm:pt modelId="{09F8F4DA-F65F-4FD4-A86B-DB197DAC322F}" type="pres">
      <dgm:prSet presAssocID="{6D15F049-0325-420C-BA7F-955102F4DF64}" presName="rootConnector" presStyleLbl="node2" presStyleIdx="1" presStyleCnt="4"/>
      <dgm:spPr/>
    </dgm:pt>
    <dgm:pt modelId="{65D425BD-17BC-4A03-800C-82A19B382D8D}" type="pres">
      <dgm:prSet presAssocID="{6D15F049-0325-420C-BA7F-955102F4DF64}" presName="hierChild4" presStyleCnt="0"/>
      <dgm:spPr/>
    </dgm:pt>
    <dgm:pt modelId="{F50C13C1-869D-4F37-8247-EE91D00C666A}" type="pres">
      <dgm:prSet presAssocID="{6D15F049-0325-420C-BA7F-955102F4DF64}" presName="hierChild5" presStyleCnt="0"/>
      <dgm:spPr/>
    </dgm:pt>
    <dgm:pt modelId="{A2975063-971A-4C95-9416-B97A359B6A8B}" type="pres">
      <dgm:prSet presAssocID="{3F30C9D7-A0E3-446E-B01C-EE976FA5A82B}" presName="Name37" presStyleLbl="parChTrans1D2" presStyleIdx="2" presStyleCnt="4"/>
      <dgm:spPr/>
    </dgm:pt>
    <dgm:pt modelId="{61FF1F23-8DBE-4AD8-9DE3-6B03B9AD05C5}" type="pres">
      <dgm:prSet presAssocID="{63E4B02A-F5EC-4C45-BDF4-C3FF48FE6EC8}" presName="hierRoot2" presStyleCnt="0">
        <dgm:presLayoutVars>
          <dgm:hierBranch val="init"/>
        </dgm:presLayoutVars>
      </dgm:prSet>
      <dgm:spPr/>
    </dgm:pt>
    <dgm:pt modelId="{23535734-7EB5-488A-8D0E-9E9178B4B152}" type="pres">
      <dgm:prSet presAssocID="{63E4B02A-F5EC-4C45-BDF4-C3FF48FE6EC8}" presName="rootComposite" presStyleCnt="0"/>
      <dgm:spPr/>
    </dgm:pt>
    <dgm:pt modelId="{6792FC18-7E6F-4E96-BB2B-B1C99C2EF820}" type="pres">
      <dgm:prSet presAssocID="{63E4B02A-F5EC-4C45-BDF4-C3FF48FE6EC8}" presName="rootText" presStyleLbl="node2" presStyleIdx="2" presStyleCnt="4" custScaleX="154323">
        <dgm:presLayoutVars>
          <dgm:chPref val="3"/>
        </dgm:presLayoutVars>
      </dgm:prSet>
      <dgm:spPr/>
    </dgm:pt>
    <dgm:pt modelId="{5122A276-A63A-4C14-A3BB-17D17C72B953}" type="pres">
      <dgm:prSet presAssocID="{63E4B02A-F5EC-4C45-BDF4-C3FF48FE6EC8}" presName="rootConnector" presStyleLbl="node2" presStyleIdx="2" presStyleCnt="4"/>
      <dgm:spPr/>
    </dgm:pt>
    <dgm:pt modelId="{A8A64BEF-AF6A-427F-97AA-9C31984DC438}" type="pres">
      <dgm:prSet presAssocID="{63E4B02A-F5EC-4C45-BDF4-C3FF48FE6EC8}" presName="hierChild4" presStyleCnt="0"/>
      <dgm:spPr/>
    </dgm:pt>
    <dgm:pt modelId="{55DE8226-1ED3-4F01-B671-D84686E3B0F6}" type="pres">
      <dgm:prSet presAssocID="{987EA8D5-9150-4063-B131-B54ECF43D068}" presName="Name37" presStyleLbl="parChTrans1D3" presStyleIdx="1" presStyleCnt="3"/>
      <dgm:spPr/>
    </dgm:pt>
    <dgm:pt modelId="{99BE8C96-1180-4860-8695-CCDFD3A287F1}" type="pres">
      <dgm:prSet presAssocID="{D4931857-0664-4EA4-8942-7A2D000A99EA}" presName="hierRoot2" presStyleCnt="0">
        <dgm:presLayoutVars>
          <dgm:hierBranch val="init"/>
        </dgm:presLayoutVars>
      </dgm:prSet>
      <dgm:spPr/>
    </dgm:pt>
    <dgm:pt modelId="{285226AF-1256-442E-BF91-F93FE94C04FC}" type="pres">
      <dgm:prSet presAssocID="{D4931857-0664-4EA4-8942-7A2D000A99EA}" presName="rootComposite" presStyleCnt="0"/>
      <dgm:spPr/>
    </dgm:pt>
    <dgm:pt modelId="{A023EA02-A8D1-42C6-885A-EBA3489E52D6}" type="pres">
      <dgm:prSet presAssocID="{D4931857-0664-4EA4-8942-7A2D000A99EA}" presName="rootText" presStyleLbl="node3" presStyleIdx="1" presStyleCnt="3">
        <dgm:presLayoutVars>
          <dgm:chPref val="3"/>
        </dgm:presLayoutVars>
      </dgm:prSet>
      <dgm:spPr/>
    </dgm:pt>
    <dgm:pt modelId="{F347FE9D-D225-4858-9ED4-CC99AC94296E}" type="pres">
      <dgm:prSet presAssocID="{D4931857-0664-4EA4-8942-7A2D000A99EA}" presName="rootConnector" presStyleLbl="node3" presStyleIdx="1" presStyleCnt="3"/>
      <dgm:spPr/>
    </dgm:pt>
    <dgm:pt modelId="{70B36650-62E9-4151-B08E-8C28A14CFA02}" type="pres">
      <dgm:prSet presAssocID="{D4931857-0664-4EA4-8942-7A2D000A99EA}" presName="hierChild4" presStyleCnt="0"/>
      <dgm:spPr/>
    </dgm:pt>
    <dgm:pt modelId="{CE201CDD-DA3F-4CF4-9C87-A96390550802}" type="pres">
      <dgm:prSet presAssocID="{75972874-BBB7-4B2D-A8C9-000B0824FB68}" presName="Name37" presStyleLbl="parChTrans1D4" presStyleIdx="4" presStyleCnt="5"/>
      <dgm:spPr/>
    </dgm:pt>
    <dgm:pt modelId="{9FEE062F-7BEB-4E42-9767-5E12CA9DBE9F}" type="pres">
      <dgm:prSet presAssocID="{B349BB4D-C1EB-4B64-B88C-5CBA23E53616}" presName="hierRoot2" presStyleCnt="0">
        <dgm:presLayoutVars>
          <dgm:hierBranch val="init"/>
        </dgm:presLayoutVars>
      </dgm:prSet>
      <dgm:spPr/>
    </dgm:pt>
    <dgm:pt modelId="{AEE85A16-24F4-4221-BBE3-4CCB81C1294E}" type="pres">
      <dgm:prSet presAssocID="{B349BB4D-C1EB-4B64-B88C-5CBA23E53616}" presName="rootComposite" presStyleCnt="0"/>
      <dgm:spPr/>
    </dgm:pt>
    <dgm:pt modelId="{B0E409EF-0783-4BCE-8EA4-2BBEB478C370}" type="pres">
      <dgm:prSet presAssocID="{B349BB4D-C1EB-4B64-B88C-5CBA23E53616}" presName="rootText" presStyleLbl="node4" presStyleIdx="4" presStyleCnt="5" custScaleX="141503" custScaleY="159352">
        <dgm:presLayoutVars>
          <dgm:chPref val="3"/>
        </dgm:presLayoutVars>
      </dgm:prSet>
      <dgm:spPr/>
    </dgm:pt>
    <dgm:pt modelId="{F955942C-F618-4DA6-AF27-63022F296C33}" type="pres">
      <dgm:prSet presAssocID="{B349BB4D-C1EB-4B64-B88C-5CBA23E53616}" presName="rootConnector" presStyleLbl="node4" presStyleIdx="4" presStyleCnt="5"/>
      <dgm:spPr/>
    </dgm:pt>
    <dgm:pt modelId="{3226D373-62F1-4F08-B796-7749F52A1E7E}" type="pres">
      <dgm:prSet presAssocID="{B349BB4D-C1EB-4B64-B88C-5CBA23E53616}" presName="hierChild4" presStyleCnt="0"/>
      <dgm:spPr/>
    </dgm:pt>
    <dgm:pt modelId="{D0A6E206-E37B-4D2C-B942-9984C3738FDA}" type="pres">
      <dgm:prSet presAssocID="{B349BB4D-C1EB-4B64-B88C-5CBA23E53616}" presName="hierChild5" presStyleCnt="0"/>
      <dgm:spPr/>
    </dgm:pt>
    <dgm:pt modelId="{06C58949-8CDD-4CA0-B9D0-BF877865B1CB}" type="pres">
      <dgm:prSet presAssocID="{D4931857-0664-4EA4-8942-7A2D000A99EA}" presName="hierChild5" presStyleCnt="0"/>
      <dgm:spPr/>
    </dgm:pt>
    <dgm:pt modelId="{1670D054-9F95-4126-A689-2C8453B3DC82}" type="pres">
      <dgm:prSet presAssocID="{63E4B02A-F5EC-4C45-BDF4-C3FF48FE6EC8}" presName="hierChild5" presStyleCnt="0"/>
      <dgm:spPr/>
    </dgm:pt>
    <dgm:pt modelId="{921CDD92-39EC-4C83-9F7E-F13E5FB2705A}" type="pres">
      <dgm:prSet presAssocID="{DC8E056C-8F10-4D82-AEA3-764DC31CEED0}" presName="Name37" presStyleLbl="parChTrans1D2" presStyleIdx="3" presStyleCnt="4"/>
      <dgm:spPr/>
    </dgm:pt>
    <dgm:pt modelId="{BC3B2738-5AD9-4C8C-B7D1-88D50B5A3EF2}" type="pres">
      <dgm:prSet presAssocID="{E246D03F-2CD2-4FDC-B5AD-C155D74B0185}" presName="hierRoot2" presStyleCnt="0">
        <dgm:presLayoutVars>
          <dgm:hierBranch val="init"/>
        </dgm:presLayoutVars>
      </dgm:prSet>
      <dgm:spPr/>
    </dgm:pt>
    <dgm:pt modelId="{9F407816-9244-4DD2-948B-41E90CD85005}" type="pres">
      <dgm:prSet presAssocID="{E246D03F-2CD2-4FDC-B5AD-C155D74B0185}" presName="rootComposite" presStyleCnt="0"/>
      <dgm:spPr/>
    </dgm:pt>
    <dgm:pt modelId="{B0BA1F4C-28C8-48AD-B94A-AA041AD42F7E}" type="pres">
      <dgm:prSet presAssocID="{E246D03F-2CD2-4FDC-B5AD-C155D74B0185}" presName="rootText" presStyleLbl="node2" presStyleIdx="3" presStyleCnt="4" custScaleX="147390">
        <dgm:presLayoutVars>
          <dgm:chPref val="3"/>
        </dgm:presLayoutVars>
      </dgm:prSet>
      <dgm:spPr/>
    </dgm:pt>
    <dgm:pt modelId="{81386253-9E4C-4C04-812B-93EDC0042AB2}" type="pres">
      <dgm:prSet presAssocID="{E246D03F-2CD2-4FDC-B5AD-C155D74B0185}" presName="rootConnector" presStyleLbl="node2" presStyleIdx="3" presStyleCnt="4"/>
      <dgm:spPr/>
    </dgm:pt>
    <dgm:pt modelId="{830317D5-EF22-4967-BFF6-22FD66473B4B}" type="pres">
      <dgm:prSet presAssocID="{E246D03F-2CD2-4FDC-B5AD-C155D74B0185}" presName="hierChild4" presStyleCnt="0"/>
      <dgm:spPr/>
    </dgm:pt>
    <dgm:pt modelId="{A62FF3A0-158F-4FAD-A09A-A19E34D6F886}" type="pres">
      <dgm:prSet presAssocID="{DC24AFFD-D534-4279-BD4F-07CD89B8F3A6}" presName="Name37" presStyleLbl="parChTrans1D3" presStyleIdx="2" presStyleCnt="3"/>
      <dgm:spPr/>
    </dgm:pt>
    <dgm:pt modelId="{86A0F15D-E2D1-4A04-9CAF-274932C13C08}" type="pres">
      <dgm:prSet presAssocID="{39FF3730-5802-4BAB-A4A0-8EF1E55B1F7A}" presName="hierRoot2" presStyleCnt="0">
        <dgm:presLayoutVars>
          <dgm:hierBranch val="init"/>
        </dgm:presLayoutVars>
      </dgm:prSet>
      <dgm:spPr/>
    </dgm:pt>
    <dgm:pt modelId="{5F661F68-2ED7-4523-A183-DC557E1050D8}" type="pres">
      <dgm:prSet presAssocID="{39FF3730-5802-4BAB-A4A0-8EF1E55B1F7A}" presName="rootComposite" presStyleCnt="0"/>
      <dgm:spPr/>
    </dgm:pt>
    <dgm:pt modelId="{B6FE8767-5571-4F73-9B00-0E14061F8698}" type="pres">
      <dgm:prSet presAssocID="{39FF3730-5802-4BAB-A4A0-8EF1E55B1F7A}" presName="rootText" presStyleLbl="node3" presStyleIdx="2" presStyleCnt="3" custScaleX="178366" custScaleY="144619">
        <dgm:presLayoutVars>
          <dgm:chPref val="3"/>
        </dgm:presLayoutVars>
      </dgm:prSet>
      <dgm:spPr/>
    </dgm:pt>
    <dgm:pt modelId="{4EC2E973-30A9-410A-80BB-B30B4D6EC34E}" type="pres">
      <dgm:prSet presAssocID="{39FF3730-5802-4BAB-A4A0-8EF1E55B1F7A}" presName="rootConnector" presStyleLbl="node3" presStyleIdx="2" presStyleCnt="3"/>
      <dgm:spPr/>
    </dgm:pt>
    <dgm:pt modelId="{984B1E83-11E8-4CE4-B2C1-3F11D11DFFB4}" type="pres">
      <dgm:prSet presAssocID="{39FF3730-5802-4BAB-A4A0-8EF1E55B1F7A}" presName="hierChild4" presStyleCnt="0"/>
      <dgm:spPr/>
    </dgm:pt>
    <dgm:pt modelId="{734D8188-D65A-4D0B-8390-F4EA2DB9E3E1}" type="pres">
      <dgm:prSet presAssocID="{39FF3730-5802-4BAB-A4A0-8EF1E55B1F7A}" presName="hierChild5" presStyleCnt="0"/>
      <dgm:spPr/>
    </dgm:pt>
    <dgm:pt modelId="{1FBDA6C2-9EAF-4735-B93D-A1FB4933BD45}" type="pres">
      <dgm:prSet presAssocID="{E246D03F-2CD2-4FDC-B5AD-C155D74B0185}" presName="hierChild5" presStyleCnt="0"/>
      <dgm:spPr/>
    </dgm:pt>
    <dgm:pt modelId="{50EE89A0-CFC0-4191-B003-FB238D5A1E70}" type="pres">
      <dgm:prSet presAssocID="{CCD94C4A-392A-43F3-8FCC-4C918663FC68}" presName="hierChild3" presStyleCnt="0"/>
      <dgm:spPr/>
    </dgm:pt>
  </dgm:ptLst>
  <dgm:cxnLst>
    <dgm:cxn modelId="{9BD75501-8D1E-4388-AFDA-F0674F5E36AC}" type="presOf" srcId="{63E4B02A-F5EC-4C45-BDF4-C3FF48FE6EC8}" destId="{5122A276-A63A-4C14-A3BB-17D17C72B953}" srcOrd="1" destOrd="0" presId="urn:microsoft.com/office/officeart/2005/8/layout/orgChart1"/>
    <dgm:cxn modelId="{7D239E09-650A-40FB-BE83-288DC1E34988}" srcId="{CCD94C4A-392A-43F3-8FCC-4C918663FC68}" destId="{63E4B02A-F5EC-4C45-BDF4-C3FF48FE6EC8}" srcOrd="2" destOrd="0" parTransId="{3F30C9D7-A0E3-446E-B01C-EE976FA5A82B}" sibTransId="{71E2DD3C-D0B3-4559-8A77-763578C24F70}"/>
    <dgm:cxn modelId="{16BA311D-9A40-4501-9896-95FB76A78B2C}" srcId="{EE553BFA-ECC3-40F5-AE8F-2379446439AF}" destId="{03F18352-1F8A-4840-9936-12667AFA5AD1}" srcOrd="2" destOrd="0" parTransId="{0BC52158-5AA5-44E0-854E-BFFF02D426BB}" sibTransId="{811499CB-7B5A-445F-9A94-90BAFB599FF2}"/>
    <dgm:cxn modelId="{73CF851D-CAA1-4BEE-A535-8A07CA460A32}" type="presOf" srcId="{B8A0D47A-2396-4233-8B0B-57E02EFC49AB}" destId="{38E68977-6AE5-462A-A057-B2DF1F77CACE}" srcOrd="1" destOrd="0" presId="urn:microsoft.com/office/officeart/2005/8/layout/orgChart1"/>
    <dgm:cxn modelId="{EA78A726-740E-4A0C-BF15-5BF64E9963A8}" type="presOf" srcId="{B8A0D47A-2396-4233-8B0B-57E02EFC49AB}" destId="{74E4D3CD-D2D1-4D5F-9A9E-6CCF0BC6C234}" srcOrd="0" destOrd="0" presId="urn:microsoft.com/office/officeart/2005/8/layout/orgChart1"/>
    <dgm:cxn modelId="{230E3D30-5C4D-4A27-BE36-5B1EAAE4C72E}" type="presOf" srcId="{E246D03F-2CD2-4FDC-B5AD-C155D74B0185}" destId="{81386253-9E4C-4C04-812B-93EDC0042AB2}" srcOrd="1" destOrd="0" presId="urn:microsoft.com/office/officeart/2005/8/layout/orgChart1"/>
    <dgm:cxn modelId="{68B16C32-35FF-4093-8C07-A5ADC7A7747C}" type="presOf" srcId="{39FF3730-5802-4BAB-A4A0-8EF1E55B1F7A}" destId="{B6FE8767-5571-4F73-9B00-0E14061F8698}" srcOrd="0" destOrd="0" presId="urn:microsoft.com/office/officeart/2005/8/layout/orgChart1"/>
    <dgm:cxn modelId="{1B7AA238-B671-47FA-8647-32811A387759}" type="presOf" srcId="{D48BE180-D2E4-4C02-9F11-04990EC954BC}" destId="{0CABDFC0-8D62-42FF-9A5E-CBA357260EA3}" srcOrd="0" destOrd="0" presId="urn:microsoft.com/office/officeart/2005/8/layout/orgChart1"/>
    <dgm:cxn modelId="{62834539-FD70-4E7E-88C0-A41C8C2509D0}" type="presOf" srcId="{AB14E604-D8C7-48BA-9641-826E8D611E48}" destId="{782AB653-6E50-4929-8170-626F629F02A2}" srcOrd="0" destOrd="0" presId="urn:microsoft.com/office/officeart/2005/8/layout/orgChart1"/>
    <dgm:cxn modelId="{24601A3E-9911-4630-808B-876898B4DE98}" type="presOf" srcId="{75972874-BBB7-4B2D-A8C9-000B0824FB68}" destId="{CE201CDD-DA3F-4CF4-9C87-A96390550802}" srcOrd="0" destOrd="0" presId="urn:microsoft.com/office/officeart/2005/8/layout/orgChart1"/>
    <dgm:cxn modelId="{AB64954B-77B1-486E-B02A-A3FCBC84ABDC}" type="presOf" srcId="{D5B464B4-84E6-4B6D-BBED-AFB163963EE3}" destId="{7A00BB65-1606-4297-9A70-7582B0DC068B}" srcOrd="0" destOrd="0" presId="urn:microsoft.com/office/officeart/2005/8/layout/orgChart1"/>
    <dgm:cxn modelId="{AFCD6650-1C35-4A88-8539-18F3ACEC824C}" type="presOf" srcId="{3F30C9D7-A0E3-446E-B01C-EE976FA5A82B}" destId="{A2975063-971A-4C95-9416-B97A359B6A8B}" srcOrd="0" destOrd="0" presId="urn:microsoft.com/office/officeart/2005/8/layout/orgChart1"/>
    <dgm:cxn modelId="{2E7CE854-B489-44DD-9257-F568111D7935}" type="presOf" srcId="{03F18352-1F8A-4840-9936-12667AFA5AD1}" destId="{7837A8B3-666F-4949-8F79-6B70ED51576B}" srcOrd="1" destOrd="0" presId="urn:microsoft.com/office/officeart/2005/8/layout/orgChart1"/>
    <dgm:cxn modelId="{27A8EB63-2B7A-4761-AC5C-C6A609E00D3A}" srcId="{EE553BFA-ECC3-40F5-AE8F-2379446439AF}" destId="{5679E862-580B-4A0C-BDB2-5CD0FAD7035D}" srcOrd="1" destOrd="0" parTransId="{D5B464B4-84E6-4B6D-BBED-AFB163963EE3}" sibTransId="{8DA2B7FB-77C2-4974-A42E-5DC55625E868}"/>
    <dgm:cxn modelId="{9B4F036D-A36B-4F31-A907-8E510FCB4B5E}" type="presOf" srcId="{75FD6841-19EA-47D3-B40C-6731DAD64BD8}" destId="{8ACD9D42-A8E2-4CDE-8C87-FF475E8D4890}" srcOrd="0" destOrd="0" presId="urn:microsoft.com/office/officeart/2005/8/layout/orgChart1"/>
    <dgm:cxn modelId="{48BC116F-A431-41F6-A21E-FBB88A15FF65}" srcId="{D4931857-0664-4EA4-8942-7A2D000A99EA}" destId="{B349BB4D-C1EB-4B64-B88C-5CBA23E53616}" srcOrd="0" destOrd="0" parTransId="{75972874-BBB7-4B2D-A8C9-000B0824FB68}" sibTransId="{862A0099-37E5-40D7-AAC8-0B49676A4633}"/>
    <dgm:cxn modelId="{68FC316F-6D0D-42FF-B57D-B089C77D1CEB}" type="presOf" srcId="{6D15F049-0325-420C-BA7F-955102F4DF64}" destId="{5AD2F91C-02B8-4C16-9A65-1AA828A3521C}" srcOrd="0" destOrd="0" presId="urn:microsoft.com/office/officeart/2005/8/layout/orgChart1"/>
    <dgm:cxn modelId="{13310C75-0D47-4BDA-9C74-7148F2A0F7AE}" srcId="{E246D03F-2CD2-4FDC-B5AD-C155D74B0185}" destId="{39FF3730-5802-4BAB-A4A0-8EF1E55B1F7A}" srcOrd="0" destOrd="0" parTransId="{DC24AFFD-D534-4279-BD4F-07CD89B8F3A6}" sibTransId="{40FBB28A-CB0D-41E5-90C4-A7C22454FC80}"/>
    <dgm:cxn modelId="{60944178-00A9-4B67-9170-49026B0C7FEB}" srcId="{D48BE180-D2E4-4C02-9F11-04990EC954BC}" destId="{CCD94C4A-392A-43F3-8FCC-4C918663FC68}" srcOrd="0" destOrd="0" parTransId="{0976CBEA-C53B-4486-ABC9-69954CAEFFEE}" sibTransId="{F638948A-3AA1-466D-B49E-3098EE990E15}"/>
    <dgm:cxn modelId="{22DBD283-453F-4D80-B22D-32D663059D1B}" srcId="{CCD94C4A-392A-43F3-8FCC-4C918663FC68}" destId="{6D15F049-0325-420C-BA7F-955102F4DF64}" srcOrd="1" destOrd="0" parTransId="{5CDC96C8-F470-4012-A2C8-18F976E73268}" sibTransId="{4FDD7429-6801-44A7-BF54-94804367E5A2}"/>
    <dgm:cxn modelId="{6F112A85-25F3-4D35-AFCF-C0D977989A0F}" type="presOf" srcId="{987EA8D5-9150-4063-B131-B54ECF43D068}" destId="{55DE8226-1ED3-4F01-B671-D84686E3B0F6}" srcOrd="0" destOrd="0" presId="urn:microsoft.com/office/officeart/2005/8/layout/orgChart1"/>
    <dgm:cxn modelId="{D495AD85-D79F-4F71-8496-E48394B7A309}" type="presOf" srcId="{D9E335B8-CACA-4678-8DDE-FD587739B207}" destId="{95EB7790-5403-4F00-8D47-6EC67901FA2A}" srcOrd="0" destOrd="0" presId="urn:microsoft.com/office/officeart/2005/8/layout/orgChart1"/>
    <dgm:cxn modelId="{FADE2A86-1A78-4C51-BF8F-EA7AAC296036}" srcId="{63E4B02A-F5EC-4C45-BDF4-C3FF48FE6EC8}" destId="{D4931857-0664-4EA4-8942-7A2D000A99EA}" srcOrd="0" destOrd="0" parTransId="{987EA8D5-9150-4063-B131-B54ECF43D068}" sibTransId="{55207AC5-D435-42B9-A77D-A54A5B622F4D}"/>
    <dgm:cxn modelId="{31229188-895C-4B0C-A1F9-CBBF53CEBFC2}" type="presOf" srcId="{0BC52158-5AA5-44E0-854E-BFFF02D426BB}" destId="{04AE8C17-E7E2-47F4-A7BF-CDD23B710F7B}" srcOrd="0" destOrd="0" presId="urn:microsoft.com/office/officeart/2005/8/layout/orgChart1"/>
    <dgm:cxn modelId="{4AB8438E-0FB1-4E15-BE15-BCB8F4580208}" type="presOf" srcId="{EE553BFA-ECC3-40F5-AE8F-2379446439AF}" destId="{29C1A09C-80C9-48BA-956E-EF6257CD7B06}" srcOrd="1" destOrd="0" presId="urn:microsoft.com/office/officeart/2005/8/layout/orgChart1"/>
    <dgm:cxn modelId="{BB158191-496C-4ACF-844F-C28EFE116045}" type="presOf" srcId="{3107FEB0-86EF-4EB9-B0E1-7A7FF4214C4D}" destId="{AC51B3F0-82F9-4F68-AB80-5E9A421F77C7}" srcOrd="0" destOrd="0" presId="urn:microsoft.com/office/officeart/2005/8/layout/orgChart1"/>
    <dgm:cxn modelId="{BAFE9697-9579-43F8-8FCD-4BC2479E96BF}" type="presOf" srcId="{CCD94C4A-392A-43F3-8FCC-4C918663FC68}" destId="{B99D51E0-2F58-4E81-BFBA-55A961A8B2F3}" srcOrd="0" destOrd="0" presId="urn:microsoft.com/office/officeart/2005/8/layout/orgChart1"/>
    <dgm:cxn modelId="{2AB36799-5F85-48CC-B070-317C91B79E30}" srcId="{EE553BFA-ECC3-40F5-AE8F-2379446439AF}" destId="{4DC17558-6150-4D41-AE60-7CEE6F5EED8C}" srcOrd="3" destOrd="0" parTransId="{3107FEB0-86EF-4EB9-B0E1-7A7FF4214C4D}" sibTransId="{02110FD8-2084-40FF-9BCE-F23144ABD317}"/>
    <dgm:cxn modelId="{51542C9B-5E04-4132-A82B-F0D5FB2DCC2F}" type="presOf" srcId="{5679E862-580B-4A0C-BDB2-5CD0FAD7035D}" destId="{B76E472B-0A43-4B5B-91D5-66CE21E59F68}" srcOrd="0" destOrd="0" presId="urn:microsoft.com/office/officeart/2005/8/layout/orgChart1"/>
    <dgm:cxn modelId="{E79FA8A0-D80F-4F57-B0AA-D49E4B4E4987}" type="presOf" srcId="{39FF3730-5802-4BAB-A4A0-8EF1E55B1F7A}" destId="{4EC2E973-30A9-410A-80BB-B30B4D6EC34E}" srcOrd="1" destOrd="0" presId="urn:microsoft.com/office/officeart/2005/8/layout/orgChart1"/>
    <dgm:cxn modelId="{FA4388A4-4E5D-4AF2-AE1B-D5F57FAD3E69}" type="presOf" srcId="{B349BB4D-C1EB-4B64-B88C-5CBA23E53616}" destId="{B0E409EF-0783-4BCE-8EA4-2BBEB478C370}" srcOrd="0" destOrd="0" presId="urn:microsoft.com/office/officeart/2005/8/layout/orgChart1"/>
    <dgm:cxn modelId="{B5F5D8A5-59DA-4179-940C-20493C4BF60F}" type="presOf" srcId="{75FD6841-19EA-47D3-B40C-6731DAD64BD8}" destId="{8A3F5BDB-77C6-4F88-BC4F-50C7439263E4}" srcOrd="1" destOrd="0" presId="urn:microsoft.com/office/officeart/2005/8/layout/orgChart1"/>
    <dgm:cxn modelId="{473DC4A7-FC68-463E-87E2-66BDB054559E}" type="presOf" srcId="{6D15F049-0325-420C-BA7F-955102F4DF64}" destId="{09F8F4DA-F65F-4FD4-A86B-DB197DAC322F}" srcOrd="1" destOrd="0" presId="urn:microsoft.com/office/officeart/2005/8/layout/orgChart1"/>
    <dgm:cxn modelId="{D84E90AB-B6F8-4623-BB26-AC93FBB6432C}" type="presOf" srcId="{4DC17558-6150-4D41-AE60-7CEE6F5EED8C}" destId="{C1978F6F-73D7-4BE4-A1E4-0A81D5964F88}" srcOrd="1" destOrd="0" presId="urn:microsoft.com/office/officeart/2005/8/layout/orgChart1"/>
    <dgm:cxn modelId="{141876AC-C784-4266-94C5-A1C5D121D12E}" srcId="{75FD6841-19EA-47D3-B40C-6731DAD64BD8}" destId="{EE553BFA-ECC3-40F5-AE8F-2379446439AF}" srcOrd="0" destOrd="0" parTransId="{AB14E604-D8C7-48BA-9641-826E8D611E48}" sibTransId="{35C5B704-688D-45C5-B83B-B881F7918C91}"/>
    <dgm:cxn modelId="{59D219AE-2E3E-4852-BFC4-8ED045AAE4FE}" type="presOf" srcId="{E246D03F-2CD2-4FDC-B5AD-C155D74B0185}" destId="{B0BA1F4C-28C8-48AD-B94A-AA041AD42F7E}" srcOrd="0" destOrd="0" presId="urn:microsoft.com/office/officeart/2005/8/layout/orgChart1"/>
    <dgm:cxn modelId="{46EBE0AE-3DE2-439B-9AAC-483B517904E8}" type="presOf" srcId="{DC24AFFD-D534-4279-BD4F-07CD89B8F3A6}" destId="{A62FF3A0-158F-4FAD-A09A-A19E34D6F886}" srcOrd="0" destOrd="0" presId="urn:microsoft.com/office/officeart/2005/8/layout/orgChart1"/>
    <dgm:cxn modelId="{E064D5B1-EEB7-441D-A6F8-8B4015A14E87}" srcId="{EE553BFA-ECC3-40F5-AE8F-2379446439AF}" destId="{B8A0D47A-2396-4233-8B0B-57E02EFC49AB}" srcOrd="0" destOrd="0" parTransId="{D9E335B8-CACA-4678-8DDE-FD587739B207}" sibTransId="{2FA79DBF-B75C-4D9B-9E2B-BF5116C57FF8}"/>
    <dgm:cxn modelId="{62BA3BB8-1657-4D57-B023-AA39A4189179}" srcId="{CCD94C4A-392A-43F3-8FCC-4C918663FC68}" destId="{E246D03F-2CD2-4FDC-B5AD-C155D74B0185}" srcOrd="3" destOrd="0" parTransId="{DC8E056C-8F10-4D82-AEA3-764DC31CEED0}" sibTransId="{4153C7FA-33DB-43E8-8726-259B1E967042}"/>
    <dgm:cxn modelId="{23FA79BA-C0CD-4BD4-841F-5D662D0AC31F}" type="presOf" srcId="{5679E862-580B-4A0C-BDB2-5CD0FAD7035D}" destId="{84E89445-7F22-44E0-80C3-309437D617F3}" srcOrd="1" destOrd="0" presId="urn:microsoft.com/office/officeart/2005/8/layout/orgChart1"/>
    <dgm:cxn modelId="{9857A2BB-0AB1-4338-9004-3E48FB0282FF}" type="presOf" srcId="{5CDC96C8-F470-4012-A2C8-18F976E73268}" destId="{A6E0548B-40BD-4E9D-9AD1-0A23565C3833}" srcOrd="0" destOrd="0" presId="urn:microsoft.com/office/officeart/2005/8/layout/orgChart1"/>
    <dgm:cxn modelId="{6347FDBB-DED8-4898-875D-F72CE17AB109}" type="presOf" srcId="{CCD94C4A-392A-43F3-8FCC-4C918663FC68}" destId="{D92F200F-B610-4138-87A1-46C77F9E305F}" srcOrd="1" destOrd="0" presId="urn:microsoft.com/office/officeart/2005/8/layout/orgChart1"/>
    <dgm:cxn modelId="{22DF7EC8-99BA-4DDC-B552-2352CE4A57E4}" type="presOf" srcId="{4DC17558-6150-4D41-AE60-7CEE6F5EED8C}" destId="{6796CCE1-7B55-4BB7-939B-238763D1CAAE}" srcOrd="0" destOrd="0" presId="urn:microsoft.com/office/officeart/2005/8/layout/orgChart1"/>
    <dgm:cxn modelId="{082FD3D2-CD6A-471F-9102-E44FDE69FBAF}" type="presOf" srcId="{B349BB4D-C1EB-4B64-B88C-5CBA23E53616}" destId="{F955942C-F618-4DA6-AF27-63022F296C33}" srcOrd="1" destOrd="0" presId="urn:microsoft.com/office/officeart/2005/8/layout/orgChart1"/>
    <dgm:cxn modelId="{B39329D8-809F-4640-B3EF-048562EEAF3D}" type="presOf" srcId="{D4931857-0664-4EA4-8942-7A2D000A99EA}" destId="{F347FE9D-D225-4858-9ED4-CC99AC94296E}" srcOrd="1" destOrd="0" presId="urn:microsoft.com/office/officeart/2005/8/layout/orgChart1"/>
    <dgm:cxn modelId="{D33AB0EE-0886-46E5-A1F0-13B11C0FB9F6}" type="presOf" srcId="{DD72B737-F150-4B05-851B-873D229FBE69}" destId="{B32988D1-5157-4EF2-BD47-9EF1A4A522D6}" srcOrd="0" destOrd="0" presId="urn:microsoft.com/office/officeart/2005/8/layout/orgChart1"/>
    <dgm:cxn modelId="{977293F3-2137-4479-848D-F059AC6215CB}" type="presOf" srcId="{D4931857-0664-4EA4-8942-7A2D000A99EA}" destId="{A023EA02-A8D1-42C6-885A-EBA3489E52D6}" srcOrd="0" destOrd="0" presId="urn:microsoft.com/office/officeart/2005/8/layout/orgChart1"/>
    <dgm:cxn modelId="{46C652F7-8D46-4C29-B2CA-33BA110BBBDB}" type="presOf" srcId="{EE553BFA-ECC3-40F5-AE8F-2379446439AF}" destId="{33A1658E-1140-4C59-A6C0-9232897B5645}" srcOrd="0" destOrd="0" presId="urn:microsoft.com/office/officeart/2005/8/layout/orgChart1"/>
    <dgm:cxn modelId="{714380FA-7E6A-446C-877B-6324B0F3BA7B}" type="presOf" srcId="{DC8E056C-8F10-4D82-AEA3-764DC31CEED0}" destId="{921CDD92-39EC-4C83-9F7E-F13E5FB2705A}" srcOrd="0" destOrd="0" presId="urn:microsoft.com/office/officeart/2005/8/layout/orgChart1"/>
    <dgm:cxn modelId="{24B02FFD-083E-47C7-A8AE-20BDAB883EF3}" type="presOf" srcId="{63E4B02A-F5EC-4C45-BDF4-C3FF48FE6EC8}" destId="{6792FC18-7E6F-4E96-BB2B-B1C99C2EF820}" srcOrd="0" destOrd="0" presId="urn:microsoft.com/office/officeart/2005/8/layout/orgChart1"/>
    <dgm:cxn modelId="{71AF29FE-2282-4917-8199-B6B998D0CB52}" type="presOf" srcId="{03F18352-1F8A-4840-9936-12667AFA5AD1}" destId="{824DF42F-9D75-47E1-B603-793BC4D8AD5B}" srcOrd="0" destOrd="0" presId="urn:microsoft.com/office/officeart/2005/8/layout/orgChart1"/>
    <dgm:cxn modelId="{330BE2FF-5F1C-4052-B5BA-28DB206D42C3}" srcId="{CCD94C4A-392A-43F3-8FCC-4C918663FC68}" destId="{75FD6841-19EA-47D3-B40C-6731DAD64BD8}" srcOrd="0" destOrd="0" parTransId="{DD72B737-F150-4B05-851B-873D229FBE69}" sibTransId="{5157462B-EB8D-4AA1-A99D-7AF6B160547E}"/>
    <dgm:cxn modelId="{DE42631B-038E-45AB-9166-8C826A4DF02C}" type="presParOf" srcId="{0CABDFC0-8D62-42FF-9A5E-CBA357260EA3}" destId="{CC277BD9-CD7A-4A3E-92C6-F613058DC490}" srcOrd="0" destOrd="0" presId="urn:microsoft.com/office/officeart/2005/8/layout/orgChart1"/>
    <dgm:cxn modelId="{29D8C3CA-405D-451B-A6F7-10BCC08C63A8}" type="presParOf" srcId="{CC277BD9-CD7A-4A3E-92C6-F613058DC490}" destId="{32CD0B11-408B-42CD-A957-BD927F2F270D}" srcOrd="0" destOrd="0" presId="urn:microsoft.com/office/officeart/2005/8/layout/orgChart1"/>
    <dgm:cxn modelId="{DBE12A0D-2DCC-42A0-A4B2-D080A0857FFF}" type="presParOf" srcId="{32CD0B11-408B-42CD-A957-BD927F2F270D}" destId="{B99D51E0-2F58-4E81-BFBA-55A961A8B2F3}" srcOrd="0" destOrd="0" presId="urn:microsoft.com/office/officeart/2005/8/layout/orgChart1"/>
    <dgm:cxn modelId="{01A6DEEC-8340-4326-9C1B-B9CB424714A1}" type="presParOf" srcId="{32CD0B11-408B-42CD-A957-BD927F2F270D}" destId="{D92F200F-B610-4138-87A1-46C77F9E305F}" srcOrd="1" destOrd="0" presId="urn:microsoft.com/office/officeart/2005/8/layout/orgChart1"/>
    <dgm:cxn modelId="{72862554-47DE-4438-99B2-D21395E171CB}" type="presParOf" srcId="{CC277BD9-CD7A-4A3E-92C6-F613058DC490}" destId="{7D7969EE-6B1D-4358-8FB8-73446D9AF819}" srcOrd="1" destOrd="0" presId="urn:microsoft.com/office/officeart/2005/8/layout/orgChart1"/>
    <dgm:cxn modelId="{F383ACD5-A026-4FF7-B4F9-D3C554F09E7C}" type="presParOf" srcId="{7D7969EE-6B1D-4358-8FB8-73446D9AF819}" destId="{B32988D1-5157-4EF2-BD47-9EF1A4A522D6}" srcOrd="0" destOrd="0" presId="urn:microsoft.com/office/officeart/2005/8/layout/orgChart1"/>
    <dgm:cxn modelId="{7F6770A7-221E-44F5-A245-FE475E81281E}" type="presParOf" srcId="{7D7969EE-6B1D-4358-8FB8-73446D9AF819}" destId="{A45DB909-C3D0-4DFE-AD3D-B71696097ADD}" srcOrd="1" destOrd="0" presId="urn:microsoft.com/office/officeart/2005/8/layout/orgChart1"/>
    <dgm:cxn modelId="{9476C382-315E-4FB6-BB25-B11BF07DA922}" type="presParOf" srcId="{A45DB909-C3D0-4DFE-AD3D-B71696097ADD}" destId="{7EB0A3D7-E659-4264-90AE-77008DF79940}" srcOrd="0" destOrd="0" presId="urn:microsoft.com/office/officeart/2005/8/layout/orgChart1"/>
    <dgm:cxn modelId="{318EA055-9660-43B4-98AC-52F99FD749EE}" type="presParOf" srcId="{7EB0A3D7-E659-4264-90AE-77008DF79940}" destId="{8ACD9D42-A8E2-4CDE-8C87-FF475E8D4890}" srcOrd="0" destOrd="0" presId="urn:microsoft.com/office/officeart/2005/8/layout/orgChart1"/>
    <dgm:cxn modelId="{2BB1B627-446F-4DA5-A9BB-D9576A953CEB}" type="presParOf" srcId="{7EB0A3D7-E659-4264-90AE-77008DF79940}" destId="{8A3F5BDB-77C6-4F88-BC4F-50C7439263E4}" srcOrd="1" destOrd="0" presId="urn:microsoft.com/office/officeart/2005/8/layout/orgChart1"/>
    <dgm:cxn modelId="{7DC30593-0E94-44AF-A1A9-42C9B76D7869}" type="presParOf" srcId="{A45DB909-C3D0-4DFE-AD3D-B71696097ADD}" destId="{FD072905-AC9B-4C49-BF04-4B826FAF8ADC}" srcOrd="1" destOrd="0" presId="urn:microsoft.com/office/officeart/2005/8/layout/orgChart1"/>
    <dgm:cxn modelId="{6A7AE999-34AF-4939-8587-D3905F888B55}" type="presParOf" srcId="{FD072905-AC9B-4C49-BF04-4B826FAF8ADC}" destId="{782AB653-6E50-4929-8170-626F629F02A2}" srcOrd="0" destOrd="0" presId="urn:microsoft.com/office/officeart/2005/8/layout/orgChart1"/>
    <dgm:cxn modelId="{8DFE4BD7-AEFF-4F34-BF29-C89E146B7ECB}" type="presParOf" srcId="{FD072905-AC9B-4C49-BF04-4B826FAF8ADC}" destId="{FB01061C-3B9F-4F37-94D1-FF0C0B5AFA51}" srcOrd="1" destOrd="0" presId="urn:microsoft.com/office/officeart/2005/8/layout/orgChart1"/>
    <dgm:cxn modelId="{CB6C1618-78A7-4B5C-9157-94B0117A18AB}" type="presParOf" srcId="{FB01061C-3B9F-4F37-94D1-FF0C0B5AFA51}" destId="{1C338611-4291-463B-9BA6-75C8594681FB}" srcOrd="0" destOrd="0" presId="urn:microsoft.com/office/officeart/2005/8/layout/orgChart1"/>
    <dgm:cxn modelId="{F16FD66A-F039-4388-ABF6-758443B216C3}" type="presParOf" srcId="{1C338611-4291-463B-9BA6-75C8594681FB}" destId="{33A1658E-1140-4C59-A6C0-9232897B5645}" srcOrd="0" destOrd="0" presId="urn:microsoft.com/office/officeart/2005/8/layout/orgChart1"/>
    <dgm:cxn modelId="{16EC42F4-48E3-4553-98F6-0501069869D6}" type="presParOf" srcId="{1C338611-4291-463B-9BA6-75C8594681FB}" destId="{29C1A09C-80C9-48BA-956E-EF6257CD7B06}" srcOrd="1" destOrd="0" presId="urn:microsoft.com/office/officeart/2005/8/layout/orgChart1"/>
    <dgm:cxn modelId="{2F0107CB-1716-443F-B09F-21EAD77D437A}" type="presParOf" srcId="{FB01061C-3B9F-4F37-94D1-FF0C0B5AFA51}" destId="{3098FB15-7A0E-4430-BE8E-9F336E7AD245}" srcOrd="1" destOrd="0" presId="urn:microsoft.com/office/officeart/2005/8/layout/orgChart1"/>
    <dgm:cxn modelId="{E6A5451F-A30A-44F1-98B4-0CDF76EE417D}" type="presParOf" srcId="{3098FB15-7A0E-4430-BE8E-9F336E7AD245}" destId="{95EB7790-5403-4F00-8D47-6EC67901FA2A}" srcOrd="0" destOrd="0" presId="urn:microsoft.com/office/officeart/2005/8/layout/orgChart1"/>
    <dgm:cxn modelId="{0C5D06B9-AC48-4494-AE63-92CDDC5C3EDD}" type="presParOf" srcId="{3098FB15-7A0E-4430-BE8E-9F336E7AD245}" destId="{B427B27E-6768-4CF8-BBA1-1D5955955943}" srcOrd="1" destOrd="0" presId="urn:microsoft.com/office/officeart/2005/8/layout/orgChart1"/>
    <dgm:cxn modelId="{9FF9490F-684B-40B3-A5AB-711ACE5EF936}" type="presParOf" srcId="{B427B27E-6768-4CF8-BBA1-1D5955955943}" destId="{EA3DADD0-CD43-4EF7-A606-C4FFB0F2C00A}" srcOrd="0" destOrd="0" presId="urn:microsoft.com/office/officeart/2005/8/layout/orgChart1"/>
    <dgm:cxn modelId="{3AF5A990-9248-4AC7-B76F-F7DF74FD4E7F}" type="presParOf" srcId="{EA3DADD0-CD43-4EF7-A606-C4FFB0F2C00A}" destId="{74E4D3CD-D2D1-4D5F-9A9E-6CCF0BC6C234}" srcOrd="0" destOrd="0" presId="urn:microsoft.com/office/officeart/2005/8/layout/orgChart1"/>
    <dgm:cxn modelId="{FE723C0F-E75B-4509-B851-26865171FF51}" type="presParOf" srcId="{EA3DADD0-CD43-4EF7-A606-C4FFB0F2C00A}" destId="{38E68977-6AE5-462A-A057-B2DF1F77CACE}" srcOrd="1" destOrd="0" presId="urn:microsoft.com/office/officeart/2005/8/layout/orgChart1"/>
    <dgm:cxn modelId="{E01A4DC2-9B17-4A98-BFEB-D2E65420DEA5}" type="presParOf" srcId="{B427B27E-6768-4CF8-BBA1-1D5955955943}" destId="{815C759A-7FC8-47C5-AC0B-AB60C288B4AA}" srcOrd="1" destOrd="0" presId="urn:microsoft.com/office/officeart/2005/8/layout/orgChart1"/>
    <dgm:cxn modelId="{822AD0EE-B720-464B-B4CD-AF2A02F10E8F}" type="presParOf" srcId="{B427B27E-6768-4CF8-BBA1-1D5955955943}" destId="{FCCEDE2A-5C9D-4999-8835-BFCE4E29B1CA}" srcOrd="2" destOrd="0" presId="urn:microsoft.com/office/officeart/2005/8/layout/orgChart1"/>
    <dgm:cxn modelId="{5A8D72CF-716E-4261-AFD8-5809242C9CD9}" type="presParOf" srcId="{3098FB15-7A0E-4430-BE8E-9F336E7AD245}" destId="{7A00BB65-1606-4297-9A70-7582B0DC068B}" srcOrd="2" destOrd="0" presId="urn:microsoft.com/office/officeart/2005/8/layout/orgChart1"/>
    <dgm:cxn modelId="{83616757-E093-4FFD-AC8F-E1F6C7BA23F3}" type="presParOf" srcId="{3098FB15-7A0E-4430-BE8E-9F336E7AD245}" destId="{30D313A6-8364-4921-A595-E81E5E0E332D}" srcOrd="3" destOrd="0" presId="urn:microsoft.com/office/officeart/2005/8/layout/orgChart1"/>
    <dgm:cxn modelId="{91B28297-83CA-41F1-9BD9-3A7F1FA3AF72}" type="presParOf" srcId="{30D313A6-8364-4921-A595-E81E5E0E332D}" destId="{814E42B9-B94D-4CAA-80AA-912A35A01A0A}" srcOrd="0" destOrd="0" presId="urn:microsoft.com/office/officeart/2005/8/layout/orgChart1"/>
    <dgm:cxn modelId="{A813C8AA-B2E4-435E-84C2-062C33854302}" type="presParOf" srcId="{814E42B9-B94D-4CAA-80AA-912A35A01A0A}" destId="{B76E472B-0A43-4B5B-91D5-66CE21E59F68}" srcOrd="0" destOrd="0" presId="urn:microsoft.com/office/officeart/2005/8/layout/orgChart1"/>
    <dgm:cxn modelId="{A06C84A1-16DC-4C15-B0A4-F7851717B4F3}" type="presParOf" srcId="{814E42B9-B94D-4CAA-80AA-912A35A01A0A}" destId="{84E89445-7F22-44E0-80C3-309437D617F3}" srcOrd="1" destOrd="0" presId="urn:microsoft.com/office/officeart/2005/8/layout/orgChart1"/>
    <dgm:cxn modelId="{70AC6281-59F4-469B-B4CD-3E80F40E146F}" type="presParOf" srcId="{30D313A6-8364-4921-A595-E81E5E0E332D}" destId="{89DAC60D-A8D2-44A8-878A-A703C344B54D}" srcOrd="1" destOrd="0" presId="urn:microsoft.com/office/officeart/2005/8/layout/orgChart1"/>
    <dgm:cxn modelId="{493FA0EF-3A65-437B-AD47-640786B13802}" type="presParOf" srcId="{30D313A6-8364-4921-A595-E81E5E0E332D}" destId="{6C619A80-7B8A-4489-B0FF-E7C41A07A302}" srcOrd="2" destOrd="0" presId="urn:microsoft.com/office/officeart/2005/8/layout/orgChart1"/>
    <dgm:cxn modelId="{B1E08EC4-A78D-4B85-83B1-808B7E952750}" type="presParOf" srcId="{3098FB15-7A0E-4430-BE8E-9F336E7AD245}" destId="{04AE8C17-E7E2-47F4-A7BF-CDD23B710F7B}" srcOrd="4" destOrd="0" presId="urn:microsoft.com/office/officeart/2005/8/layout/orgChart1"/>
    <dgm:cxn modelId="{85C8A39B-E81E-49BC-906A-69DE3E61D51A}" type="presParOf" srcId="{3098FB15-7A0E-4430-BE8E-9F336E7AD245}" destId="{29FB0DC8-C56C-47A4-BE07-49785375805A}" srcOrd="5" destOrd="0" presId="urn:microsoft.com/office/officeart/2005/8/layout/orgChart1"/>
    <dgm:cxn modelId="{F0B908CC-7142-4B57-9BC5-1A8B62D86646}" type="presParOf" srcId="{29FB0DC8-C56C-47A4-BE07-49785375805A}" destId="{914AD374-7FAE-4256-9D21-6715295EA60D}" srcOrd="0" destOrd="0" presId="urn:microsoft.com/office/officeart/2005/8/layout/orgChart1"/>
    <dgm:cxn modelId="{336207D8-654F-4C58-83DB-FEB797A19330}" type="presParOf" srcId="{914AD374-7FAE-4256-9D21-6715295EA60D}" destId="{824DF42F-9D75-47E1-B603-793BC4D8AD5B}" srcOrd="0" destOrd="0" presId="urn:microsoft.com/office/officeart/2005/8/layout/orgChart1"/>
    <dgm:cxn modelId="{B0EF3F8B-6C88-49BD-BFB7-6DEF6BB79526}" type="presParOf" srcId="{914AD374-7FAE-4256-9D21-6715295EA60D}" destId="{7837A8B3-666F-4949-8F79-6B70ED51576B}" srcOrd="1" destOrd="0" presId="urn:microsoft.com/office/officeart/2005/8/layout/orgChart1"/>
    <dgm:cxn modelId="{928F2830-C3C3-4AC1-8425-1ED5F0FA16EC}" type="presParOf" srcId="{29FB0DC8-C56C-47A4-BE07-49785375805A}" destId="{EEDF4C8F-F1DB-4949-85BE-BD4912721708}" srcOrd="1" destOrd="0" presId="urn:microsoft.com/office/officeart/2005/8/layout/orgChart1"/>
    <dgm:cxn modelId="{CDDEC17E-2C04-4B23-B24E-F96886B30D65}" type="presParOf" srcId="{29FB0DC8-C56C-47A4-BE07-49785375805A}" destId="{5ADAD6CB-FB58-4F4E-9354-F9E97655D7B8}" srcOrd="2" destOrd="0" presId="urn:microsoft.com/office/officeart/2005/8/layout/orgChart1"/>
    <dgm:cxn modelId="{713427B3-AE90-446E-B869-F0F461AA4982}" type="presParOf" srcId="{3098FB15-7A0E-4430-BE8E-9F336E7AD245}" destId="{AC51B3F0-82F9-4F68-AB80-5E9A421F77C7}" srcOrd="6" destOrd="0" presId="urn:microsoft.com/office/officeart/2005/8/layout/orgChart1"/>
    <dgm:cxn modelId="{013201A3-6B96-4E3B-B0A6-A3081695C2B2}" type="presParOf" srcId="{3098FB15-7A0E-4430-BE8E-9F336E7AD245}" destId="{A153D6C0-BAF6-4C8B-9A6A-9F382FA651AB}" srcOrd="7" destOrd="0" presId="urn:microsoft.com/office/officeart/2005/8/layout/orgChart1"/>
    <dgm:cxn modelId="{741153A3-3FC9-4CD0-ACEC-05951AB47771}" type="presParOf" srcId="{A153D6C0-BAF6-4C8B-9A6A-9F382FA651AB}" destId="{87FAC99F-5FE2-4F85-91F4-94ECF0645186}" srcOrd="0" destOrd="0" presId="urn:microsoft.com/office/officeart/2005/8/layout/orgChart1"/>
    <dgm:cxn modelId="{344C5A8C-EE9D-4FA3-90BA-BE883513C8DB}" type="presParOf" srcId="{87FAC99F-5FE2-4F85-91F4-94ECF0645186}" destId="{6796CCE1-7B55-4BB7-939B-238763D1CAAE}" srcOrd="0" destOrd="0" presId="urn:microsoft.com/office/officeart/2005/8/layout/orgChart1"/>
    <dgm:cxn modelId="{4BA5C5F3-A59C-4529-B0A5-3131E609C54D}" type="presParOf" srcId="{87FAC99F-5FE2-4F85-91F4-94ECF0645186}" destId="{C1978F6F-73D7-4BE4-A1E4-0A81D5964F88}" srcOrd="1" destOrd="0" presId="urn:microsoft.com/office/officeart/2005/8/layout/orgChart1"/>
    <dgm:cxn modelId="{8F02FAFE-3EAC-4C6C-92C7-04CFD92527B4}" type="presParOf" srcId="{A153D6C0-BAF6-4C8B-9A6A-9F382FA651AB}" destId="{D6186BA5-989D-4550-BC4A-660FDAC624D2}" srcOrd="1" destOrd="0" presId="urn:microsoft.com/office/officeart/2005/8/layout/orgChart1"/>
    <dgm:cxn modelId="{11CB37E4-B4FD-4429-BBCD-4B5722EA4A25}" type="presParOf" srcId="{A153D6C0-BAF6-4C8B-9A6A-9F382FA651AB}" destId="{C6206004-E38A-4422-8295-EB23C022F08F}" srcOrd="2" destOrd="0" presId="urn:microsoft.com/office/officeart/2005/8/layout/orgChart1"/>
    <dgm:cxn modelId="{D9ECB7E1-D5B6-4D91-823D-2B44924C9A21}" type="presParOf" srcId="{FB01061C-3B9F-4F37-94D1-FF0C0B5AFA51}" destId="{99D9E12B-94BD-439B-9011-40A436BE4EB2}" srcOrd="2" destOrd="0" presId="urn:microsoft.com/office/officeart/2005/8/layout/orgChart1"/>
    <dgm:cxn modelId="{AC7DC633-8071-431E-87C8-71923A77A964}" type="presParOf" srcId="{A45DB909-C3D0-4DFE-AD3D-B71696097ADD}" destId="{74B780CC-1FDB-4B87-BC84-CD428F740C75}" srcOrd="2" destOrd="0" presId="urn:microsoft.com/office/officeart/2005/8/layout/orgChart1"/>
    <dgm:cxn modelId="{758A64BD-8F96-44D1-AADF-964BB1059B86}" type="presParOf" srcId="{7D7969EE-6B1D-4358-8FB8-73446D9AF819}" destId="{A6E0548B-40BD-4E9D-9AD1-0A23565C3833}" srcOrd="2" destOrd="0" presId="urn:microsoft.com/office/officeart/2005/8/layout/orgChart1"/>
    <dgm:cxn modelId="{C1E90868-80BB-41B0-BB23-F005A27C5174}" type="presParOf" srcId="{7D7969EE-6B1D-4358-8FB8-73446D9AF819}" destId="{C2C30388-1BDE-47CA-843B-D96BC952EEFE}" srcOrd="3" destOrd="0" presId="urn:microsoft.com/office/officeart/2005/8/layout/orgChart1"/>
    <dgm:cxn modelId="{CCA66B92-16CA-46D0-8CE5-AFF9F2E060FE}" type="presParOf" srcId="{C2C30388-1BDE-47CA-843B-D96BC952EEFE}" destId="{29AB9682-7A94-46F4-8751-971B0FBC5889}" srcOrd="0" destOrd="0" presId="urn:microsoft.com/office/officeart/2005/8/layout/orgChart1"/>
    <dgm:cxn modelId="{395C230D-2EFE-44F5-A392-01B458753A37}" type="presParOf" srcId="{29AB9682-7A94-46F4-8751-971B0FBC5889}" destId="{5AD2F91C-02B8-4C16-9A65-1AA828A3521C}" srcOrd="0" destOrd="0" presId="urn:microsoft.com/office/officeart/2005/8/layout/orgChart1"/>
    <dgm:cxn modelId="{C9033BE1-CA5C-4D61-905D-BAF380E183C7}" type="presParOf" srcId="{29AB9682-7A94-46F4-8751-971B0FBC5889}" destId="{09F8F4DA-F65F-4FD4-A86B-DB197DAC322F}" srcOrd="1" destOrd="0" presId="urn:microsoft.com/office/officeart/2005/8/layout/orgChart1"/>
    <dgm:cxn modelId="{B599EAC1-1FBB-48F4-AFB9-B444D547844F}" type="presParOf" srcId="{C2C30388-1BDE-47CA-843B-D96BC952EEFE}" destId="{65D425BD-17BC-4A03-800C-82A19B382D8D}" srcOrd="1" destOrd="0" presId="urn:microsoft.com/office/officeart/2005/8/layout/orgChart1"/>
    <dgm:cxn modelId="{EE03EE77-2259-449B-8A18-80A9A85D4E6B}" type="presParOf" srcId="{C2C30388-1BDE-47CA-843B-D96BC952EEFE}" destId="{F50C13C1-869D-4F37-8247-EE91D00C666A}" srcOrd="2" destOrd="0" presId="urn:microsoft.com/office/officeart/2005/8/layout/orgChart1"/>
    <dgm:cxn modelId="{17B4288B-5573-4D91-AFF2-503D64ECDC11}" type="presParOf" srcId="{7D7969EE-6B1D-4358-8FB8-73446D9AF819}" destId="{A2975063-971A-4C95-9416-B97A359B6A8B}" srcOrd="4" destOrd="0" presId="urn:microsoft.com/office/officeart/2005/8/layout/orgChart1"/>
    <dgm:cxn modelId="{043E13A5-B82C-4627-AE0A-059179CB38FC}" type="presParOf" srcId="{7D7969EE-6B1D-4358-8FB8-73446D9AF819}" destId="{61FF1F23-8DBE-4AD8-9DE3-6B03B9AD05C5}" srcOrd="5" destOrd="0" presId="urn:microsoft.com/office/officeart/2005/8/layout/orgChart1"/>
    <dgm:cxn modelId="{E820E8D2-4C39-4556-B800-A26B7A219E4A}" type="presParOf" srcId="{61FF1F23-8DBE-4AD8-9DE3-6B03B9AD05C5}" destId="{23535734-7EB5-488A-8D0E-9E9178B4B152}" srcOrd="0" destOrd="0" presId="urn:microsoft.com/office/officeart/2005/8/layout/orgChart1"/>
    <dgm:cxn modelId="{6885E201-5331-416E-8284-4803277E72E5}" type="presParOf" srcId="{23535734-7EB5-488A-8D0E-9E9178B4B152}" destId="{6792FC18-7E6F-4E96-BB2B-B1C99C2EF820}" srcOrd="0" destOrd="0" presId="urn:microsoft.com/office/officeart/2005/8/layout/orgChart1"/>
    <dgm:cxn modelId="{5C630177-A39A-4D55-A241-BC966C375FC0}" type="presParOf" srcId="{23535734-7EB5-488A-8D0E-9E9178B4B152}" destId="{5122A276-A63A-4C14-A3BB-17D17C72B953}" srcOrd="1" destOrd="0" presId="urn:microsoft.com/office/officeart/2005/8/layout/orgChart1"/>
    <dgm:cxn modelId="{1C226DE5-06C8-49AB-9D66-EAB08357FFC6}" type="presParOf" srcId="{61FF1F23-8DBE-4AD8-9DE3-6B03B9AD05C5}" destId="{A8A64BEF-AF6A-427F-97AA-9C31984DC438}" srcOrd="1" destOrd="0" presId="urn:microsoft.com/office/officeart/2005/8/layout/orgChart1"/>
    <dgm:cxn modelId="{C6E03627-89CE-4720-9320-E8B37FFB1B53}" type="presParOf" srcId="{A8A64BEF-AF6A-427F-97AA-9C31984DC438}" destId="{55DE8226-1ED3-4F01-B671-D84686E3B0F6}" srcOrd="0" destOrd="0" presId="urn:microsoft.com/office/officeart/2005/8/layout/orgChart1"/>
    <dgm:cxn modelId="{8DAD9568-6199-41A3-A6D8-BB2EB1CB2BBC}" type="presParOf" srcId="{A8A64BEF-AF6A-427F-97AA-9C31984DC438}" destId="{99BE8C96-1180-4860-8695-CCDFD3A287F1}" srcOrd="1" destOrd="0" presId="urn:microsoft.com/office/officeart/2005/8/layout/orgChart1"/>
    <dgm:cxn modelId="{8B9DB6B1-44BE-4067-B6E1-A44041B471C1}" type="presParOf" srcId="{99BE8C96-1180-4860-8695-CCDFD3A287F1}" destId="{285226AF-1256-442E-BF91-F93FE94C04FC}" srcOrd="0" destOrd="0" presId="urn:microsoft.com/office/officeart/2005/8/layout/orgChart1"/>
    <dgm:cxn modelId="{161B5C34-E68E-47AE-B487-8D32A85409EC}" type="presParOf" srcId="{285226AF-1256-442E-BF91-F93FE94C04FC}" destId="{A023EA02-A8D1-42C6-885A-EBA3489E52D6}" srcOrd="0" destOrd="0" presId="urn:microsoft.com/office/officeart/2005/8/layout/orgChart1"/>
    <dgm:cxn modelId="{97C6398E-F6E7-488F-B2B4-D586E1312814}" type="presParOf" srcId="{285226AF-1256-442E-BF91-F93FE94C04FC}" destId="{F347FE9D-D225-4858-9ED4-CC99AC94296E}" srcOrd="1" destOrd="0" presId="urn:microsoft.com/office/officeart/2005/8/layout/orgChart1"/>
    <dgm:cxn modelId="{8B2BCC13-5C79-4EC7-BCB2-E4E6BAA520DC}" type="presParOf" srcId="{99BE8C96-1180-4860-8695-CCDFD3A287F1}" destId="{70B36650-62E9-4151-B08E-8C28A14CFA02}" srcOrd="1" destOrd="0" presId="urn:microsoft.com/office/officeart/2005/8/layout/orgChart1"/>
    <dgm:cxn modelId="{E2256CFD-5E94-4BAB-8BDD-C5D3BB253B5B}" type="presParOf" srcId="{70B36650-62E9-4151-B08E-8C28A14CFA02}" destId="{CE201CDD-DA3F-4CF4-9C87-A96390550802}" srcOrd="0" destOrd="0" presId="urn:microsoft.com/office/officeart/2005/8/layout/orgChart1"/>
    <dgm:cxn modelId="{491F8EEA-4B5B-44A8-B1C4-63BB190D3DD1}" type="presParOf" srcId="{70B36650-62E9-4151-B08E-8C28A14CFA02}" destId="{9FEE062F-7BEB-4E42-9767-5E12CA9DBE9F}" srcOrd="1" destOrd="0" presId="urn:microsoft.com/office/officeart/2005/8/layout/orgChart1"/>
    <dgm:cxn modelId="{707F2B47-DDC4-4CDD-9B30-7722810E7337}" type="presParOf" srcId="{9FEE062F-7BEB-4E42-9767-5E12CA9DBE9F}" destId="{AEE85A16-24F4-4221-BBE3-4CCB81C1294E}" srcOrd="0" destOrd="0" presId="urn:microsoft.com/office/officeart/2005/8/layout/orgChart1"/>
    <dgm:cxn modelId="{1EC1574E-DE41-462C-AA81-B8BEFFF6E3E7}" type="presParOf" srcId="{AEE85A16-24F4-4221-BBE3-4CCB81C1294E}" destId="{B0E409EF-0783-4BCE-8EA4-2BBEB478C370}" srcOrd="0" destOrd="0" presId="urn:microsoft.com/office/officeart/2005/8/layout/orgChart1"/>
    <dgm:cxn modelId="{648019C4-558A-454B-AE1B-6C708F1BA5DC}" type="presParOf" srcId="{AEE85A16-24F4-4221-BBE3-4CCB81C1294E}" destId="{F955942C-F618-4DA6-AF27-63022F296C33}" srcOrd="1" destOrd="0" presId="urn:microsoft.com/office/officeart/2005/8/layout/orgChart1"/>
    <dgm:cxn modelId="{73F7C77E-20A4-478E-BD5F-DB60A3E7AFD3}" type="presParOf" srcId="{9FEE062F-7BEB-4E42-9767-5E12CA9DBE9F}" destId="{3226D373-62F1-4F08-B796-7749F52A1E7E}" srcOrd="1" destOrd="0" presId="urn:microsoft.com/office/officeart/2005/8/layout/orgChart1"/>
    <dgm:cxn modelId="{97684ABD-4233-4FED-8CAF-14C5C94E5C23}" type="presParOf" srcId="{9FEE062F-7BEB-4E42-9767-5E12CA9DBE9F}" destId="{D0A6E206-E37B-4D2C-B942-9984C3738FDA}" srcOrd="2" destOrd="0" presId="urn:microsoft.com/office/officeart/2005/8/layout/orgChart1"/>
    <dgm:cxn modelId="{FAB43872-131C-494D-9993-8A1DCC5020D9}" type="presParOf" srcId="{99BE8C96-1180-4860-8695-CCDFD3A287F1}" destId="{06C58949-8CDD-4CA0-B9D0-BF877865B1CB}" srcOrd="2" destOrd="0" presId="urn:microsoft.com/office/officeart/2005/8/layout/orgChart1"/>
    <dgm:cxn modelId="{C6F16C77-FB4C-47C9-A203-0B76F4449CA9}" type="presParOf" srcId="{61FF1F23-8DBE-4AD8-9DE3-6B03B9AD05C5}" destId="{1670D054-9F95-4126-A689-2C8453B3DC82}" srcOrd="2" destOrd="0" presId="urn:microsoft.com/office/officeart/2005/8/layout/orgChart1"/>
    <dgm:cxn modelId="{8DE3F03A-F3D4-410F-B61B-540BB6A0E2DA}" type="presParOf" srcId="{7D7969EE-6B1D-4358-8FB8-73446D9AF819}" destId="{921CDD92-39EC-4C83-9F7E-F13E5FB2705A}" srcOrd="6" destOrd="0" presId="urn:microsoft.com/office/officeart/2005/8/layout/orgChart1"/>
    <dgm:cxn modelId="{849C95EF-AF76-45E1-B39D-4AEE84145B1B}" type="presParOf" srcId="{7D7969EE-6B1D-4358-8FB8-73446D9AF819}" destId="{BC3B2738-5AD9-4C8C-B7D1-88D50B5A3EF2}" srcOrd="7" destOrd="0" presId="urn:microsoft.com/office/officeart/2005/8/layout/orgChart1"/>
    <dgm:cxn modelId="{C32455B8-F6D2-467F-80EA-F18629DC7A22}" type="presParOf" srcId="{BC3B2738-5AD9-4C8C-B7D1-88D50B5A3EF2}" destId="{9F407816-9244-4DD2-948B-41E90CD85005}" srcOrd="0" destOrd="0" presId="urn:microsoft.com/office/officeart/2005/8/layout/orgChart1"/>
    <dgm:cxn modelId="{C1D17B71-AB38-4AE5-966C-F659E040368C}" type="presParOf" srcId="{9F407816-9244-4DD2-948B-41E90CD85005}" destId="{B0BA1F4C-28C8-48AD-B94A-AA041AD42F7E}" srcOrd="0" destOrd="0" presId="urn:microsoft.com/office/officeart/2005/8/layout/orgChart1"/>
    <dgm:cxn modelId="{80365970-A084-45F1-82B8-ACA0A7D6725D}" type="presParOf" srcId="{9F407816-9244-4DD2-948B-41E90CD85005}" destId="{81386253-9E4C-4C04-812B-93EDC0042AB2}" srcOrd="1" destOrd="0" presId="urn:microsoft.com/office/officeart/2005/8/layout/orgChart1"/>
    <dgm:cxn modelId="{9ECC6CBB-1F1D-48DF-95B6-150E005D65C3}" type="presParOf" srcId="{BC3B2738-5AD9-4C8C-B7D1-88D50B5A3EF2}" destId="{830317D5-EF22-4967-BFF6-22FD66473B4B}" srcOrd="1" destOrd="0" presId="urn:microsoft.com/office/officeart/2005/8/layout/orgChart1"/>
    <dgm:cxn modelId="{64DA45CD-4E90-4790-A937-7675ED6F8386}" type="presParOf" srcId="{830317D5-EF22-4967-BFF6-22FD66473B4B}" destId="{A62FF3A0-158F-4FAD-A09A-A19E34D6F886}" srcOrd="0" destOrd="0" presId="urn:microsoft.com/office/officeart/2005/8/layout/orgChart1"/>
    <dgm:cxn modelId="{3C2660B0-CADC-4581-B9AC-A755CD82C908}" type="presParOf" srcId="{830317D5-EF22-4967-BFF6-22FD66473B4B}" destId="{86A0F15D-E2D1-4A04-9CAF-274932C13C08}" srcOrd="1" destOrd="0" presId="urn:microsoft.com/office/officeart/2005/8/layout/orgChart1"/>
    <dgm:cxn modelId="{F27CCB5E-4B3E-4D33-BED3-11528006B752}" type="presParOf" srcId="{86A0F15D-E2D1-4A04-9CAF-274932C13C08}" destId="{5F661F68-2ED7-4523-A183-DC557E1050D8}" srcOrd="0" destOrd="0" presId="urn:microsoft.com/office/officeart/2005/8/layout/orgChart1"/>
    <dgm:cxn modelId="{B29BE479-05DA-48B7-8389-F0799B2E951E}" type="presParOf" srcId="{5F661F68-2ED7-4523-A183-DC557E1050D8}" destId="{B6FE8767-5571-4F73-9B00-0E14061F8698}" srcOrd="0" destOrd="0" presId="urn:microsoft.com/office/officeart/2005/8/layout/orgChart1"/>
    <dgm:cxn modelId="{E4DC4CE8-A6BB-41B6-B6B2-935FF20B14FA}" type="presParOf" srcId="{5F661F68-2ED7-4523-A183-DC557E1050D8}" destId="{4EC2E973-30A9-410A-80BB-B30B4D6EC34E}" srcOrd="1" destOrd="0" presId="urn:microsoft.com/office/officeart/2005/8/layout/orgChart1"/>
    <dgm:cxn modelId="{FF4DC9DD-D49F-46B6-817E-933437466010}" type="presParOf" srcId="{86A0F15D-E2D1-4A04-9CAF-274932C13C08}" destId="{984B1E83-11E8-4CE4-B2C1-3F11D11DFFB4}" srcOrd="1" destOrd="0" presId="urn:microsoft.com/office/officeart/2005/8/layout/orgChart1"/>
    <dgm:cxn modelId="{77C2EFC4-86B0-43FA-8807-8BCE6B528025}" type="presParOf" srcId="{86A0F15D-E2D1-4A04-9CAF-274932C13C08}" destId="{734D8188-D65A-4D0B-8390-F4EA2DB9E3E1}" srcOrd="2" destOrd="0" presId="urn:microsoft.com/office/officeart/2005/8/layout/orgChart1"/>
    <dgm:cxn modelId="{5CC088A7-DEA2-446A-9794-B3E6A29AFF04}" type="presParOf" srcId="{BC3B2738-5AD9-4C8C-B7D1-88D50B5A3EF2}" destId="{1FBDA6C2-9EAF-4735-B93D-A1FB4933BD45}" srcOrd="2" destOrd="0" presId="urn:microsoft.com/office/officeart/2005/8/layout/orgChart1"/>
    <dgm:cxn modelId="{278C1EC5-5429-4235-AB17-2CFE9ECEB0B0}" type="presParOf" srcId="{CC277BD9-CD7A-4A3E-92C6-F613058DC490}" destId="{50EE89A0-CFC0-4191-B003-FB238D5A1E7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53F2F0-0A9A-4E9F-A210-8E323C2AC015}" type="doc">
      <dgm:prSet loTypeId="urn:microsoft.com/office/officeart/2005/8/layout/pyramid1" loCatId="pyramid" qsTypeId="urn:microsoft.com/office/officeart/2005/8/quickstyle/simple1" qsCatId="simple" csTypeId="urn:microsoft.com/office/officeart/2005/8/colors/accent1_2" csCatId="accent1" phldr="1"/>
      <dgm:spPr/>
    </dgm:pt>
    <dgm:pt modelId="{BA312FBA-72B5-473E-A5D1-95F37DA85986}">
      <dgm:prSet phldrT="[Text]"/>
      <dgm:spPr>
        <a:solidFill>
          <a:srgbClr val="FFFF00"/>
        </a:solidFill>
      </dgm:spPr>
      <dgm:t>
        <a:bodyPr/>
        <a:lstStyle/>
        <a:p>
          <a:r>
            <a:rPr lang="en-US" dirty="0">
              <a:latin typeface="Century Gothic" panose="020B0502020202020204" pitchFamily="34" charset="0"/>
            </a:rPr>
            <a:t>Self actualization</a:t>
          </a:r>
        </a:p>
      </dgm:t>
    </dgm:pt>
    <dgm:pt modelId="{D1D9F229-6EB5-49F0-BF81-5130724326A6}" type="parTrans" cxnId="{FB64F89F-65BF-4DD3-A265-5BE5A235F41C}">
      <dgm:prSet/>
      <dgm:spPr/>
      <dgm:t>
        <a:bodyPr/>
        <a:lstStyle/>
        <a:p>
          <a:endParaRPr lang="en-US">
            <a:latin typeface="Century Gothic" panose="020B0502020202020204" pitchFamily="34" charset="0"/>
          </a:endParaRPr>
        </a:p>
      </dgm:t>
    </dgm:pt>
    <dgm:pt modelId="{4FEF5157-F52B-4840-8846-F72ACF5404DD}" type="sibTrans" cxnId="{FB64F89F-65BF-4DD3-A265-5BE5A235F41C}">
      <dgm:prSet/>
      <dgm:spPr/>
      <dgm:t>
        <a:bodyPr/>
        <a:lstStyle/>
        <a:p>
          <a:endParaRPr lang="en-US">
            <a:latin typeface="Century Gothic" panose="020B0502020202020204" pitchFamily="34" charset="0"/>
          </a:endParaRPr>
        </a:p>
      </dgm:t>
    </dgm:pt>
    <dgm:pt modelId="{67B6C582-CD4B-4792-83B3-0EA5539FCA53}">
      <dgm:prSet phldrT="[Text]"/>
      <dgm:spPr>
        <a:solidFill>
          <a:srgbClr val="00B0F0"/>
        </a:solidFill>
      </dgm:spPr>
      <dgm:t>
        <a:bodyPr/>
        <a:lstStyle/>
        <a:p>
          <a:r>
            <a:rPr lang="en-US" dirty="0">
              <a:latin typeface="Century Gothic" panose="020B0502020202020204" pitchFamily="34" charset="0"/>
            </a:rPr>
            <a:t>Esteem</a:t>
          </a:r>
        </a:p>
      </dgm:t>
    </dgm:pt>
    <dgm:pt modelId="{F33D7B7E-8F21-4594-B4B0-9E4770370C69}" type="parTrans" cxnId="{863FCE27-E00B-4C59-9A65-E5854B7F85D2}">
      <dgm:prSet/>
      <dgm:spPr/>
      <dgm:t>
        <a:bodyPr/>
        <a:lstStyle/>
        <a:p>
          <a:endParaRPr lang="en-US">
            <a:latin typeface="Century Gothic" panose="020B0502020202020204" pitchFamily="34" charset="0"/>
          </a:endParaRPr>
        </a:p>
      </dgm:t>
    </dgm:pt>
    <dgm:pt modelId="{9B4C3772-AC22-43E7-ACD3-493F457E0C85}" type="sibTrans" cxnId="{863FCE27-E00B-4C59-9A65-E5854B7F85D2}">
      <dgm:prSet/>
      <dgm:spPr/>
      <dgm:t>
        <a:bodyPr/>
        <a:lstStyle/>
        <a:p>
          <a:endParaRPr lang="en-US">
            <a:latin typeface="Century Gothic" panose="020B0502020202020204" pitchFamily="34" charset="0"/>
          </a:endParaRPr>
        </a:p>
      </dgm:t>
    </dgm:pt>
    <dgm:pt modelId="{D6AF74DA-53E1-46F8-AAA4-D4DA366F22D9}">
      <dgm:prSet phldrT="[Text]"/>
      <dgm:spPr>
        <a:solidFill>
          <a:srgbClr val="CC6600"/>
        </a:solidFill>
      </dgm:spPr>
      <dgm:t>
        <a:bodyPr/>
        <a:lstStyle/>
        <a:p>
          <a:r>
            <a:rPr lang="en-US" dirty="0">
              <a:latin typeface="Century Gothic" panose="020B0502020202020204" pitchFamily="34" charset="0"/>
            </a:rPr>
            <a:t>Physiological</a:t>
          </a:r>
        </a:p>
      </dgm:t>
    </dgm:pt>
    <dgm:pt modelId="{3A6FB017-BBDB-4C44-AF5B-B28B315FC71B}" type="parTrans" cxnId="{52F6ED39-96FD-4DD2-A7A3-684CAEED7935}">
      <dgm:prSet/>
      <dgm:spPr/>
      <dgm:t>
        <a:bodyPr/>
        <a:lstStyle/>
        <a:p>
          <a:endParaRPr lang="en-US">
            <a:latin typeface="Century Gothic" panose="020B0502020202020204" pitchFamily="34" charset="0"/>
          </a:endParaRPr>
        </a:p>
      </dgm:t>
    </dgm:pt>
    <dgm:pt modelId="{53333E86-84F8-4390-A75B-0B6B416BA98C}" type="sibTrans" cxnId="{52F6ED39-96FD-4DD2-A7A3-684CAEED7935}">
      <dgm:prSet/>
      <dgm:spPr/>
      <dgm:t>
        <a:bodyPr/>
        <a:lstStyle/>
        <a:p>
          <a:endParaRPr lang="en-US">
            <a:latin typeface="Century Gothic" panose="020B0502020202020204" pitchFamily="34" charset="0"/>
          </a:endParaRPr>
        </a:p>
      </dgm:t>
    </dgm:pt>
    <dgm:pt modelId="{C72CD643-0DAB-42E2-BB3D-721172CE6060}">
      <dgm:prSet/>
      <dgm:spPr>
        <a:solidFill>
          <a:srgbClr val="00B050"/>
        </a:solidFill>
      </dgm:spPr>
      <dgm:t>
        <a:bodyPr/>
        <a:lstStyle/>
        <a:p>
          <a:r>
            <a:rPr lang="en-US" dirty="0">
              <a:latin typeface="Century Gothic" panose="020B0502020202020204" pitchFamily="34" charset="0"/>
            </a:rPr>
            <a:t>Love and belonging</a:t>
          </a:r>
        </a:p>
      </dgm:t>
    </dgm:pt>
    <dgm:pt modelId="{1F5F557F-8585-4050-AD8E-A108F41DB133}" type="parTrans" cxnId="{84D8E60A-BEC4-4C2A-A7C4-9B4467448482}">
      <dgm:prSet/>
      <dgm:spPr/>
      <dgm:t>
        <a:bodyPr/>
        <a:lstStyle/>
        <a:p>
          <a:endParaRPr lang="en-US">
            <a:latin typeface="Century Gothic" panose="020B0502020202020204" pitchFamily="34" charset="0"/>
          </a:endParaRPr>
        </a:p>
      </dgm:t>
    </dgm:pt>
    <dgm:pt modelId="{1762D10A-4687-440B-8429-E3EBCB1DE667}" type="sibTrans" cxnId="{84D8E60A-BEC4-4C2A-A7C4-9B4467448482}">
      <dgm:prSet/>
      <dgm:spPr/>
      <dgm:t>
        <a:bodyPr/>
        <a:lstStyle/>
        <a:p>
          <a:endParaRPr lang="en-US">
            <a:latin typeface="Century Gothic" panose="020B0502020202020204" pitchFamily="34" charset="0"/>
          </a:endParaRPr>
        </a:p>
      </dgm:t>
    </dgm:pt>
    <dgm:pt modelId="{FABC62F0-1B40-4B03-AEDC-5FA3C54B5BC3}">
      <dgm:prSet/>
      <dgm:spPr>
        <a:solidFill>
          <a:srgbClr val="777777"/>
        </a:solidFill>
      </dgm:spPr>
      <dgm:t>
        <a:bodyPr/>
        <a:lstStyle/>
        <a:p>
          <a:r>
            <a:rPr lang="en-US" dirty="0">
              <a:latin typeface="Century Gothic" panose="020B0502020202020204" pitchFamily="34" charset="0"/>
            </a:rPr>
            <a:t>Safety</a:t>
          </a:r>
        </a:p>
      </dgm:t>
    </dgm:pt>
    <dgm:pt modelId="{F5D698FB-9C87-42D1-BAFE-F7E9C8ED0FB5}" type="parTrans" cxnId="{C76E2DB1-4C02-48FA-9036-804CA4949D5D}">
      <dgm:prSet/>
      <dgm:spPr/>
      <dgm:t>
        <a:bodyPr/>
        <a:lstStyle/>
        <a:p>
          <a:endParaRPr lang="en-US">
            <a:latin typeface="Century Gothic" panose="020B0502020202020204" pitchFamily="34" charset="0"/>
          </a:endParaRPr>
        </a:p>
      </dgm:t>
    </dgm:pt>
    <dgm:pt modelId="{9D4E761F-5947-4112-B7B6-A347159A71E4}" type="sibTrans" cxnId="{C76E2DB1-4C02-48FA-9036-804CA4949D5D}">
      <dgm:prSet/>
      <dgm:spPr/>
      <dgm:t>
        <a:bodyPr/>
        <a:lstStyle/>
        <a:p>
          <a:endParaRPr lang="en-US">
            <a:latin typeface="Century Gothic" panose="020B0502020202020204" pitchFamily="34" charset="0"/>
          </a:endParaRPr>
        </a:p>
      </dgm:t>
    </dgm:pt>
    <dgm:pt modelId="{369EEF49-B7B1-4717-847D-53C20C1360FA}" type="pres">
      <dgm:prSet presAssocID="{D153F2F0-0A9A-4E9F-A210-8E323C2AC015}" presName="Name0" presStyleCnt="0">
        <dgm:presLayoutVars>
          <dgm:dir/>
          <dgm:animLvl val="lvl"/>
          <dgm:resizeHandles val="exact"/>
        </dgm:presLayoutVars>
      </dgm:prSet>
      <dgm:spPr/>
    </dgm:pt>
    <dgm:pt modelId="{F0F09FFC-B37D-4035-8A7F-3C284A1CCF1B}" type="pres">
      <dgm:prSet presAssocID="{BA312FBA-72B5-473E-A5D1-95F37DA85986}" presName="Name8" presStyleCnt="0"/>
      <dgm:spPr/>
    </dgm:pt>
    <dgm:pt modelId="{8A7C53CB-4C85-4032-A9F4-BEB788D87B12}" type="pres">
      <dgm:prSet presAssocID="{BA312FBA-72B5-473E-A5D1-95F37DA85986}" presName="level" presStyleLbl="node1" presStyleIdx="0" presStyleCnt="5">
        <dgm:presLayoutVars>
          <dgm:chMax val="1"/>
          <dgm:bulletEnabled val="1"/>
        </dgm:presLayoutVars>
      </dgm:prSet>
      <dgm:spPr/>
    </dgm:pt>
    <dgm:pt modelId="{9B16C9A5-0376-401A-A07D-2207DD6602D1}" type="pres">
      <dgm:prSet presAssocID="{BA312FBA-72B5-473E-A5D1-95F37DA85986}" presName="levelTx" presStyleLbl="revTx" presStyleIdx="0" presStyleCnt="0">
        <dgm:presLayoutVars>
          <dgm:chMax val="1"/>
          <dgm:bulletEnabled val="1"/>
        </dgm:presLayoutVars>
      </dgm:prSet>
      <dgm:spPr/>
    </dgm:pt>
    <dgm:pt modelId="{D58AFEEB-5382-4B49-A017-2560A186FE69}" type="pres">
      <dgm:prSet presAssocID="{67B6C582-CD4B-4792-83B3-0EA5539FCA53}" presName="Name8" presStyleCnt="0"/>
      <dgm:spPr/>
    </dgm:pt>
    <dgm:pt modelId="{36868858-9B3D-4802-A741-1883F8F79BD7}" type="pres">
      <dgm:prSet presAssocID="{67B6C582-CD4B-4792-83B3-0EA5539FCA53}" presName="level" presStyleLbl="node1" presStyleIdx="1" presStyleCnt="5">
        <dgm:presLayoutVars>
          <dgm:chMax val="1"/>
          <dgm:bulletEnabled val="1"/>
        </dgm:presLayoutVars>
      </dgm:prSet>
      <dgm:spPr/>
    </dgm:pt>
    <dgm:pt modelId="{B3A2D5C0-D4EA-4E92-9AFD-BEBC9B6CC344}" type="pres">
      <dgm:prSet presAssocID="{67B6C582-CD4B-4792-83B3-0EA5539FCA53}" presName="levelTx" presStyleLbl="revTx" presStyleIdx="0" presStyleCnt="0">
        <dgm:presLayoutVars>
          <dgm:chMax val="1"/>
          <dgm:bulletEnabled val="1"/>
        </dgm:presLayoutVars>
      </dgm:prSet>
      <dgm:spPr/>
    </dgm:pt>
    <dgm:pt modelId="{87F7E73E-B73A-4089-82F7-055408E92F4A}" type="pres">
      <dgm:prSet presAssocID="{C72CD643-0DAB-42E2-BB3D-721172CE6060}" presName="Name8" presStyleCnt="0"/>
      <dgm:spPr/>
    </dgm:pt>
    <dgm:pt modelId="{7E1528C9-0728-41C5-BA8F-5553EBEB3416}" type="pres">
      <dgm:prSet presAssocID="{C72CD643-0DAB-42E2-BB3D-721172CE6060}" presName="level" presStyleLbl="node1" presStyleIdx="2" presStyleCnt="5">
        <dgm:presLayoutVars>
          <dgm:chMax val="1"/>
          <dgm:bulletEnabled val="1"/>
        </dgm:presLayoutVars>
      </dgm:prSet>
      <dgm:spPr/>
    </dgm:pt>
    <dgm:pt modelId="{3111F892-AFFF-4F1A-A98C-D98D715B6A57}" type="pres">
      <dgm:prSet presAssocID="{C72CD643-0DAB-42E2-BB3D-721172CE6060}" presName="levelTx" presStyleLbl="revTx" presStyleIdx="0" presStyleCnt="0">
        <dgm:presLayoutVars>
          <dgm:chMax val="1"/>
          <dgm:bulletEnabled val="1"/>
        </dgm:presLayoutVars>
      </dgm:prSet>
      <dgm:spPr/>
    </dgm:pt>
    <dgm:pt modelId="{7E90D274-127C-4715-B13E-10ACFD30601F}" type="pres">
      <dgm:prSet presAssocID="{FABC62F0-1B40-4B03-AEDC-5FA3C54B5BC3}" presName="Name8" presStyleCnt="0"/>
      <dgm:spPr/>
    </dgm:pt>
    <dgm:pt modelId="{E0AFAF69-850C-4A0A-B448-30423E988497}" type="pres">
      <dgm:prSet presAssocID="{FABC62F0-1B40-4B03-AEDC-5FA3C54B5BC3}" presName="level" presStyleLbl="node1" presStyleIdx="3" presStyleCnt="5">
        <dgm:presLayoutVars>
          <dgm:chMax val="1"/>
          <dgm:bulletEnabled val="1"/>
        </dgm:presLayoutVars>
      </dgm:prSet>
      <dgm:spPr/>
    </dgm:pt>
    <dgm:pt modelId="{B22285EE-9107-470B-8F98-2F28658E48D4}" type="pres">
      <dgm:prSet presAssocID="{FABC62F0-1B40-4B03-AEDC-5FA3C54B5BC3}" presName="levelTx" presStyleLbl="revTx" presStyleIdx="0" presStyleCnt="0">
        <dgm:presLayoutVars>
          <dgm:chMax val="1"/>
          <dgm:bulletEnabled val="1"/>
        </dgm:presLayoutVars>
      </dgm:prSet>
      <dgm:spPr/>
    </dgm:pt>
    <dgm:pt modelId="{A04DC729-2CE0-4FF5-8B0E-B85F55AD0952}" type="pres">
      <dgm:prSet presAssocID="{D6AF74DA-53E1-46F8-AAA4-D4DA366F22D9}" presName="Name8" presStyleCnt="0"/>
      <dgm:spPr/>
    </dgm:pt>
    <dgm:pt modelId="{E94B47FA-614A-4C10-AB7F-CC430F7F8551}" type="pres">
      <dgm:prSet presAssocID="{D6AF74DA-53E1-46F8-AAA4-D4DA366F22D9}" presName="level" presStyleLbl="node1" presStyleIdx="4" presStyleCnt="5">
        <dgm:presLayoutVars>
          <dgm:chMax val="1"/>
          <dgm:bulletEnabled val="1"/>
        </dgm:presLayoutVars>
      </dgm:prSet>
      <dgm:spPr/>
    </dgm:pt>
    <dgm:pt modelId="{0F09C4F8-7D91-40EE-B479-2F9E0EF94E66}" type="pres">
      <dgm:prSet presAssocID="{D6AF74DA-53E1-46F8-AAA4-D4DA366F22D9}" presName="levelTx" presStyleLbl="revTx" presStyleIdx="0" presStyleCnt="0">
        <dgm:presLayoutVars>
          <dgm:chMax val="1"/>
          <dgm:bulletEnabled val="1"/>
        </dgm:presLayoutVars>
      </dgm:prSet>
      <dgm:spPr/>
    </dgm:pt>
  </dgm:ptLst>
  <dgm:cxnLst>
    <dgm:cxn modelId="{84D8E60A-BEC4-4C2A-A7C4-9B4467448482}" srcId="{D153F2F0-0A9A-4E9F-A210-8E323C2AC015}" destId="{C72CD643-0DAB-42E2-BB3D-721172CE6060}" srcOrd="2" destOrd="0" parTransId="{1F5F557F-8585-4050-AD8E-A108F41DB133}" sibTransId="{1762D10A-4687-440B-8429-E3EBCB1DE667}"/>
    <dgm:cxn modelId="{BE40170E-21F9-470F-8F3A-263AE688E739}" type="presOf" srcId="{D153F2F0-0A9A-4E9F-A210-8E323C2AC015}" destId="{369EEF49-B7B1-4717-847D-53C20C1360FA}" srcOrd="0" destOrd="0" presId="urn:microsoft.com/office/officeart/2005/8/layout/pyramid1"/>
    <dgm:cxn modelId="{FDEA8F0E-EF83-4C38-A446-DC8658A57C53}" type="presOf" srcId="{FABC62F0-1B40-4B03-AEDC-5FA3C54B5BC3}" destId="{B22285EE-9107-470B-8F98-2F28658E48D4}" srcOrd="1" destOrd="0" presId="urn:microsoft.com/office/officeart/2005/8/layout/pyramid1"/>
    <dgm:cxn modelId="{863FCE27-E00B-4C59-9A65-E5854B7F85D2}" srcId="{D153F2F0-0A9A-4E9F-A210-8E323C2AC015}" destId="{67B6C582-CD4B-4792-83B3-0EA5539FCA53}" srcOrd="1" destOrd="0" parTransId="{F33D7B7E-8F21-4594-B4B0-9E4770370C69}" sibTransId="{9B4C3772-AC22-43E7-ACD3-493F457E0C85}"/>
    <dgm:cxn modelId="{B81FD434-E157-497A-83AD-88574DE7573D}" type="presOf" srcId="{C72CD643-0DAB-42E2-BB3D-721172CE6060}" destId="{3111F892-AFFF-4F1A-A98C-D98D715B6A57}" srcOrd="1" destOrd="0" presId="urn:microsoft.com/office/officeart/2005/8/layout/pyramid1"/>
    <dgm:cxn modelId="{52F6ED39-96FD-4DD2-A7A3-684CAEED7935}" srcId="{D153F2F0-0A9A-4E9F-A210-8E323C2AC015}" destId="{D6AF74DA-53E1-46F8-AAA4-D4DA366F22D9}" srcOrd="4" destOrd="0" parTransId="{3A6FB017-BBDB-4C44-AF5B-B28B315FC71B}" sibTransId="{53333E86-84F8-4390-A75B-0B6B416BA98C}"/>
    <dgm:cxn modelId="{6FD84645-CD92-4EF9-BFEC-DDFCE8C1EBB8}" type="presOf" srcId="{D6AF74DA-53E1-46F8-AAA4-D4DA366F22D9}" destId="{E94B47FA-614A-4C10-AB7F-CC430F7F8551}" srcOrd="0" destOrd="0" presId="urn:microsoft.com/office/officeart/2005/8/layout/pyramid1"/>
    <dgm:cxn modelId="{A1726F6F-7089-4BFE-850D-199F89FF94F1}" type="presOf" srcId="{BA312FBA-72B5-473E-A5D1-95F37DA85986}" destId="{8A7C53CB-4C85-4032-A9F4-BEB788D87B12}" srcOrd="0" destOrd="0" presId="urn:microsoft.com/office/officeart/2005/8/layout/pyramid1"/>
    <dgm:cxn modelId="{DA2E2789-42B5-443B-BE10-710509A95925}" type="presOf" srcId="{67B6C582-CD4B-4792-83B3-0EA5539FCA53}" destId="{B3A2D5C0-D4EA-4E92-9AFD-BEBC9B6CC344}" srcOrd="1" destOrd="0" presId="urn:microsoft.com/office/officeart/2005/8/layout/pyramid1"/>
    <dgm:cxn modelId="{FB64F89F-65BF-4DD3-A265-5BE5A235F41C}" srcId="{D153F2F0-0A9A-4E9F-A210-8E323C2AC015}" destId="{BA312FBA-72B5-473E-A5D1-95F37DA85986}" srcOrd="0" destOrd="0" parTransId="{D1D9F229-6EB5-49F0-BF81-5130724326A6}" sibTransId="{4FEF5157-F52B-4840-8846-F72ACF5404DD}"/>
    <dgm:cxn modelId="{D4F19FA5-53F6-44CB-8390-EBFC7F088233}" type="presOf" srcId="{BA312FBA-72B5-473E-A5D1-95F37DA85986}" destId="{9B16C9A5-0376-401A-A07D-2207DD6602D1}" srcOrd="1" destOrd="0" presId="urn:microsoft.com/office/officeart/2005/8/layout/pyramid1"/>
    <dgm:cxn modelId="{428CD0AC-5CB9-418B-B438-6995871C20C1}" type="presOf" srcId="{FABC62F0-1B40-4B03-AEDC-5FA3C54B5BC3}" destId="{E0AFAF69-850C-4A0A-B448-30423E988497}" srcOrd="0" destOrd="0" presId="urn:microsoft.com/office/officeart/2005/8/layout/pyramid1"/>
    <dgm:cxn modelId="{C76E2DB1-4C02-48FA-9036-804CA4949D5D}" srcId="{D153F2F0-0A9A-4E9F-A210-8E323C2AC015}" destId="{FABC62F0-1B40-4B03-AEDC-5FA3C54B5BC3}" srcOrd="3" destOrd="0" parTransId="{F5D698FB-9C87-42D1-BAFE-F7E9C8ED0FB5}" sibTransId="{9D4E761F-5947-4112-B7B6-A347159A71E4}"/>
    <dgm:cxn modelId="{572D22B5-6DA1-4EAB-B58C-8BBF089ED120}" type="presOf" srcId="{D6AF74DA-53E1-46F8-AAA4-D4DA366F22D9}" destId="{0F09C4F8-7D91-40EE-B479-2F9E0EF94E66}" srcOrd="1" destOrd="0" presId="urn:microsoft.com/office/officeart/2005/8/layout/pyramid1"/>
    <dgm:cxn modelId="{13D8C9BC-39F8-4773-B491-A9217DDF7F4B}" type="presOf" srcId="{67B6C582-CD4B-4792-83B3-0EA5539FCA53}" destId="{36868858-9B3D-4802-A741-1883F8F79BD7}" srcOrd="0" destOrd="0" presId="urn:microsoft.com/office/officeart/2005/8/layout/pyramid1"/>
    <dgm:cxn modelId="{D3427ED1-8F55-4D5B-A692-FD8C0E97B7B5}" type="presOf" srcId="{C72CD643-0DAB-42E2-BB3D-721172CE6060}" destId="{7E1528C9-0728-41C5-BA8F-5553EBEB3416}" srcOrd="0" destOrd="0" presId="urn:microsoft.com/office/officeart/2005/8/layout/pyramid1"/>
    <dgm:cxn modelId="{1DAC11AE-F89F-4F0E-829E-78337F6A59B5}" type="presParOf" srcId="{369EEF49-B7B1-4717-847D-53C20C1360FA}" destId="{F0F09FFC-B37D-4035-8A7F-3C284A1CCF1B}" srcOrd="0" destOrd="0" presId="urn:microsoft.com/office/officeart/2005/8/layout/pyramid1"/>
    <dgm:cxn modelId="{283E4457-FB9F-4DD1-A47C-2C460DAC3C08}" type="presParOf" srcId="{F0F09FFC-B37D-4035-8A7F-3C284A1CCF1B}" destId="{8A7C53CB-4C85-4032-A9F4-BEB788D87B12}" srcOrd="0" destOrd="0" presId="urn:microsoft.com/office/officeart/2005/8/layout/pyramid1"/>
    <dgm:cxn modelId="{0B87E914-FA3B-44E6-9F25-D451C0A74634}" type="presParOf" srcId="{F0F09FFC-B37D-4035-8A7F-3C284A1CCF1B}" destId="{9B16C9A5-0376-401A-A07D-2207DD6602D1}" srcOrd="1" destOrd="0" presId="urn:microsoft.com/office/officeart/2005/8/layout/pyramid1"/>
    <dgm:cxn modelId="{2E9A3AF7-FD0E-41F5-BFA3-943304E5AEBB}" type="presParOf" srcId="{369EEF49-B7B1-4717-847D-53C20C1360FA}" destId="{D58AFEEB-5382-4B49-A017-2560A186FE69}" srcOrd="1" destOrd="0" presId="urn:microsoft.com/office/officeart/2005/8/layout/pyramid1"/>
    <dgm:cxn modelId="{79CB3AA6-95F5-4BDA-9B97-8F0556ECD9C0}" type="presParOf" srcId="{D58AFEEB-5382-4B49-A017-2560A186FE69}" destId="{36868858-9B3D-4802-A741-1883F8F79BD7}" srcOrd="0" destOrd="0" presId="urn:microsoft.com/office/officeart/2005/8/layout/pyramid1"/>
    <dgm:cxn modelId="{40794BA6-FAC7-498C-9F9D-74EB603180FE}" type="presParOf" srcId="{D58AFEEB-5382-4B49-A017-2560A186FE69}" destId="{B3A2D5C0-D4EA-4E92-9AFD-BEBC9B6CC344}" srcOrd="1" destOrd="0" presId="urn:microsoft.com/office/officeart/2005/8/layout/pyramid1"/>
    <dgm:cxn modelId="{4B3A0B1A-941A-4949-9B30-E2FDC7A4B6F9}" type="presParOf" srcId="{369EEF49-B7B1-4717-847D-53C20C1360FA}" destId="{87F7E73E-B73A-4089-82F7-055408E92F4A}" srcOrd="2" destOrd="0" presId="urn:microsoft.com/office/officeart/2005/8/layout/pyramid1"/>
    <dgm:cxn modelId="{2B99BC49-E6E3-428A-BD10-43F0589BB4C8}" type="presParOf" srcId="{87F7E73E-B73A-4089-82F7-055408E92F4A}" destId="{7E1528C9-0728-41C5-BA8F-5553EBEB3416}" srcOrd="0" destOrd="0" presId="urn:microsoft.com/office/officeart/2005/8/layout/pyramid1"/>
    <dgm:cxn modelId="{23C8595D-BF4F-4CE3-8C68-29E449D5FB8A}" type="presParOf" srcId="{87F7E73E-B73A-4089-82F7-055408E92F4A}" destId="{3111F892-AFFF-4F1A-A98C-D98D715B6A57}" srcOrd="1" destOrd="0" presId="urn:microsoft.com/office/officeart/2005/8/layout/pyramid1"/>
    <dgm:cxn modelId="{65F72D5F-CA7B-479B-A7B4-2BD5176B4FBC}" type="presParOf" srcId="{369EEF49-B7B1-4717-847D-53C20C1360FA}" destId="{7E90D274-127C-4715-B13E-10ACFD30601F}" srcOrd="3" destOrd="0" presId="urn:microsoft.com/office/officeart/2005/8/layout/pyramid1"/>
    <dgm:cxn modelId="{8C26D97A-C36B-425E-B4E2-BCA2E93BFD1D}" type="presParOf" srcId="{7E90D274-127C-4715-B13E-10ACFD30601F}" destId="{E0AFAF69-850C-4A0A-B448-30423E988497}" srcOrd="0" destOrd="0" presId="urn:microsoft.com/office/officeart/2005/8/layout/pyramid1"/>
    <dgm:cxn modelId="{80818289-EBF0-473A-8C3E-D96B746BB95C}" type="presParOf" srcId="{7E90D274-127C-4715-B13E-10ACFD30601F}" destId="{B22285EE-9107-470B-8F98-2F28658E48D4}" srcOrd="1" destOrd="0" presId="urn:microsoft.com/office/officeart/2005/8/layout/pyramid1"/>
    <dgm:cxn modelId="{469DA7AF-FAC0-4A8A-88FA-0F42F8831347}" type="presParOf" srcId="{369EEF49-B7B1-4717-847D-53C20C1360FA}" destId="{A04DC729-2CE0-4FF5-8B0E-B85F55AD0952}" srcOrd="4" destOrd="0" presId="urn:microsoft.com/office/officeart/2005/8/layout/pyramid1"/>
    <dgm:cxn modelId="{AD7B9094-C33F-49F7-AD04-3BADCE587199}" type="presParOf" srcId="{A04DC729-2CE0-4FF5-8B0E-B85F55AD0952}" destId="{E94B47FA-614A-4C10-AB7F-CC430F7F8551}" srcOrd="0" destOrd="0" presId="urn:microsoft.com/office/officeart/2005/8/layout/pyramid1"/>
    <dgm:cxn modelId="{B8A109B5-8406-4B43-B83F-4B25CC931002}" type="presParOf" srcId="{A04DC729-2CE0-4FF5-8B0E-B85F55AD0952}" destId="{0F09C4F8-7D91-40EE-B479-2F9E0EF94E66}"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D8771-8AD2-4046-98A9-D9819B05E0ED}">
      <dsp:nvSpPr>
        <dsp:cNvPr id="0" name=""/>
        <dsp:cNvSpPr/>
      </dsp:nvSpPr>
      <dsp:spPr>
        <a:xfrm>
          <a:off x="614112" y="0"/>
          <a:ext cx="2172399" cy="2172399"/>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0E782B-B63E-45DC-B103-EA1AF98D752B}">
      <dsp:nvSpPr>
        <dsp:cNvPr id="0" name=""/>
        <dsp:cNvSpPr/>
      </dsp:nvSpPr>
      <dsp:spPr>
        <a:xfrm>
          <a:off x="755318" y="141205"/>
          <a:ext cx="868959" cy="8689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entury Gothic" panose="020B0502020202020204" pitchFamily="34" charset="0"/>
            </a:rPr>
            <a:t>Star</a:t>
          </a:r>
          <a:r>
            <a:rPr lang="en-US" sz="1500" kern="1200" dirty="0"/>
            <a:t>	</a:t>
          </a:r>
        </a:p>
      </dsp:txBody>
      <dsp:txXfrm>
        <a:off x="797737" y="183624"/>
        <a:ext cx="784121" cy="784121"/>
      </dsp:txXfrm>
    </dsp:sp>
    <dsp:sp modelId="{9511E8AF-A4A5-443D-9094-9D03AF8F2E3D}">
      <dsp:nvSpPr>
        <dsp:cNvPr id="0" name=""/>
        <dsp:cNvSpPr/>
      </dsp:nvSpPr>
      <dsp:spPr>
        <a:xfrm>
          <a:off x="1776345" y="141205"/>
          <a:ext cx="868959" cy="8689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entury Gothic" panose="020B0502020202020204" pitchFamily="34" charset="0"/>
            </a:rPr>
            <a:t>Question mark</a:t>
          </a:r>
        </a:p>
      </dsp:txBody>
      <dsp:txXfrm>
        <a:off x="1818764" y="183624"/>
        <a:ext cx="784121" cy="784121"/>
      </dsp:txXfrm>
    </dsp:sp>
    <dsp:sp modelId="{9EDB5752-39FF-41CA-8339-2C5DBB7CE9D0}">
      <dsp:nvSpPr>
        <dsp:cNvPr id="0" name=""/>
        <dsp:cNvSpPr/>
      </dsp:nvSpPr>
      <dsp:spPr>
        <a:xfrm>
          <a:off x="755318" y="1162233"/>
          <a:ext cx="868959" cy="8689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entury Gothic" panose="020B0502020202020204" pitchFamily="34" charset="0"/>
            </a:rPr>
            <a:t>Cash cow	</a:t>
          </a:r>
        </a:p>
      </dsp:txBody>
      <dsp:txXfrm>
        <a:off x="797737" y="1204652"/>
        <a:ext cx="784121" cy="784121"/>
      </dsp:txXfrm>
    </dsp:sp>
    <dsp:sp modelId="{AD5668C7-B646-4649-8DEA-0892FBDEF04B}">
      <dsp:nvSpPr>
        <dsp:cNvPr id="0" name=""/>
        <dsp:cNvSpPr/>
      </dsp:nvSpPr>
      <dsp:spPr>
        <a:xfrm>
          <a:off x="1776345" y="1162233"/>
          <a:ext cx="868959" cy="8689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Century Gothic" panose="020B0502020202020204" pitchFamily="34" charset="0"/>
            </a:rPr>
            <a:t>Dogs</a:t>
          </a:r>
          <a:endParaRPr lang="en-US" sz="1500" kern="1200" dirty="0">
            <a:latin typeface="Century Gothic" panose="020B0502020202020204" pitchFamily="34" charset="0"/>
          </a:endParaRPr>
        </a:p>
      </dsp:txBody>
      <dsp:txXfrm>
        <a:off x="1818764" y="1204652"/>
        <a:ext cx="784121" cy="7841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0B670-16A6-4E49-96F5-8D87D128E47C}">
      <dsp:nvSpPr>
        <dsp:cNvPr id="0" name=""/>
        <dsp:cNvSpPr/>
      </dsp:nvSpPr>
      <dsp:spPr>
        <a:xfrm>
          <a:off x="2080947" y="980281"/>
          <a:ext cx="2442104" cy="24421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entury Gothic" panose="020B0502020202020204" pitchFamily="34" charset="0"/>
            </a:rPr>
            <a:t>Factors affecting place</a:t>
          </a:r>
        </a:p>
      </dsp:txBody>
      <dsp:txXfrm>
        <a:off x="2438585" y="1337919"/>
        <a:ext cx="1726828" cy="1726828"/>
      </dsp:txXfrm>
    </dsp:sp>
    <dsp:sp modelId="{F02A9137-910C-46CA-8316-CDD324F17AA8}">
      <dsp:nvSpPr>
        <dsp:cNvPr id="0" name=""/>
        <dsp:cNvSpPr/>
      </dsp:nvSpPr>
      <dsp:spPr>
        <a:xfrm>
          <a:off x="2691473" y="435"/>
          <a:ext cx="1221052" cy="122105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Location of customers</a:t>
          </a:r>
        </a:p>
      </dsp:txBody>
      <dsp:txXfrm>
        <a:off x="2870292" y="179254"/>
        <a:ext cx="863414" cy="863414"/>
      </dsp:txXfrm>
    </dsp:sp>
    <dsp:sp modelId="{811683E9-B8BA-4D7F-890B-BC1C681837BD}">
      <dsp:nvSpPr>
        <dsp:cNvPr id="0" name=""/>
        <dsp:cNvSpPr/>
      </dsp:nvSpPr>
      <dsp:spPr>
        <a:xfrm>
          <a:off x="4281845" y="1590807"/>
          <a:ext cx="1221052" cy="122105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Location of the raw materials used to make the products</a:t>
          </a:r>
        </a:p>
      </dsp:txBody>
      <dsp:txXfrm>
        <a:off x="4460664" y="1769626"/>
        <a:ext cx="863414" cy="863414"/>
      </dsp:txXfrm>
    </dsp:sp>
    <dsp:sp modelId="{2DD68326-C9E6-4769-9C06-AB6E921B3C3F}">
      <dsp:nvSpPr>
        <dsp:cNvPr id="0" name=""/>
        <dsp:cNvSpPr/>
      </dsp:nvSpPr>
      <dsp:spPr>
        <a:xfrm>
          <a:off x="2691473" y="3181178"/>
          <a:ext cx="1221052" cy="122105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Availability of staff</a:t>
          </a:r>
        </a:p>
      </dsp:txBody>
      <dsp:txXfrm>
        <a:off x="2870292" y="3359997"/>
        <a:ext cx="863414" cy="863414"/>
      </dsp:txXfrm>
    </dsp:sp>
    <dsp:sp modelId="{4760F797-3AA5-40AF-94C4-AF2721B8CC61}">
      <dsp:nvSpPr>
        <dsp:cNvPr id="0" name=""/>
        <dsp:cNvSpPr/>
      </dsp:nvSpPr>
      <dsp:spPr>
        <a:xfrm>
          <a:off x="1101102" y="1590807"/>
          <a:ext cx="1221052" cy="122105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Availability of transport to distribute the products</a:t>
          </a:r>
        </a:p>
      </dsp:txBody>
      <dsp:txXfrm>
        <a:off x="1279921" y="1769626"/>
        <a:ext cx="863414" cy="8634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5D6C5-7677-4C80-A083-8C88263B30E4}">
      <dsp:nvSpPr>
        <dsp:cNvPr id="0" name=""/>
        <dsp:cNvSpPr/>
      </dsp:nvSpPr>
      <dsp:spPr>
        <a:xfrm>
          <a:off x="2399085" y="2321674"/>
          <a:ext cx="1489616" cy="1489616"/>
        </a:xfrm>
        <a:prstGeom prst="ellipse">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latin typeface="Century Gothic" panose="020B0502020202020204" pitchFamily="34" charset="0"/>
            </a:rPr>
            <a:t>Lean production</a:t>
          </a:r>
        </a:p>
        <a:p>
          <a:pPr marL="0" lvl="0" indent="0" algn="ctr" defTabSz="488950">
            <a:lnSpc>
              <a:spcPct val="90000"/>
            </a:lnSpc>
            <a:spcBef>
              <a:spcPct val="0"/>
            </a:spcBef>
            <a:spcAft>
              <a:spcPct val="35000"/>
            </a:spcAft>
            <a:buNone/>
          </a:pPr>
          <a:endParaRPr lang="en-US" sz="1100" kern="1200" dirty="0">
            <a:solidFill>
              <a:schemeClr val="tx1"/>
            </a:solidFill>
            <a:latin typeface="Century Gothic" panose="020B0502020202020204" pitchFamily="34" charset="0"/>
          </a:endParaRPr>
        </a:p>
        <a:p>
          <a:pPr marL="0" lvl="0" indent="0" algn="ctr" defTabSz="488950">
            <a:lnSpc>
              <a:spcPct val="90000"/>
            </a:lnSpc>
            <a:spcBef>
              <a:spcPct val="0"/>
            </a:spcBef>
            <a:spcAft>
              <a:spcPct val="35000"/>
            </a:spcAft>
            <a:buNone/>
          </a:pPr>
          <a:r>
            <a:rPr lang="en-US" sz="1100" kern="1200" dirty="0">
              <a:solidFill>
                <a:schemeClr val="tx1"/>
              </a:solidFill>
              <a:latin typeface="Century Gothic" panose="020B0502020202020204" pitchFamily="34" charset="0"/>
            </a:rPr>
            <a:t>Aims to cut waste and improve quality</a:t>
          </a:r>
        </a:p>
      </dsp:txBody>
      <dsp:txXfrm>
        <a:off x="2617234" y="2539823"/>
        <a:ext cx="1053318" cy="1053318"/>
      </dsp:txXfrm>
    </dsp:sp>
    <dsp:sp modelId="{05DEEDB3-4779-4E7B-AB67-EF6C0D0AFFA6}">
      <dsp:nvSpPr>
        <dsp:cNvPr id="0" name=""/>
        <dsp:cNvSpPr/>
      </dsp:nvSpPr>
      <dsp:spPr>
        <a:xfrm rot="16666632">
          <a:off x="3097473" y="1815866"/>
          <a:ext cx="298748" cy="547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3136221" y="1969678"/>
        <a:ext cx="209124" cy="328237"/>
      </dsp:txXfrm>
    </dsp:sp>
    <dsp:sp modelId="{6B1ECD31-1DF5-46C0-B512-A8EEBE5F351E}">
      <dsp:nvSpPr>
        <dsp:cNvPr id="0" name=""/>
        <dsp:cNvSpPr/>
      </dsp:nvSpPr>
      <dsp:spPr>
        <a:xfrm>
          <a:off x="2417497" y="3"/>
          <a:ext cx="2047827" cy="17761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latin typeface="Century Gothic" panose="020B0502020202020204" pitchFamily="34" charset="0"/>
            </a:rPr>
            <a:t>Just in time</a:t>
          </a:r>
        </a:p>
        <a:p>
          <a:pPr marL="0" lvl="0" indent="0" algn="ctr" defTabSz="444500">
            <a:lnSpc>
              <a:spcPct val="90000"/>
            </a:lnSpc>
            <a:spcBef>
              <a:spcPct val="0"/>
            </a:spcBef>
            <a:spcAft>
              <a:spcPct val="35000"/>
            </a:spcAft>
            <a:buNone/>
          </a:pPr>
          <a:endParaRPr lang="en-US" sz="1000" kern="1200" dirty="0">
            <a:solidFill>
              <a:schemeClr val="tx1"/>
            </a:solidFill>
            <a:latin typeface="Century Gothic" panose="020B0502020202020204" pitchFamily="34" charset="0"/>
          </a:endParaRPr>
        </a:p>
        <a:p>
          <a:pPr marL="0" lvl="0" indent="0" algn="ctr" defTabSz="444500">
            <a:lnSpc>
              <a:spcPct val="90000"/>
            </a:lnSpc>
            <a:spcBef>
              <a:spcPct val="0"/>
            </a:spcBef>
            <a:spcAft>
              <a:spcPct val="35000"/>
            </a:spcAft>
            <a:buNone/>
          </a:pPr>
          <a:r>
            <a:rPr lang="en-US" sz="1100" kern="1200" dirty="0">
              <a:solidFill>
                <a:schemeClr val="tx1"/>
              </a:solidFill>
              <a:latin typeface="Century Gothic" panose="020B0502020202020204" pitchFamily="34" charset="0"/>
            </a:rPr>
            <a:t>Stock arrives on the production line just as it is needed. This minimizes the amount of stock that has to be stored, and so reduces storage costs</a:t>
          </a:r>
        </a:p>
      </dsp:txBody>
      <dsp:txXfrm>
        <a:off x="2717394" y="260121"/>
        <a:ext cx="1448033" cy="1255959"/>
      </dsp:txXfrm>
    </dsp:sp>
    <dsp:sp modelId="{26EEA7B9-5E2E-48A8-8450-816E830B820A}">
      <dsp:nvSpPr>
        <dsp:cNvPr id="0" name=""/>
        <dsp:cNvSpPr/>
      </dsp:nvSpPr>
      <dsp:spPr>
        <a:xfrm rot="21212352">
          <a:off x="3908503" y="2687538"/>
          <a:ext cx="332497" cy="547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3908820" y="2802562"/>
        <a:ext cx="232748" cy="328237"/>
      </dsp:txXfrm>
    </dsp:sp>
    <dsp:sp modelId="{FE221229-91ED-4332-874F-EDC04FD4CDCB}">
      <dsp:nvSpPr>
        <dsp:cNvPr id="0" name=""/>
        <dsp:cNvSpPr/>
      </dsp:nvSpPr>
      <dsp:spPr>
        <a:xfrm>
          <a:off x="4270303" y="1961228"/>
          <a:ext cx="1887748" cy="174161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latin typeface="Century Gothic" panose="020B0502020202020204" pitchFamily="34" charset="0"/>
            </a:rPr>
            <a:t>Cell production</a:t>
          </a:r>
        </a:p>
        <a:p>
          <a:pPr marL="0" lvl="0" indent="0" algn="ctr" defTabSz="444500">
            <a:lnSpc>
              <a:spcPct val="90000"/>
            </a:lnSpc>
            <a:spcBef>
              <a:spcPct val="0"/>
            </a:spcBef>
            <a:spcAft>
              <a:spcPct val="35000"/>
            </a:spcAft>
            <a:buNone/>
          </a:pPr>
          <a:endParaRPr lang="en-US" sz="1000" kern="1200" dirty="0">
            <a:solidFill>
              <a:schemeClr val="tx1"/>
            </a:solidFill>
            <a:latin typeface="Century Gothic" panose="020B0502020202020204" pitchFamily="34" charset="0"/>
          </a:endParaRPr>
        </a:p>
        <a:p>
          <a:pPr marL="0" lvl="0" indent="0" algn="ctr" defTabSz="444500">
            <a:lnSpc>
              <a:spcPct val="90000"/>
            </a:lnSpc>
            <a:spcBef>
              <a:spcPct val="0"/>
            </a:spcBef>
            <a:spcAft>
              <a:spcPct val="35000"/>
            </a:spcAft>
            <a:buNone/>
          </a:pPr>
          <a:r>
            <a:rPr lang="en-US" sz="1050" kern="1200" dirty="0">
              <a:solidFill>
                <a:schemeClr val="tx1"/>
              </a:solidFill>
              <a:latin typeface="Century Gothic" panose="020B0502020202020204" pitchFamily="34" charset="0"/>
            </a:rPr>
            <a:t>Divides the production process into a series of small stages. Ensures teams complete a full unit of production</a:t>
          </a:r>
        </a:p>
      </dsp:txBody>
      <dsp:txXfrm>
        <a:off x="4546757" y="2216282"/>
        <a:ext cx="1334840" cy="1231510"/>
      </dsp:txXfrm>
    </dsp:sp>
    <dsp:sp modelId="{580A17DD-5F9C-44FC-BF79-7C41EA2D1056}">
      <dsp:nvSpPr>
        <dsp:cNvPr id="0" name=""/>
        <dsp:cNvSpPr/>
      </dsp:nvSpPr>
      <dsp:spPr>
        <a:xfrm rot="10930140">
          <a:off x="2109222" y="2752532"/>
          <a:ext cx="266431" cy="54706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10800000">
        <a:off x="2189122" y="2863457"/>
        <a:ext cx="186502" cy="328237"/>
      </dsp:txXfrm>
    </dsp:sp>
    <dsp:sp modelId="{EDDCDDFF-B678-4B2A-A23F-34DB84A3390D}">
      <dsp:nvSpPr>
        <dsp:cNvPr id="0" name=""/>
        <dsp:cNvSpPr/>
      </dsp:nvSpPr>
      <dsp:spPr>
        <a:xfrm>
          <a:off x="260421" y="2188378"/>
          <a:ext cx="1862020" cy="16083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chemeClr val="tx1"/>
              </a:solidFill>
              <a:latin typeface="Century Gothic" panose="020B0502020202020204" pitchFamily="34" charset="0"/>
            </a:rPr>
            <a:t>Kaizen</a:t>
          </a:r>
        </a:p>
        <a:p>
          <a:pPr marL="0" lvl="0" indent="0" algn="ctr" defTabSz="488950">
            <a:lnSpc>
              <a:spcPct val="90000"/>
            </a:lnSpc>
            <a:spcBef>
              <a:spcPct val="0"/>
            </a:spcBef>
            <a:spcAft>
              <a:spcPct val="35000"/>
            </a:spcAft>
            <a:buNone/>
          </a:pPr>
          <a:endParaRPr lang="en-US" sz="1100" kern="1200" dirty="0">
            <a:solidFill>
              <a:schemeClr val="tx1"/>
            </a:solidFill>
            <a:latin typeface="Century Gothic" panose="020B0502020202020204" pitchFamily="34" charset="0"/>
          </a:endParaRPr>
        </a:p>
        <a:p>
          <a:pPr marL="0" lvl="0" indent="0" algn="ctr" defTabSz="488950">
            <a:lnSpc>
              <a:spcPct val="90000"/>
            </a:lnSpc>
            <a:spcBef>
              <a:spcPct val="0"/>
            </a:spcBef>
            <a:spcAft>
              <a:spcPct val="35000"/>
            </a:spcAft>
            <a:buNone/>
          </a:pPr>
          <a:r>
            <a:rPr lang="en-US" sz="1100" kern="1200" dirty="0">
              <a:solidFill>
                <a:schemeClr val="tx1"/>
              </a:solidFill>
              <a:latin typeface="Century Gothic" panose="020B0502020202020204" pitchFamily="34" charset="0"/>
            </a:rPr>
            <a:t>A Japanese concept that focuses on gradual and continuous improvement</a:t>
          </a:r>
        </a:p>
      </dsp:txBody>
      <dsp:txXfrm>
        <a:off x="533108" y="2423910"/>
        <a:ext cx="1316646" cy="11372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FF3A0-158F-4FAD-A09A-A19E34D6F886}">
      <dsp:nvSpPr>
        <dsp:cNvPr id="0" name=""/>
        <dsp:cNvSpPr/>
      </dsp:nvSpPr>
      <dsp:spPr>
        <a:xfrm>
          <a:off x="5601279" y="1245979"/>
          <a:ext cx="181593" cy="469454"/>
        </a:xfrm>
        <a:custGeom>
          <a:avLst/>
          <a:gdLst/>
          <a:ahLst/>
          <a:cxnLst/>
          <a:rect l="0" t="0" r="0" b="0"/>
          <a:pathLst>
            <a:path>
              <a:moveTo>
                <a:pt x="0" y="0"/>
              </a:moveTo>
              <a:lnTo>
                <a:pt x="0" y="469454"/>
              </a:lnTo>
              <a:lnTo>
                <a:pt x="181593" y="469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1CDD92-39EC-4C83-9F7E-F13E5FB2705A}">
      <dsp:nvSpPr>
        <dsp:cNvPr id="0" name=""/>
        <dsp:cNvSpPr/>
      </dsp:nvSpPr>
      <dsp:spPr>
        <a:xfrm>
          <a:off x="3980128" y="662803"/>
          <a:ext cx="2105400" cy="172488"/>
        </a:xfrm>
        <a:custGeom>
          <a:avLst/>
          <a:gdLst/>
          <a:ahLst/>
          <a:cxnLst/>
          <a:rect l="0" t="0" r="0" b="0"/>
          <a:pathLst>
            <a:path>
              <a:moveTo>
                <a:pt x="0" y="0"/>
              </a:moveTo>
              <a:lnTo>
                <a:pt x="0" y="86244"/>
              </a:lnTo>
              <a:lnTo>
                <a:pt x="2105400" y="86244"/>
              </a:lnTo>
              <a:lnTo>
                <a:pt x="2105400" y="1724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201CDD-DA3F-4CF4-9C87-A96390550802}">
      <dsp:nvSpPr>
        <dsp:cNvPr id="0" name=""/>
        <dsp:cNvSpPr/>
      </dsp:nvSpPr>
      <dsp:spPr>
        <a:xfrm>
          <a:off x="4324908" y="1829155"/>
          <a:ext cx="123206" cy="499707"/>
        </a:xfrm>
        <a:custGeom>
          <a:avLst/>
          <a:gdLst/>
          <a:ahLst/>
          <a:cxnLst/>
          <a:rect l="0" t="0" r="0" b="0"/>
          <a:pathLst>
            <a:path>
              <a:moveTo>
                <a:pt x="0" y="0"/>
              </a:moveTo>
              <a:lnTo>
                <a:pt x="0" y="499707"/>
              </a:lnTo>
              <a:lnTo>
                <a:pt x="123206" y="4997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DE8226-1ED3-4F01-B671-D84686E3B0F6}">
      <dsp:nvSpPr>
        <dsp:cNvPr id="0" name=""/>
        <dsp:cNvSpPr/>
      </dsp:nvSpPr>
      <dsp:spPr>
        <a:xfrm>
          <a:off x="4607738" y="1245979"/>
          <a:ext cx="91440" cy="172488"/>
        </a:xfrm>
        <a:custGeom>
          <a:avLst/>
          <a:gdLst/>
          <a:ahLst/>
          <a:cxnLst/>
          <a:rect l="0" t="0" r="0" b="0"/>
          <a:pathLst>
            <a:path>
              <a:moveTo>
                <a:pt x="45720" y="0"/>
              </a:moveTo>
              <a:lnTo>
                <a:pt x="45720" y="1724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975063-971A-4C95-9416-B97A359B6A8B}">
      <dsp:nvSpPr>
        <dsp:cNvPr id="0" name=""/>
        <dsp:cNvSpPr/>
      </dsp:nvSpPr>
      <dsp:spPr>
        <a:xfrm>
          <a:off x="3980128" y="662803"/>
          <a:ext cx="673329" cy="172488"/>
        </a:xfrm>
        <a:custGeom>
          <a:avLst/>
          <a:gdLst/>
          <a:ahLst/>
          <a:cxnLst/>
          <a:rect l="0" t="0" r="0" b="0"/>
          <a:pathLst>
            <a:path>
              <a:moveTo>
                <a:pt x="0" y="0"/>
              </a:moveTo>
              <a:lnTo>
                <a:pt x="0" y="86244"/>
              </a:lnTo>
              <a:lnTo>
                <a:pt x="673329" y="86244"/>
              </a:lnTo>
              <a:lnTo>
                <a:pt x="673329" y="1724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E0548B-40BD-4E9D-9AD1-0A23565C3833}">
      <dsp:nvSpPr>
        <dsp:cNvPr id="0" name=""/>
        <dsp:cNvSpPr/>
      </dsp:nvSpPr>
      <dsp:spPr>
        <a:xfrm>
          <a:off x="3257520" y="662803"/>
          <a:ext cx="722608" cy="172488"/>
        </a:xfrm>
        <a:custGeom>
          <a:avLst/>
          <a:gdLst/>
          <a:ahLst/>
          <a:cxnLst/>
          <a:rect l="0" t="0" r="0" b="0"/>
          <a:pathLst>
            <a:path>
              <a:moveTo>
                <a:pt x="722608" y="0"/>
              </a:moveTo>
              <a:lnTo>
                <a:pt x="722608" y="86244"/>
              </a:lnTo>
              <a:lnTo>
                <a:pt x="0" y="86244"/>
              </a:lnTo>
              <a:lnTo>
                <a:pt x="0" y="1724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51B3F0-82F9-4F68-AB80-5E9A421F77C7}">
      <dsp:nvSpPr>
        <dsp:cNvPr id="0" name=""/>
        <dsp:cNvSpPr/>
      </dsp:nvSpPr>
      <dsp:spPr>
        <a:xfrm>
          <a:off x="1553841" y="1829155"/>
          <a:ext cx="123206" cy="2234179"/>
        </a:xfrm>
        <a:custGeom>
          <a:avLst/>
          <a:gdLst/>
          <a:ahLst/>
          <a:cxnLst/>
          <a:rect l="0" t="0" r="0" b="0"/>
          <a:pathLst>
            <a:path>
              <a:moveTo>
                <a:pt x="0" y="0"/>
              </a:moveTo>
              <a:lnTo>
                <a:pt x="0" y="2234179"/>
              </a:lnTo>
              <a:lnTo>
                <a:pt x="123206" y="22341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AE8C17-E7E2-47F4-A7BF-CDD23B710F7B}">
      <dsp:nvSpPr>
        <dsp:cNvPr id="0" name=""/>
        <dsp:cNvSpPr/>
      </dsp:nvSpPr>
      <dsp:spPr>
        <a:xfrm>
          <a:off x="1553841" y="1829155"/>
          <a:ext cx="123206" cy="1651003"/>
        </a:xfrm>
        <a:custGeom>
          <a:avLst/>
          <a:gdLst/>
          <a:ahLst/>
          <a:cxnLst/>
          <a:rect l="0" t="0" r="0" b="0"/>
          <a:pathLst>
            <a:path>
              <a:moveTo>
                <a:pt x="0" y="0"/>
              </a:moveTo>
              <a:lnTo>
                <a:pt x="0" y="1651003"/>
              </a:lnTo>
              <a:lnTo>
                <a:pt x="123206" y="16510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00BB65-1606-4297-9A70-7582B0DC068B}">
      <dsp:nvSpPr>
        <dsp:cNvPr id="0" name=""/>
        <dsp:cNvSpPr/>
      </dsp:nvSpPr>
      <dsp:spPr>
        <a:xfrm>
          <a:off x="1553841" y="1829155"/>
          <a:ext cx="123206" cy="1014418"/>
        </a:xfrm>
        <a:custGeom>
          <a:avLst/>
          <a:gdLst/>
          <a:ahLst/>
          <a:cxnLst/>
          <a:rect l="0" t="0" r="0" b="0"/>
          <a:pathLst>
            <a:path>
              <a:moveTo>
                <a:pt x="0" y="0"/>
              </a:moveTo>
              <a:lnTo>
                <a:pt x="0" y="1014418"/>
              </a:lnTo>
              <a:lnTo>
                <a:pt x="123206" y="10144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EB7790-5403-4F00-8D47-6EC67901FA2A}">
      <dsp:nvSpPr>
        <dsp:cNvPr id="0" name=""/>
        <dsp:cNvSpPr/>
      </dsp:nvSpPr>
      <dsp:spPr>
        <a:xfrm>
          <a:off x="1553841" y="1829155"/>
          <a:ext cx="123206" cy="377832"/>
        </a:xfrm>
        <a:custGeom>
          <a:avLst/>
          <a:gdLst/>
          <a:ahLst/>
          <a:cxnLst/>
          <a:rect l="0" t="0" r="0" b="0"/>
          <a:pathLst>
            <a:path>
              <a:moveTo>
                <a:pt x="0" y="0"/>
              </a:moveTo>
              <a:lnTo>
                <a:pt x="0" y="377832"/>
              </a:lnTo>
              <a:lnTo>
                <a:pt x="123206" y="3778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2AB653-6E50-4929-8170-626F629F02A2}">
      <dsp:nvSpPr>
        <dsp:cNvPr id="0" name=""/>
        <dsp:cNvSpPr/>
      </dsp:nvSpPr>
      <dsp:spPr>
        <a:xfrm>
          <a:off x="1836671" y="1245979"/>
          <a:ext cx="91440" cy="172488"/>
        </a:xfrm>
        <a:custGeom>
          <a:avLst/>
          <a:gdLst/>
          <a:ahLst/>
          <a:cxnLst/>
          <a:rect l="0" t="0" r="0" b="0"/>
          <a:pathLst>
            <a:path>
              <a:moveTo>
                <a:pt x="45720" y="0"/>
              </a:moveTo>
              <a:lnTo>
                <a:pt x="45720" y="1724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2988D1-5157-4EF2-BD47-9EF1A4A522D6}">
      <dsp:nvSpPr>
        <dsp:cNvPr id="0" name=""/>
        <dsp:cNvSpPr/>
      </dsp:nvSpPr>
      <dsp:spPr>
        <a:xfrm>
          <a:off x="1882391" y="662803"/>
          <a:ext cx="2097737" cy="172488"/>
        </a:xfrm>
        <a:custGeom>
          <a:avLst/>
          <a:gdLst/>
          <a:ahLst/>
          <a:cxnLst/>
          <a:rect l="0" t="0" r="0" b="0"/>
          <a:pathLst>
            <a:path>
              <a:moveTo>
                <a:pt x="2097737" y="0"/>
              </a:moveTo>
              <a:lnTo>
                <a:pt x="2097737" y="86244"/>
              </a:lnTo>
              <a:lnTo>
                <a:pt x="0" y="86244"/>
              </a:lnTo>
              <a:lnTo>
                <a:pt x="0" y="1724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9D51E0-2F58-4E81-BFBA-55A961A8B2F3}">
      <dsp:nvSpPr>
        <dsp:cNvPr id="0" name=""/>
        <dsp:cNvSpPr/>
      </dsp:nvSpPr>
      <dsp:spPr>
        <a:xfrm>
          <a:off x="3179764" y="3116"/>
          <a:ext cx="1600727" cy="659686"/>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Functional areas of a business</a:t>
          </a:r>
        </a:p>
      </dsp:txBody>
      <dsp:txXfrm>
        <a:off x="3179764" y="3116"/>
        <a:ext cx="1600727" cy="659686"/>
      </dsp:txXfrm>
    </dsp:sp>
    <dsp:sp modelId="{8ACD9D42-A8E2-4CDE-8C87-FF475E8D4890}">
      <dsp:nvSpPr>
        <dsp:cNvPr id="0" name=""/>
        <dsp:cNvSpPr/>
      </dsp:nvSpPr>
      <dsp:spPr>
        <a:xfrm>
          <a:off x="1269415" y="835291"/>
          <a:ext cx="1225950"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Human resources	</a:t>
          </a:r>
        </a:p>
      </dsp:txBody>
      <dsp:txXfrm>
        <a:off x="1269415" y="835291"/>
        <a:ext cx="1225950" cy="410687"/>
      </dsp:txXfrm>
    </dsp:sp>
    <dsp:sp modelId="{33A1658E-1140-4C59-A6C0-9232897B5645}">
      <dsp:nvSpPr>
        <dsp:cNvPr id="0" name=""/>
        <dsp:cNvSpPr/>
      </dsp:nvSpPr>
      <dsp:spPr>
        <a:xfrm>
          <a:off x="1471704" y="1418467"/>
          <a:ext cx="821374"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entury Gothic" panose="020B0502020202020204" pitchFamily="34" charset="0"/>
            </a:rPr>
            <a:t>Staff and employees</a:t>
          </a:r>
        </a:p>
      </dsp:txBody>
      <dsp:txXfrm>
        <a:off x="1471704" y="1418467"/>
        <a:ext cx="821374" cy="410687"/>
      </dsp:txXfrm>
    </dsp:sp>
    <dsp:sp modelId="{74E4D3CD-D2D1-4D5F-9A9E-6CCF0BC6C234}">
      <dsp:nvSpPr>
        <dsp:cNvPr id="0" name=""/>
        <dsp:cNvSpPr/>
      </dsp:nvSpPr>
      <dsp:spPr>
        <a:xfrm>
          <a:off x="1677047" y="2001643"/>
          <a:ext cx="1190163"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entury Gothic" panose="020B0502020202020204" pitchFamily="34" charset="0"/>
            </a:rPr>
            <a:t>Recruitment and selection of employees</a:t>
          </a:r>
        </a:p>
      </dsp:txBody>
      <dsp:txXfrm>
        <a:off x="1677047" y="2001643"/>
        <a:ext cx="1190163" cy="410687"/>
      </dsp:txXfrm>
    </dsp:sp>
    <dsp:sp modelId="{B76E472B-0A43-4B5B-91D5-66CE21E59F68}">
      <dsp:nvSpPr>
        <dsp:cNvPr id="0" name=""/>
        <dsp:cNvSpPr/>
      </dsp:nvSpPr>
      <dsp:spPr>
        <a:xfrm>
          <a:off x="1677047" y="2584819"/>
          <a:ext cx="1177021" cy="51750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entury Gothic" panose="020B0502020202020204" pitchFamily="34" charset="0"/>
            </a:rPr>
            <a:t>Training and development  of employees</a:t>
          </a:r>
        </a:p>
      </dsp:txBody>
      <dsp:txXfrm>
        <a:off x="1677047" y="2584819"/>
        <a:ext cx="1177021" cy="517507"/>
      </dsp:txXfrm>
    </dsp:sp>
    <dsp:sp modelId="{824DF42F-9D75-47E1-B603-793BC4D8AD5B}">
      <dsp:nvSpPr>
        <dsp:cNvPr id="0" name=""/>
        <dsp:cNvSpPr/>
      </dsp:nvSpPr>
      <dsp:spPr>
        <a:xfrm>
          <a:off x="1677047" y="3274815"/>
          <a:ext cx="1226197"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entury Gothic" panose="020B0502020202020204" pitchFamily="34" charset="0"/>
            </a:rPr>
            <a:t>Performance management of employees</a:t>
          </a:r>
        </a:p>
      </dsp:txBody>
      <dsp:txXfrm>
        <a:off x="1677047" y="3274815"/>
        <a:ext cx="1226197" cy="410687"/>
      </dsp:txXfrm>
    </dsp:sp>
    <dsp:sp modelId="{6796CCE1-7B55-4BB7-939B-238763D1CAAE}">
      <dsp:nvSpPr>
        <dsp:cNvPr id="0" name=""/>
        <dsp:cNvSpPr/>
      </dsp:nvSpPr>
      <dsp:spPr>
        <a:xfrm>
          <a:off x="1677047" y="3857991"/>
          <a:ext cx="1263922"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entury Gothic" panose="020B0502020202020204" pitchFamily="34" charset="0"/>
            </a:rPr>
            <a:t>Responsible for health and safety</a:t>
          </a:r>
        </a:p>
      </dsp:txBody>
      <dsp:txXfrm>
        <a:off x="1677047" y="3857991"/>
        <a:ext cx="1263922" cy="410687"/>
      </dsp:txXfrm>
    </dsp:sp>
    <dsp:sp modelId="{5AD2F91C-02B8-4C16-9A65-1AA828A3521C}">
      <dsp:nvSpPr>
        <dsp:cNvPr id="0" name=""/>
        <dsp:cNvSpPr/>
      </dsp:nvSpPr>
      <dsp:spPr>
        <a:xfrm>
          <a:off x="2667855" y="835291"/>
          <a:ext cx="1179329"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Marketing</a:t>
          </a:r>
        </a:p>
      </dsp:txBody>
      <dsp:txXfrm>
        <a:off x="2667855" y="835291"/>
        <a:ext cx="1179329" cy="410687"/>
      </dsp:txXfrm>
    </dsp:sp>
    <dsp:sp modelId="{6792FC18-7E6F-4E96-BB2B-B1C99C2EF820}">
      <dsp:nvSpPr>
        <dsp:cNvPr id="0" name=""/>
        <dsp:cNvSpPr/>
      </dsp:nvSpPr>
      <dsp:spPr>
        <a:xfrm>
          <a:off x="4019673" y="835291"/>
          <a:ext cx="1267569"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Operations</a:t>
          </a:r>
        </a:p>
      </dsp:txBody>
      <dsp:txXfrm>
        <a:off x="4019673" y="835291"/>
        <a:ext cx="1267569" cy="410687"/>
      </dsp:txXfrm>
    </dsp:sp>
    <dsp:sp modelId="{A023EA02-A8D1-42C6-885A-EBA3489E52D6}">
      <dsp:nvSpPr>
        <dsp:cNvPr id="0" name=""/>
        <dsp:cNvSpPr/>
      </dsp:nvSpPr>
      <dsp:spPr>
        <a:xfrm>
          <a:off x="4242771" y="1418467"/>
          <a:ext cx="821374"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Century Gothic" panose="020B0502020202020204" pitchFamily="34" charset="0"/>
            </a:rPr>
            <a:t>The production process</a:t>
          </a:r>
        </a:p>
      </dsp:txBody>
      <dsp:txXfrm>
        <a:off x="4242771" y="1418467"/>
        <a:ext cx="821374" cy="410687"/>
      </dsp:txXfrm>
    </dsp:sp>
    <dsp:sp modelId="{B0E409EF-0783-4BCE-8EA4-2BBEB478C370}">
      <dsp:nvSpPr>
        <dsp:cNvPr id="0" name=""/>
        <dsp:cNvSpPr/>
      </dsp:nvSpPr>
      <dsp:spPr>
        <a:xfrm>
          <a:off x="4448114" y="2001643"/>
          <a:ext cx="1162269" cy="654438"/>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Turning inputs (raw materials) to outputs that can be sold</a:t>
          </a:r>
        </a:p>
      </dsp:txBody>
      <dsp:txXfrm>
        <a:off x="4448114" y="2001643"/>
        <a:ext cx="1162269" cy="654438"/>
      </dsp:txXfrm>
    </dsp:sp>
    <dsp:sp modelId="{B0BA1F4C-28C8-48AD-B94A-AA041AD42F7E}">
      <dsp:nvSpPr>
        <dsp:cNvPr id="0" name=""/>
        <dsp:cNvSpPr/>
      </dsp:nvSpPr>
      <dsp:spPr>
        <a:xfrm>
          <a:off x="5480217" y="835291"/>
          <a:ext cx="1210623" cy="410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latin typeface="Century Gothic" panose="020B0502020202020204" pitchFamily="34" charset="0"/>
            </a:rPr>
            <a:t>Finance</a:t>
          </a:r>
        </a:p>
      </dsp:txBody>
      <dsp:txXfrm>
        <a:off x="5480217" y="835291"/>
        <a:ext cx="1210623" cy="410687"/>
      </dsp:txXfrm>
    </dsp:sp>
    <dsp:sp modelId="{B6FE8767-5571-4F73-9B00-0E14061F8698}">
      <dsp:nvSpPr>
        <dsp:cNvPr id="0" name=""/>
        <dsp:cNvSpPr/>
      </dsp:nvSpPr>
      <dsp:spPr>
        <a:xfrm>
          <a:off x="5782873" y="1418467"/>
          <a:ext cx="1465052" cy="59393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Organizes finances for each department, monitors cash flow and reports on financial performance</a:t>
          </a:r>
        </a:p>
      </dsp:txBody>
      <dsp:txXfrm>
        <a:off x="5782873" y="1418467"/>
        <a:ext cx="1465052" cy="5939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C53CB-4C85-4032-A9F4-BEB788D87B12}">
      <dsp:nvSpPr>
        <dsp:cNvPr id="0" name=""/>
        <dsp:cNvSpPr/>
      </dsp:nvSpPr>
      <dsp:spPr>
        <a:xfrm>
          <a:off x="1618633" y="0"/>
          <a:ext cx="809316" cy="499049"/>
        </a:xfrm>
        <a:prstGeom prst="trapezoid">
          <a:avLst>
            <a:gd name="adj" fmla="val 81086"/>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Century Gothic" panose="020B0502020202020204" pitchFamily="34" charset="0"/>
            </a:rPr>
            <a:t>Self actualization</a:t>
          </a:r>
        </a:p>
      </dsp:txBody>
      <dsp:txXfrm>
        <a:off x="1618633" y="0"/>
        <a:ext cx="809316" cy="499049"/>
      </dsp:txXfrm>
    </dsp:sp>
    <dsp:sp modelId="{36868858-9B3D-4802-A741-1883F8F79BD7}">
      <dsp:nvSpPr>
        <dsp:cNvPr id="0" name=""/>
        <dsp:cNvSpPr/>
      </dsp:nvSpPr>
      <dsp:spPr>
        <a:xfrm>
          <a:off x="1213975" y="499049"/>
          <a:ext cx="1618633" cy="499049"/>
        </a:xfrm>
        <a:prstGeom prst="trapezoid">
          <a:avLst>
            <a:gd name="adj" fmla="val 81086"/>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Century Gothic" panose="020B0502020202020204" pitchFamily="34" charset="0"/>
            </a:rPr>
            <a:t>Esteem</a:t>
          </a:r>
        </a:p>
      </dsp:txBody>
      <dsp:txXfrm>
        <a:off x="1497236" y="499049"/>
        <a:ext cx="1052112" cy="499049"/>
      </dsp:txXfrm>
    </dsp:sp>
    <dsp:sp modelId="{7E1528C9-0728-41C5-BA8F-5553EBEB3416}">
      <dsp:nvSpPr>
        <dsp:cNvPr id="0" name=""/>
        <dsp:cNvSpPr/>
      </dsp:nvSpPr>
      <dsp:spPr>
        <a:xfrm>
          <a:off x="809317" y="998099"/>
          <a:ext cx="2427950" cy="499049"/>
        </a:xfrm>
        <a:prstGeom prst="trapezoid">
          <a:avLst>
            <a:gd name="adj" fmla="val 81086"/>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Century Gothic" panose="020B0502020202020204" pitchFamily="34" charset="0"/>
            </a:rPr>
            <a:t>Love and belonging</a:t>
          </a:r>
        </a:p>
      </dsp:txBody>
      <dsp:txXfrm>
        <a:off x="1234208" y="998099"/>
        <a:ext cx="1578168" cy="499049"/>
      </dsp:txXfrm>
    </dsp:sp>
    <dsp:sp modelId="{E0AFAF69-850C-4A0A-B448-30423E988497}">
      <dsp:nvSpPr>
        <dsp:cNvPr id="0" name=""/>
        <dsp:cNvSpPr/>
      </dsp:nvSpPr>
      <dsp:spPr>
        <a:xfrm>
          <a:off x="404658" y="1497148"/>
          <a:ext cx="3237267" cy="499049"/>
        </a:xfrm>
        <a:prstGeom prst="trapezoid">
          <a:avLst>
            <a:gd name="adj" fmla="val 81086"/>
          </a:avLst>
        </a:prstGeom>
        <a:solidFill>
          <a:srgbClr val="77777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Century Gothic" panose="020B0502020202020204" pitchFamily="34" charset="0"/>
            </a:rPr>
            <a:t>Safety</a:t>
          </a:r>
        </a:p>
      </dsp:txBody>
      <dsp:txXfrm>
        <a:off x="971180" y="1497148"/>
        <a:ext cx="2104224" cy="499049"/>
      </dsp:txXfrm>
    </dsp:sp>
    <dsp:sp modelId="{E94B47FA-614A-4C10-AB7F-CC430F7F8551}">
      <dsp:nvSpPr>
        <dsp:cNvPr id="0" name=""/>
        <dsp:cNvSpPr/>
      </dsp:nvSpPr>
      <dsp:spPr>
        <a:xfrm>
          <a:off x="0" y="1996198"/>
          <a:ext cx="4046585" cy="499049"/>
        </a:xfrm>
        <a:prstGeom prst="trapezoid">
          <a:avLst>
            <a:gd name="adj" fmla="val 81086"/>
          </a:avLst>
        </a:prstGeom>
        <a:solidFill>
          <a:srgbClr val="CC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Century Gothic" panose="020B0502020202020204" pitchFamily="34" charset="0"/>
            </a:rPr>
            <a:t>Physiological</a:t>
          </a:r>
        </a:p>
      </dsp:txBody>
      <dsp:txXfrm>
        <a:off x="708152" y="1996198"/>
        <a:ext cx="2630280" cy="499049"/>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numCol="1" rtlCol="0"/>
          <a:lstStyle>
            <a:lvl1pPr algn="l">
              <a:defRPr sz="1200"/>
            </a:lvl1pPr>
          </a:lstStyle>
          <a:p>
            <a:endParaRPr lang="en-US"/>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numCol="1" rtlCol="0"/>
          <a:lstStyle>
            <a:lvl1pPr algn="r">
              <a:defRPr sz="1200"/>
            </a:lvl1pPr>
          </a:lstStyle>
          <a:p>
            <a:fld id="{74DA69C8-F84C-2947-85D9-F4E475966ECC}" type="datetimeFigureOut">
              <a:rPr lang="en-US" smtClean="0"/>
              <a:t>7/7/20</a:t>
            </a:fld>
            <a:endParaRPr lang="en-US"/>
          </a:p>
        </p:txBody>
      </p:sp>
      <p:sp>
        <p:nvSpPr>
          <p:cNvPr id="4" name="Slide Image Placeholder 3"/>
          <p:cNvSpPr>
            <a:spLocks noGrp="1" noRot="1" noChangeAspect="1"/>
          </p:cNvSpPr>
          <p:nvPr>
            <p:ph type="sldImg" idx="2"/>
          </p:nvPr>
        </p:nvSpPr>
        <p:spPr>
          <a:xfrm>
            <a:off x="979488" y="1243013"/>
            <a:ext cx="4846637" cy="3355975"/>
          </a:xfrm>
          <a:prstGeom prst="rect">
            <a:avLst/>
          </a:prstGeom>
          <a:noFill/>
          <a:ln w="12700">
            <a:solidFill>
              <a:prstClr val="black"/>
            </a:solidFill>
          </a:ln>
        </p:spPr>
        <p:txBody>
          <a:bodyPr vert="horz" lIns="91440" tIns="45720" rIns="91440" bIns="45720" numCol="1" rtlCol="0" anchor="ctr"/>
          <a:lstStyle/>
          <a:p>
            <a:endParaRPr lang="en-US"/>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numCol="1"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numCol="1" rtlCol="0" anchor="b"/>
          <a:lstStyle>
            <a:lvl1pPr algn="r">
              <a:defRPr sz="1200"/>
            </a:lvl1pPr>
          </a:lstStyle>
          <a:p>
            <a:fld id="{90C8F01E-995B-8848-96E4-13733EB6AADD}" type="slidenum">
              <a:rPr lang="en-US" smtClean="0"/>
              <a:t>‹#›</a:t>
            </a:fld>
            <a:endParaRPr lang="en-US"/>
          </a:p>
        </p:txBody>
      </p:sp>
    </p:spTree>
    <p:extLst>
      <p:ext uri="{BB962C8B-B14F-4D97-AF65-F5344CB8AC3E}">
        <p14:creationId xmlns:p14="http://schemas.microsoft.com/office/powerpoint/2010/main" val="1426843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r>
              <a:rPr lang="en-GB" dirty="0" err="1"/>
              <a:t>shinnel</a:t>
            </a:r>
            <a:endParaRPr lang="en-GB" dirty="0"/>
          </a:p>
        </p:txBody>
      </p:sp>
      <p:sp>
        <p:nvSpPr>
          <p:cNvPr id="4" name="Slide Number Placeholder 3"/>
          <p:cNvSpPr>
            <a:spLocks noGrp="1"/>
          </p:cNvSpPr>
          <p:nvPr>
            <p:ph type="sldNum" sz="quarter" idx="10"/>
          </p:nvPr>
        </p:nvSpPr>
        <p:spPr/>
        <p:txBody>
          <a:bodyPr/>
          <a:lstStyle/>
          <a:p>
            <a:fld id="{90C8F01E-995B-8848-96E4-13733EB6AADD}" type="slidenum">
              <a:rPr lang="en-US" smtClean="0"/>
              <a:t>7</a:t>
            </a:fld>
            <a:endParaRPr lang="en-US"/>
          </a:p>
        </p:txBody>
      </p:sp>
    </p:spTree>
    <p:extLst>
      <p:ext uri="{BB962C8B-B14F-4D97-AF65-F5344CB8AC3E}">
        <p14:creationId xmlns:p14="http://schemas.microsoft.com/office/powerpoint/2010/main" val="3481304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r>
              <a:rPr lang="en-GB" dirty="0" err="1"/>
              <a:t>shinnel</a:t>
            </a:r>
            <a:endParaRPr lang="en-GB" dirty="0"/>
          </a:p>
        </p:txBody>
      </p:sp>
      <p:sp>
        <p:nvSpPr>
          <p:cNvPr id="4" name="Slide Number Placeholder 3"/>
          <p:cNvSpPr>
            <a:spLocks noGrp="1"/>
          </p:cNvSpPr>
          <p:nvPr>
            <p:ph type="sldNum" sz="quarter" idx="10"/>
          </p:nvPr>
        </p:nvSpPr>
        <p:spPr/>
        <p:txBody>
          <a:bodyPr/>
          <a:lstStyle/>
          <a:p>
            <a:fld id="{90C8F01E-995B-8848-96E4-13733EB6AADD}" type="slidenum">
              <a:rPr lang="en-US" smtClean="0"/>
              <a:t>12</a:t>
            </a:fld>
            <a:endParaRPr lang="en-US"/>
          </a:p>
        </p:txBody>
      </p:sp>
    </p:spTree>
    <p:extLst>
      <p:ext uri="{BB962C8B-B14F-4D97-AF65-F5344CB8AC3E}">
        <p14:creationId xmlns:p14="http://schemas.microsoft.com/office/powerpoint/2010/main" val="2428241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r>
              <a:rPr lang="en-GB" dirty="0" err="1"/>
              <a:t>shinnel</a:t>
            </a:r>
            <a:endParaRPr lang="en-GB" dirty="0"/>
          </a:p>
        </p:txBody>
      </p:sp>
      <p:sp>
        <p:nvSpPr>
          <p:cNvPr id="4" name="Slide Number Placeholder 3"/>
          <p:cNvSpPr>
            <a:spLocks noGrp="1"/>
          </p:cNvSpPr>
          <p:nvPr>
            <p:ph type="sldNum" sz="quarter" idx="10"/>
          </p:nvPr>
        </p:nvSpPr>
        <p:spPr/>
        <p:txBody>
          <a:bodyPr/>
          <a:lstStyle/>
          <a:p>
            <a:fld id="{90C8F01E-995B-8848-96E4-13733EB6AADD}" type="slidenum">
              <a:rPr lang="en-US" smtClean="0"/>
              <a:t>15</a:t>
            </a:fld>
            <a:endParaRPr lang="en-US"/>
          </a:p>
        </p:txBody>
      </p:sp>
    </p:spTree>
    <p:extLst>
      <p:ext uri="{BB962C8B-B14F-4D97-AF65-F5344CB8AC3E}">
        <p14:creationId xmlns:p14="http://schemas.microsoft.com/office/powerpoint/2010/main" val="115376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numCol="1"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numCol="1"/>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7/7/20</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7/7/20</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numCol="1"/>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7/7/20</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numCol="1"/>
          <a:lstStyle/>
          <a:p>
            <a:fld id="{4027089A-8636-F64C-9D23-B4C3EC8D4BA5}" type="datetimeFigureOut">
              <a:rPr lang="en-US" smtClean="0"/>
              <a:t>7/7/20</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numCol="1"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numCol="1"/>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4027089A-8636-F64C-9D23-B4C3EC8D4BA5}" type="datetimeFigureOut">
              <a:rPr lang="en-US" smtClean="0"/>
              <a:t>7/7/20</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numCol="1"/>
          <a:lstStyle/>
          <a:p>
            <a:fld id="{4027089A-8636-F64C-9D23-B4C3EC8D4BA5}" type="datetimeFigureOut">
              <a:rPr lang="en-US" smtClean="0"/>
              <a:t>7/7/20</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numCol="1"/>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numCol="1"/>
          <a:lstStyle/>
          <a:p>
            <a:fld id="{4027089A-8636-F64C-9D23-B4C3EC8D4BA5}" type="datetimeFigureOut">
              <a:rPr lang="en-US" smtClean="0"/>
              <a:t>7/7/20</a:t>
            </a:fld>
            <a:endParaRPr lang="en-US"/>
          </a:p>
        </p:txBody>
      </p:sp>
      <p:sp>
        <p:nvSpPr>
          <p:cNvPr id="8" name="Footer Placeholder 7"/>
          <p:cNvSpPr>
            <a:spLocks noGrp="1"/>
          </p:cNvSpPr>
          <p:nvPr>
            <p:ph type="ftr" sz="quarter" idx="11"/>
          </p:nvPr>
        </p:nvSpPr>
        <p:spPr/>
        <p:txBody>
          <a:bodyPr numCol="1"/>
          <a:lstStyle/>
          <a:p>
            <a:endParaRPr lang="en-US"/>
          </a:p>
        </p:txBody>
      </p:sp>
      <p:sp>
        <p:nvSpPr>
          <p:cNvPr id="9" name="Slide Number Placeholder 8"/>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lang="en-US" dirty="0"/>
          </a:p>
        </p:txBody>
      </p:sp>
      <p:sp>
        <p:nvSpPr>
          <p:cNvPr id="3" name="Date Placeholder 2"/>
          <p:cNvSpPr>
            <a:spLocks noGrp="1"/>
          </p:cNvSpPr>
          <p:nvPr>
            <p:ph type="dt" sz="half" idx="10"/>
          </p:nvPr>
        </p:nvSpPr>
        <p:spPr/>
        <p:txBody>
          <a:bodyPr numCol="1"/>
          <a:lstStyle/>
          <a:p>
            <a:fld id="{4027089A-8636-F64C-9D23-B4C3EC8D4BA5}" type="datetimeFigureOut">
              <a:rPr lang="en-US" smtClean="0"/>
              <a:t>7/7/20</a:t>
            </a:fld>
            <a:endParaRPr lang="en-US"/>
          </a:p>
        </p:txBody>
      </p:sp>
      <p:sp>
        <p:nvSpPr>
          <p:cNvPr id="4" name="Footer Placeholder 3"/>
          <p:cNvSpPr>
            <a:spLocks noGrp="1"/>
          </p:cNvSpPr>
          <p:nvPr>
            <p:ph type="ftr" sz="quarter" idx="11"/>
          </p:nvPr>
        </p:nvSpPr>
        <p:spPr/>
        <p:txBody>
          <a:bodyPr numCol="1"/>
          <a:lstStyle/>
          <a:p>
            <a:endParaRPr lang="en-US"/>
          </a:p>
        </p:txBody>
      </p:sp>
      <p:sp>
        <p:nvSpPr>
          <p:cNvPr id="5" name="Slide Number Placeholder 4"/>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4027089A-8636-F64C-9D23-B4C3EC8D4BA5}" type="datetimeFigureOut">
              <a:rPr lang="en-US" smtClean="0"/>
              <a:t>7/7/20</a:t>
            </a:fld>
            <a:endParaRPr lang="en-US"/>
          </a:p>
        </p:txBody>
      </p:sp>
      <p:sp>
        <p:nvSpPr>
          <p:cNvPr id="3" name="Footer Placeholder 2"/>
          <p:cNvSpPr>
            <a:spLocks noGrp="1"/>
          </p:cNvSpPr>
          <p:nvPr>
            <p:ph type="ftr" sz="quarter" idx="11"/>
          </p:nvPr>
        </p:nvSpPr>
        <p:spPr/>
        <p:txBody>
          <a:bodyPr numCol="1"/>
          <a:lstStyle/>
          <a:p>
            <a:endParaRPr lang="en-US"/>
          </a:p>
        </p:txBody>
      </p:sp>
      <p:sp>
        <p:nvSpPr>
          <p:cNvPr id="4" name="Slide Number Placeholder 3"/>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numCol="1"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4027089A-8636-F64C-9D23-B4C3EC8D4BA5}" type="datetimeFigureOut">
              <a:rPr lang="en-US" smtClean="0"/>
              <a:t>7/7/20</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numCol="1"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numCol="1"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4027089A-8636-F64C-9D23-B4C3EC8D4BA5}" type="datetimeFigureOut">
              <a:rPr lang="en-US" smtClean="0"/>
              <a:t>7/7/20</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953B47E-519D-9549-9FB6-B83933F17F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numCol="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4027089A-8636-F64C-9D23-B4C3EC8D4BA5}" type="datetimeFigureOut">
              <a:rPr lang="en-US" smtClean="0"/>
              <a:t>7/7/20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3953B47E-519D-9549-9FB6-B83933F17F08}" type="slidenum">
              <a:rPr lang="en-US" smtClean="0"/>
              <a:t>‹#›</a:t>
            </a:fld>
            <a:endParaRPr lang="en-US"/>
          </a:p>
        </p:txBody>
      </p:sp>
    </p:spTree>
    <p:extLst>
      <p:ext uri="{BB962C8B-B14F-4D97-AF65-F5344CB8AC3E}">
        <p14:creationId xmlns:p14="http://schemas.microsoft.com/office/powerpoint/2010/main" val="762762940"/>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88223569"/>
              </p:ext>
            </p:extLst>
          </p:nvPr>
        </p:nvGraphicFramePr>
        <p:xfrm>
          <a:off x="0" y="-5825"/>
          <a:ext cx="9906000" cy="280480"/>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1.1</a:t>
                      </a:r>
                      <a:r>
                        <a:rPr lang="en-GB" sz="1800" baseline="0" dirty="0">
                          <a:solidFill>
                            <a:schemeClr val="tx1"/>
                          </a:solidFill>
                          <a:effectLst/>
                          <a:latin typeface="A little sunshine" panose="02000603000000000000" pitchFamily="2" charset="0"/>
                          <a:ea typeface="A little sunshine" panose="02000603000000000000" pitchFamily="2" charset="0"/>
                        </a:rPr>
                        <a:t> Being an Entrepreneur</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81417622"/>
              </p:ext>
            </p:extLst>
          </p:nvPr>
        </p:nvGraphicFramePr>
        <p:xfrm>
          <a:off x="226419" y="406681"/>
          <a:ext cx="4497705" cy="1702337"/>
        </p:xfrm>
        <a:graphic>
          <a:graphicData uri="http://schemas.openxmlformats.org/drawingml/2006/table">
            <a:tbl>
              <a:tblPr firstRow="1" firstCol="1" bandRow="1">
                <a:tableStyleId>{5940675A-B579-460E-94D1-54222C63F5DA}</a:tableStyleId>
              </a:tblPr>
              <a:tblGrid>
                <a:gridCol w="4497705">
                  <a:extLst>
                    <a:ext uri="{9D8B030D-6E8A-4147-A177-3AD203B41FA5}">
                      <a16:colId xmlns:a16="http://schemas.microsoft.com/office/drawing/2014/main" val="2339145073"/>
                    </a:ext>
                  </a:extLst>
                </a:gridCol>
              </a:tblGrid>
              <a:tr h="310253">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392084">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 an entrepreneur?</a:t>
                      </a: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motivates an entrepreneur?</a:t>
                      </a: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skills and characteristics are important for an entrepreneur to have?</a:t>
                      </a: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How can these skills and characteristics be applied to the business world?</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89731954"/>
              </p:ext>
            </p:extLst>
          </p:nvPr>
        </p:nvGraphicFramePr>
        <p:xfrm>
          <a:off x="4855488" y="3044452"/>
          <a:ext cx="4930175" cy="3658813"/>
        </p:xfrm>
        <a:graphic>
          <a:graphicData uri="http://schemas.openxmlformats.org/drawingml/2006/table">
            <a:tbl>
              <a:tblPr firstRow="1" firstCol="1" bandRow="1">
                <a:tableStyleId>{5940675A-B579-460E-94D1-54222C63F5DA}</a:tableStyleId>
              </a:tblPr>
              <a:tblGrid>
                <a:gridCol w="1344860">
                  <a:extLst>
                    <a:ext uri="{9D8B030D-6E8A-4147-A177-3AD203B41FA5}">
                      <a16:colId xmlns:a16="http://schemas.microsoft.com/office/drawing/2014/main" val="4278441131"/>
                    </a:ext>
                  </a:extLst>
                </a:gridCol>
                <a:gridCol w="3585315">
                  <a:extLst>
                    <a:ext uri="{9D8B030D-6E8A-4147-A177-3AD203B41FA5}">
                      <a16:colId xmlns:a16="http://schemas.microsoft.com/office/drawing/2014/main" val="2952269399"/>
                    </a:ext>
                  </a:extLst>
                </a:gridCol>
              </a:tblGrid>
              <a:tr h="238294">
                <a:tc gridSpan="2">
                  <a:txBody>
                    <a:bodyPr/>
                    <a:lstStyle/>
                    <a:p>
                      <a:pPr algn="l">
                        <a:lnSpc>
                          <a:spcPct val="107000"/>
                        </a:lnSpc>
                        <a:spcAft>
                          <a:spcPts val="0"/>
                        </a:spcAft>
                        <a:tabLst>
                          <a:tab pos="2482215" algn="l"/>
                        </a:tabLst>
                      </a:pPr>
                      <a:r>
                        <a:rPr lang="en-GB" sz="1100" b="1" dirty="0">
                          <a:effectLst/>
                          <a:latin typeface="Century Gothic" panose="020B0502020202020204" pitchFamily="34" charset="0"/>
                        </a:rPr>
                        <a:t>Key Words</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440684794"/>
                  </a:ext>
                </a:extLst>
              </a:tr>
              <a:tr h="845808">
                <a:tc>
                  <a:txBody>
                    <a:bodyPr/>
                    <a:lstStyle/>
                    <a:p>
                      <a:pPr marL="0" indent="0" algn="l">
                        <a:lnSpc>
                          <a:spcPct val="107000"/>
                        </a:lnSpc>
                        <a:spcAft>
                          <a:spcPts val="0"/>
                        </a:spcAft>
                        <a:buFont typeface="+mj-lt"/>
                        <a:buNone/>
                        <a:tabLst>
                          <a:tab pos="2482215" algn="l"/>
                        </a:tabLst>
                      </a:pPr>
                      <a:r>
                        <a:rPr lang="en-GB" sz="1100" b="1" dirty="0">
                          <a:effectLst/>
                          <a:latin typeface="Century Gothic" panose="020B0502020202020204" pitchFamily="34" charset="0"/>
                        </a:rPr>
                        <a:t>1) Entrepreneur</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lnSpc>
                          <a:spcPct val="107000"/>
                        </a:lnSpc>
                        <a:spcAft>
                          <a:spcPts val="0"/>
                        </a:spcAft>
                        <a:tabLst>
                          <a:tab pos="2482215" algn="l"/>
                        </a:tabLst>
                      </a:pPr>
                      <a:r>
                        <a:rPr lang="en-GB" sz="1100" dirty="0">
                          <a:effectLst/>
                          <a:latin typeface="Century Gothic" panose="020B0502020202020204" pitchFamily="34" charset="0"/>
                        </a:rPr>
                        <a:t>Someone who is willing to put their career and financial security at risk to pursue a business idea.</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44046871"/>
                  </a:ext>
                </a:extLst>
              </a:tr>
              <a:tr h="845808">
                <a:tc>
                  <a:txBody>
                    <a:bodyPr/>
                    <a:lstStyle/>
                    <a:p>
                      <a:pPr marL="0" indent="0" algn="l">
                        <a:lnSpc>
                          <a:spcPct val="107000"/>
                        </a:lnSpc>
                        <a:spcAft>
                          <a:spcPts val="0"/>
                        </a:spcAft>
                        <a:buFont typeface="+mj-lt"/>
                        <a:buNone/>
                        <a:tabLst>
                          <a:tab pos="2482215" algn="l"/>
                        </a:tabLst>
                      </a:pPr>
                      <a:r>
                        <a:rPr lang="en-GB" sz="1100" b="1" dirty="0">
                          <a:effectLst/>
                          <a:latin typeface="Century Gothic" panose="020B0502020202020204" pitchFamily="34" charset="0"/>
                        </a:rPr>
                        <a:t>2) Motivation</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lnSpc>
                          <a:spcPct val="107000"/>
                        </a:lnSpc>
                        <a:spcAft>
                          <a:spcPts val="0"/>
                        </a:spcAft>
                        <a:tabLst>
                          <a:tab pos="2482215" algn="l"/>
                        </a:tabLst>
                      </a:pPr>
                      <a:r>
                        <a:rPr lang="en-GB" sz="1100" dirty="0">
                          <a:effectLst/>
                          <a:latin typeface="Century Gothic" panose="020B0502020202020204" pitchFamily="34" charset="0"/>
                        </a:rPr>
                        <a:t>The reason or driving force behind an individual’s behaviour or actions e.g. Miss Paras gets up at 4:00 am every morning to go to the gym because she is motivated to lose weight for her holiday to Jamaica.</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24148957"/>
                  </a:ext>
                </a:extLst>
              </a:tr>
              <a:tr h="845808">
                <a:tc>
                  <a:txBody>
                    <a:bodyPr/>
                    <a:lstStyle/>
                    <a:p>
                      <a:pPr marL="0" indent="0" algn="l">
                        <a:lnSpc>
                          <a:spcPct val="107000"/>
                        </a:lnSpc>
                        <a:spcAft>
                          <a:spcPts val="0"/>
                        </a:spcAft>
                        <a:buFont typeface="+mj-lt"/>
                        <a:buNone/>
                        <a:tabLst>
                          <a:tab pos="2482215" algn="l"/>
                        </a:tabLst>
                      </a:pPr>
                      <a:r>
                        <a:rPr lang="en-GB" sz="1100" b="1" dirty="0">
                          <a:effectLst/>
                          <a:latin typeface="Century Gothic" panose="020B0502020202020204" pitchFamily="34" charset="0"/>
                        </a:rPr>
                        <a:t>3) Skills </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lnSpc>
                          <a:spcPct val="107000"/>
                        </a:lnSpc>
                        <a:spcAft>
                          <a:spcPts val="0"/>
                        </a:spcAft>
                        <a:tabLst>
                          <a:tab pos="2482215" algn="l"/>
                        </a:tabLst>
                      </a:pPr>
                      <a:r>
                        <a:rPr lang="en-GB" sz="1100">
                          <a:effectLst/>
                          <a:latin typeface="Century Gothic" panose="020B0502020202020204" pitchFamily="34" charset="0"/>
                        </a:rPr>
                        <a:t>The ability to do something well e.g. time-management</a:t>
                      </a:r>
                      <a:endParaRPr lang="en-GB"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00629313"/>
                  </a:ext>
                </a:extLst>
              </a:tr>
              <a:tr h="845808">
                <a:tc>
                  <a:txBody>
                    <a:bodyPr/>
                    <a:lstStyle/>
                    <a:p>
                      <a:pPr marL="0" indent="0" algn="l">
                        <a:lnSpc>
                          <a:spcPct val="107000"/>
                        </a:lnSpc>
                        <a:spcAft>
                          <a:spcPts val="0"/>
                        </a:spcAft>
                        <a:buFont typeface="+mj-lt"/>
                        <a:buNone/>
                        <a:tabLst>
                          <a:tab pos="2482215" algn="l"/>
                        </a:tabLst>
                      </a:pPr>
                      <a:r>
                        <a:rPr lang="en-GB" sz="1100" b="1" dirty="0">
                          <a:effectLst/>
                          <a:latin typeface="Century Gothic" panose="020B0502020202020204" pitchFamily="34" charset="0"/>
                        </a:rPr>
                        <a:t>4) Characteristics</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a:lnSpc>
                          <a:spcPct val="107000"/>
                        </a:lnSpc>
                        <a:spcAft>
                          <a:spcPts val="0"/>
                        </a:spcAft>
                        <a:tabLst>
                          <a:tab pos="2482215" algn="l"/>
                        </a:tabLst>
                      </a:pPr>
                      <a:r>
                        <a:rPr lang="en-GB" sz="1100" dirty="0">
                          <a:effectLst/>
                          <a:latin typeface="Century Gothic" panose="020B0502020202020204" pitchFamily="34" charset="0"/>
                        </a:rPr>
                        <a:t>A quality that someone may have e.g. honesty</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5278607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48270206"/>
              </p:ext>
            </p:extLst>
          </p:nvPr>
        </p:nvGraphicFramePr>
        <p:xfrm>
          <a:off x="226419" y="2247075"/>
          <a:ext cx="4497705" cy="4456193"/>
        </p:xfrm>
        <a:graphic>
          <a:graphicData uri="http://schemas.openxmlformats.org/drawingml/2006/table">
            <a:tbl>
              <a:tblPr firstRow="1" bandRow="1">
                <a:tableStyleId>{5940675A-B579-460E-94D1-54222C63F5DA}</a:tableStyleId>
              </a:tblPr>
              <a:tblGrid>
                <a:gridCol w="1342321">
                  <a:extLst>
                    <a:ext uri="{9D8B030D-6E8A-4147-A177-3AD203B41FA5}">
                      <a16:colId xmlns:a16="http://schemas.microsoft.com/office/drawing/2014/main" val="3501704293"/>
                    </a:ext>
                  </a:extLst>
                </a:gridCol>
                <a:gridCol w="3155384">
                  <a:extLst>
                    <a:ext uri="{9D8B030D-6E8A-4147-A177-3AD203B41FA5}">
                      <a16:colId xmlns:a16="http://schemas.microsoft.com/office/drawing/2014/main" val="3971366898"/>
                    </a:ext>
                  </a:extLst>
                </a:gridCol>
              </a:tblGrid>
              <a:tr h="437027">
                <a:tc>
                  <a:txBody>
                    <a:bodyPr/>
                    <a:lstStyle/>
                    <a:p>
                      <a:pPr algn="ctr"/>
                      <a:r>
                        <a:rPr lang="en-GB" sz="1100" b="1" dirty="0">
                          <a:latin typeface="Century Gothic" panose="020B0502020202020204" pitchFamily="34" charset="0"/>
                        </a:rPr>
                        <a:t>Skills and Characteristics</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latin typeface="Century Gothic" panose="020B0502020202020204" pitchFamily="34" charset="0"/>
                        </a:rPr>
                        <a:t>Application to the Business World</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496357">
                <a:tc>
                  <a:txBody>
                    <a:bodyPr/>
                    <a:lstStyle/>
                    <a:p>
                      <a:pPr algn="ctr"/>
                      <a:r>
                        <a:rPr lang="en-GB" sz="1100" dirty="0">
                          <a:latin typeface="Century Gothic" panose="020B0502020202020204" pitchFamily="34" charset="0"/>
                        </a:rPr>
                        <a:t>Confident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100" dirty="0">
                          <a:latin typeface="Century Gothic" panose="020B0502020202020204" pitchFamily="34" charset="0"/>
                        </a:rPr>
                        <a:t>Believing ideas</a:t>
                      </a:r>
                      <a:r>
                        <a:rPr lang="en-GB" sz="1100" baseline="0" dirty="0">
                          <a:latin typeface="Century Gothic" panose="020B0502020202020204" pitchFamily="34" charset="0"/>
                        </a:rPr>
                        <a:t> will become successful</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12545892"/>
                  </a:ext>
                </a:extLst>
              </a:tr>
              <a:tr h="496357">
                <a:tc>
                  <a:txBody>
                    <a:bodyPr/>
                    <a:lstStyle/>
                    <a:p>
                      <a:pPr algn="ctr"/>
                      <a:r>
                        <a:rPr lang="en-GB" sz="1100" dirty="0">
                          <a:latin typeface="Century Gothic" panose="020B0502020202020204" pitchFamily="34" charset="0"/>
                        </a:rPr>
                        <a:t>Motivated</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100" dirty="0">
                          <a:latin typeface="Century Gothic" panose="020B0502020202020204" pitchFamily="34" charset="0"/>
                        </a:rPr>
                        <a:t>Wanting the business to do well</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496357">
                <a:tc>
                  <a:txBody>
                    <a:bodyPr/>
                    <a:lstStyle/>
                    <a:p>
                      <a:pPr algn="ctr"/>
                      <a:r>
                        <a:rPr lang="en-GB" sz="1100" dirty="0">
                          <a:latin typeface="Century Gothic" panose="020B0502020202020204" pitchFamily="34" charset="0"/>
                        </a:rPr>
                        <a:t>Determined</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100" dirty="0">
                          <a:latin typeface="Century Gothic" panose="020B0502020202020204" pitchFamily="34" charset="0"/>
                        </a:rPr>
                        <a:t>Not allowing</a:t>
                      </a:r>
                      <a:r>
                        <a:rPr lang="en-GB" sz="1100" baseline="0" dirty="0">
                          <a:latin typeface="Century Gothic" panose="020B0502020202020204" pitchFamily="34" charset="0"/>
                        </a:rPr>
                        <a:t> difficulties to affect the business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r h="496357">
                <a:tc>
                  <a:txBody>
                    <a:bodyPr/>
                    <a:lstStyle/>
                    <a:p>
                      <a:pPr algn="ctr"/>
                      <a:r>
                        <a:rPr lang="en-GB" sz="1100" dirty="0">
                          <a:latin typeface="Century Gothic" panose="020B0502020202020204" pitchFamily="34" charset="0"/>
                        </a:rPr>
                        <a:t>Results-focused</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100" dirty="0">
                          <a:latin typeface="Century Gothic" panose="020B0502020202020204" pitchFamily="34" charset="0"/>
                        </a:rPr>
                        <a:t>Taking action with the end</a:t>
                      </a:r>
                      <a:r>
                        <a:rPr lang="en-GB" sz="1100" baseline="0" dirty="0">
                          <a:latin typeface="Century Gothic" panose="020B0502020202020204" pitchFamily="34" charset="0"/>
                        </a:rPr>
                        <a:t> result in mind</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47449849"/>
                  </a:ext>
                </a:extLst>
              </a:tr>
              <a:tr h="496357">
                <a:tc>
                  <a:txBody>
                    <a:bodyPr/>
                    <a:lstStyle/>
                    <a:p>
                      <a:pPr algn="ctr"/>
                      <a:r>
                        <a:rPr lang="en-GB" sz="1100" dirty="0">
                          <a:latin typeface="Century Gothic" panose="020B0502020202020204" pitchFamily="34" charset="0"/>
                        </a:rPr>
                        <a:t>Initiative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100" dirty="0">
                          <a:latin typeface="Century Gothic" panose="020B0502020202020204" pitchFamily="34" charset="0"/>
                        </a:rPr>
                        <a:t>Taking</a:t>
                      </a:r>
                      <a:r>
                        <a:rPr lang="en-GB" sz="1100" baseline="0" dirty="0">
                          <a:latin typeface="Century Gothic" panose="020B0502020202020204" pitchFamily="34" charset="0"/>
                        </a:rPr>
                        <a:t> action without being told</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42159443"/>
                  </a:ext>
                </a:extLst>
              </a:tr>
              <a:tr h="496357">
                <a:tc>
                  <a:txBody>
                    <a:bodyPr/>
                    <a:lstStyle/>
                    <a:p>
                      <a:pPr algn="ctr"/>
                      <a:r>
                        <a:rPr lang="en-GB" sz="1100" dirty="0">
                          <a:latin typeface="Century Gothic" panose="020B0502020202020204" pitchFamily="34" charset="0"/>
                        </a:rPr>
                        <a:t>Decision-making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100" dirty="0">
                          <a:latin typeface="Century Gothic" panose="020B0502020202020204" pitchFamily="34" charset="0"/>
                        </a:rPr>
                        <a:t>Make decisions quickly</a:t>
                      </a:r>
                      <a:r>
                        <a:rPr lang="en-GB" sz="1100" baseline="0" dirty="0">
                          <a:latin typeface="Century Gothic" panose="020B0502020202020204" pitchFamily="34" charset="0"/>
                        </a:rPr>
                        <a:t> and under pressure</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587267952"/>
                  </a:ext>
                </a:extLst>
              </a:tr>
              <a:tr h="496357">
                <a:tc>
                  <a:txBody>
                    <a:bodyPr/>
                    <a:lstStyle/>
                    <a:p>
                      <a:pPr algn="ctr"/>
                      <a:r>
                        <a:rPr lang="en-GB" sz="1100" dirty="0">
                          <a:latin typeface="Century Gothic" panose="020B0502020202020204" pitchFamily="34" charset="0"/>
                        </a:rPr>
                        <a:t>Analytical ability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100" dirty="0">
                          <a:latin typeface="Century Gothic" panose="020B0502020202020204" pitchFamily="34" charset="0"/>
                        </a:rPr>
                        <a:t>Using logical reasoning </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67041216"/>
                  </a:ext>
                </a:extLst>
              </a:tr>
              <a:tr h="544667">
                <a:tc>
                  <a:txBody>
                    <a:bodyPr/>
                    <a:lstStyle/>
                    <a:p>
                      <a:pPr algn="ctr"/>
                      <a:r>
                        <a:rPr lang="en-GB" sz="1100" dirty="0">
                          <a:latin typeface="Century Gothic" panose="020B0502020202020204" pitchFamily="34" charset="0"/>
                        </a:rPr>
                        <a:t>Communication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GB" sz="1100" dirty="0">
                          <a:latin typeface="Century Gothic" panose="020B0502020202020204" pitchFamily="34" charset="0"/>
                        </a:rPr>
                        <a:t>Able to</a:t>
                      </a:r>
                      <a:r>
                        <a:rPr lang="en-GB" sz="1100" baseline="0" dirty="0">
                          <a:latin typeface="Century Gothic" panose="020B0502020202020204" pitchFamily="34" charset="0"/>
                        </a:rPr>
                        <a:t> communicate with a variety of stakeholders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26009276"/>
                  </a:ext>
                </a:extLst>
              </a:tr>
            </a:tbl>
          </a:graphicData>
        </a:graphic>
      </p:graphicFrame>
      <p:pic>
        <p:nvPicPr>
          <p:cNvPr id="10" name="Picture 9" descr="Image result for entrepreneur clip art"/>
          <p:cNvPicPr/>
          <p:nvPr/>
        </p:nvPicPr>
        <p:blipFill>
          <a:blip r:embed="rId2">
            <a:extLst>
              <a:ext uri="{BEBA8EAE-BF5A-486C-A8C5-ECC9F3942E4B}">
                <a14:imgProps xmlns:a14="http://schemas.microsoft.com/office/drawing/2010/main">
                  <a14:imgLayer r:embed="rId3">
                    <a14:imgEffect>
                      <a14:backgroundRemoval t="0" b="96458" l="10000" r="90000"/>
                    </a14:imgEffect>
                  </a14:imgLayer>
                </a14:imgProps>
              </a:ext>
              <a:ext uri="{28A0092B-C50C-407E-A947-70E740481C1C}">
                <a14:useLocalDpi xmlns:a14="http://schemas.microsoft.com/office/drawing/2010/main" val="0"/>
              </a:ext>
            </a:extLst>
          </a:blip>
          <a:srcRect/>
          <a:stretch>
            <a:fillRect/>
          </a:stretch>
        </p:blipFill>
        <p:spPr bwMode="auto">
          <a:xfrm>
            <a:off x="3625988" y="228809"/>
            <a:ext cx="1395652" cy="1260702"/>
          </a:xfrm>
          <a:prstGeom prst="rect">
            <a:avLst/>
          </a:prstGeom>
          <a:noFill/>
          <a:ln>
            <a:noFill/>
          </a:ln>
        </p:spPr>
      </p:pic>
      <p:graphicFrame>
        <p:nvGraphicFramePr>
          <p:cNvPr id="12" name="Table 11"/>
          <p:cNvGraphicFramePr>
            <a:graphicFrameLocks noGrp="1"/>
          </p:cNvGraphicFramePr>
          <p:nvPr>
            <p:extLst>
              <p:ext uri="{D42A27DB-BD31-4B8C-83A1-F6EECF244321}">
                <p14:modId xmlns:p14="http://schemas.microsoft.com/office/powerpoint/2010/main" val="1042211606"/>
              </p:ext>
            </p:extLst>
          </p:nvPr>
        </p:nvGraphicFramePr>
        <p:xfrm>
          <a:off x="4855488" y="405493"/>
          <a:ext cx="4865094" cy="2502299"/>
        </p:xfrm>
        <a:graphic>
          <a:graphicData uri="http://schemas.openxmlformats.org/drawingml/2006/table">
            <a:tbl>
              <a:tblPr firstRow="1" bandRow="1">
                <a:tableStyleId>{21E4AEA4-8DFA-4A89-87EB-49C32662AFE0}</a:tableStyleId>
              </a:tblPr>
              <a:tblGrid>
                <a:gridCol w="1621698">
                  <a:extLst>
                    <a:ext uri="{9D8B030D-6E8A-4147-A177-3AD203B41FA5}">
                      <a16:colId xmlns:a16="http://schemas.microsoft.com/office/drawing/2014/main" val="3387281922"/>
                    </a:ext>
                  </a:extLst>
                </a:gridCol>
                <a:gridCol w="1621698">
                  <a:extLst>
                    <a:ext uri="{9D8B030D-6E8A-4147-A177-3AD203B41FA5}">
                      <a16:colId xmlns:a16="http://schemas.microsoft.com/office/drawing/2014/main" val="4198300392"/>
                    </a:ext>
                  </a:extLst>
                </a:gridCol>
                <a:gridCol w="1621698">
                  <a:extLst>
                    <a:ext uri="{9D8B030D-6E8A-4147-A177-3AD203B41FA5}">
                      <a16:colId xmlns:a16="http://schemas.microsoft.com/office/drawing/2014/main" val="1494223542"/>
                    </a:ext>
                  </a:extLst>
                </a:gridCol>
              </a:tblGrid>
              <a:tr h="318934">
                <a:tc>
                  <a:txBody>
                    <a:bodyPr/>
                    <a:lstStyle/>
                    <a:p>
                      <a:pPr algn="ctr"/>
                      <a:r>
                        <a:rPr lang="en-GB" sz="1100" dirty="0">
                          <a:solidFill>
                            <a:schemeClr val="tx1"/>
                          </a:solidFill>
                          <a:latin typeface="Century Gothic" panose="020B0502020202020204" pitchFamily="34" charset="0"/>
                        </a:rPr>
                        <a:t>Financial Motivator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dirty="0">
                          <a:solidFill>
                            <a:schemeClr val="tx1"/>
                          </a:solidFill>
                          <a:latin typeface="Century Gothic" panose="020B0502020202020204" pitchFamily="34" charset="0"/>
                        </a:rPr>
                        <a:t>Personal Motivator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dirty="0">
                          <a:solidFill>
                            <a:schemeClr val="tx1"/>
                          </a:solidFill>
                          <a:latin typeface="Century Gothic" panose="020B0502020202020204" pitchFamily="34" charset="0"/>
                        </a:rPr>
                        <a:t>Social Motivator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86618431"/>
                  </a:ext>
                </a:extLst>
              </a:tr>
              <a:tr h="2183365">
                <a:tc>
                  <a:txBody>
                    <a:bodyPr/>
                    <a:lstStyle/>
                    <a:p>
                      <a:pPr algn="ctr">
                        <a:lnSpc>
                          <a:spcPct val="107000"/>
                        </a:lnSpc>
                        <a:spcAft>
                          <a:spcPts val="800"/>
                        </a:spcAft>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An entrepreneur who is motivated to do well by the money they can earn.</a:t>
                      </a:r>
                    </a:p>
                    <a:p>
                      <a:pPr algn="ctr">
                        <a:lnSpc>
                          <a:spcPct val="107000"/>
                        </a:lnSpc>
                        <a:spcAft>
                          <a:spcPts val="800"/>
                        </a:spcAft>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050" i="1" dirty="0">
                          <a:effectLst/>
                          <a:latin typeface="Century Gothic" panose="020B0502020202020204" pitchFamily="34" charset="0"/>
                          <a:ea typeface="Calibri" panose="020F0502020204030204" pitchFamily="34" charset="0"/>
                          <a:cs typeface="Times New Roman" panose="02020603050405020304" pitchFamily="18" charset="0"/>
                        </a:rPr>
                        <a:t>e.g. </a:t>
                      </a:r>
                      <a:r>
                        <a:rPr lang="en-GB" sz="1050" i="1" dirty="0" err="1">
                          <a:effectLst/>
                          <a:latin typeface="Century Gothic" panose="020B0502020202020204" pitchFamily="34" charset="0"/>
                          <a:ea typeface="Calibri" panose="020F0502020204030204" pitchFamily="34" charset="0"/>
                          <a:cs typeface="Times New Roman" panose="02020603050405020304" pitchFamily="18" charset="0"/>
                        </a:rPr>
                        <a:t>Jahmilla</a:t>
                      </a:r>
                      <a:r>
                        <a:rPr lang="en-GB" sz="1050" i="1" dirty="0">
                          <a:effectLst/>
                          <a:latin typeface="Century Gothic" panose="020B0502020202020204" pitchFamily="34" charset="0"/>
                          <a:ea typeface="Calibri" panose="020F0502020204030204" pitchFamily="34" charset="0"/>
                          <a:cs typeface="Times New Roman" panose="02020603050405020304" pitchFamily="18" charset="0"/>
                        </a:rPr>
                        <a:t> is motivated to work hard so that she can earn £100,000 to buy a private jet.</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050" dirty="0">
                          <a:latin typeface="Century Gothic" panose="020B0502020202020204" pitchFamily="34" charset="0"/>
                        </a:rPr>
                        <a:t>An entrepreneur</a:t>
                      </a:r>
                      <a:r>
                        <a:rPr lang="en-GB" sz="1050" baseline="0" dirty="0">
                          <a:latin typeface="Century Gothic" panose="020B0502020202020204" pitchFamily="34" charset="0"/>
                        </a:rPr>
                        <a:t> who is motivated through personal reasons of their own.</a:t>
                      </a:r>
                    </a:p>
                    <a:p>
                      <a:pPr algn="ctr"/>
                      <a:endParaRPr lang="en-GB" sz="1050" baseline="0" dirty="0">
                        <a:latin typeface="Century Gothic" panose="020B0502020202020204" pitchFamily="34" charset="0"/>
                      </a:endParaRPr>
                    </a:p>
                    <a:p>
                      <a:pPr algn="ctr"/>
                      <a:r>
                        <a:rPr lang="en-GB" sz="1050" i="1" baseline="0" dirty="0">
                          <a:latin typeface="Century Gothic" panose="020B0502020202020204" pitchFamily="34" charset="0"/>
                        </a:rPr>
                        <a:t>e.g. Anson is motivated to work hard at his new business idea so he can finally take his mum on holiday to Thailand.</a:t>
                      </a:r>
                      <a:endParaRPr lang="en-GB" sz="1050" i="1"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050" dirty="0">
                          <a:latin typeface="Century Gothic" panose="020B0502020202020204" pitchFamily="34" charset="0"/>
                        </a:rPr>
                        <a:t>An entrepreneur</a:t>
                      </a:r>
                      <a:r>
                        <a:rPr lang="en-GB" sz="1050" baseline="0" dirty="0">
                          <a:latin typeface="Century Gothic" panose="020B0502020202020204" pitchFamily="34" charset="0"/>
                        </a:rPr>
                        <a:t> who is motivated by helping other people.</a:t>
                      </a:r>
                    </a:p>
                    <a:p>
                      <a:pPr algn="ctr"/>
                      <a:endParaRPr lang="en-GB" sz="1050" baseline="0" dirty="0">
                        <a:latin typeface="Century Gothic" panose="020B0502020202020204" pitchFamily="34" charset="0"/>
                      </a:endParaRPr>
                    </a:p>
                    <a:p>
                      <a:pPr algn="ctr"/>
                      <a:r>
                        <a:rPr lang="en-GB" sz="1050" i="1" baseline="0" dirty="0">
                          <a:latin typeface="Century Gothic" panose="020B0502020202020204" pitchFamily="34" charset="0"/>
                        </a:rPr>
                        <a:t>e.g. Emre is motivated to work hard at his entrepreneurial idea because he wants to help others.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21394784"/>
                  </a:ext>
                </a:extLst>
              </a:tr>
            </a:tbl>
          </a:graphicData>
        </a:graphic>
      </p:graphicFrame>
    </p:spTree>
    <p:extLst>
      <p:ext uri="{BB962C8B-B14F-4D97-AF65-F5344CB8AC3E}">
        <p14:creationId xmlns:p14="http://schemas.microsoft.com/office/powerpoint/2010/main" val="2290380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18574133"/>
              </p:ext>
            </p:extLst>
          </p:nvPr>
        </p:nvGraphicFramePr>
        <p:xfrm>
          <a:off x="0" y="-5825"/>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2.2</a:t>
                      </a:r>
                      <a:r>
                        <a:rPr lang="en-GB" sz="1800" baseline="0" dirty="0">
                          <a:solidFill>
                            <a:schemeClr val="tx1"/>
                          </a:solidFill>
                          <a:effectLst/>
                          <a:latin typeface="A little sunshine" panose="02000603000000000000" pitchFamily="2" charset="0"/>
                          <a:ea typeface="A little sunshine" panose="02000603000000000000" pitchFamily="2" charset="0"/>
                        </a:rPr>
                        <a:t> Market research and Markets</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40860525"/>
              </p:ext>
            </p:extLst>
          </p:nvPr>
        </p:nvGraphicFramePr>
        <p:xfrm>
          <a:off x="67490" y="313434"/>
          <a:ext cx="2987044" cy="2305631"/>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420204">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885427">
                <a:tc>
                  <a:txBody>
                    <a:bodyPr/>
                    <a:lstStyle/>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the difference between qualitative and quantitative data?</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primary research?</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some examples of primary research?</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secondary research?</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some examples of secondary research?</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a mass market?</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a niche market?</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73388811"/>
              </p:ext>
            </p:extLst>
          </p:nvPr>
        </p:nvGraphicFramePr>
        <p:xfrm>
          <a:off x="3122024" y="306940"/>
          <a:ext cx="6724632" cy="4931831"/>
        </p:xfrm>
        <a:graphic>
          <a:graphicData uri="http://schemas.openxmlformats.org/drawingml/2006/table">
            <a:tbl>
              <a:tblPr firstRow="1" bandRow="1">
                <a:tableStyleId>{5940675A-B579-460E-94D1-54222C63F5DA}</a:tableStyleId>
              </a:tblPr>
              <a:tblGrid>
                <a:gridCol w="1266166">
                  <a:extLst>
                    <a:ext uri="{9D8B030D-6E8A-4147-A177-3AD203B41FA5}">
                      <a16:colId xmlns:a16="http://schemas.microsoft.com/office/drawing/2014/main" val="3501704293"/>
                    </a:ext>
                  </a:extLst>
                </a:gridCol>
                <a:gridCol w="1372530">
                  <a:extLst>
                    <a:ext uri="{9D8B030D-6E8A-4147-A177-3AD203B41FA5}">
                      <a16:colId xmlns:a16="http://schemas.microsoft.com/office/drawing/2014/main" val="1471682195"/>
                    </a:ext>
                  </a:extLst>
                </a:gridCol>
                <a:gridCol w="1963285">
                  <a:extLst>
                    <a:ext uri="{9D8B030D-6E8A-4147-A177-3AD203B41FA5}">
                      <a16:colId xmlns:a16="http://schemas.microsoft.com/office/drawing/2014/main" val="3971366898"/>
                    </a:ext>
                  </a:extLst>
                </a:gridCol>
                <a:gridCol w="2122651">
                  <a:extLst>
                    <a:ext uri="{9D8B030D-6E8A-4147-A177-3AD203B41FA5}">
                      <a16:colId xmlns:a16="http://schemas.microsoft.com/office/drawing/2014/main" val="810476790"/>
                    </a:ext>
                  </a:extLst>
                </a:gridCol>
              </a:tblGrid>
              <a:tr h="557951">
                <a:tc>
                  <a:txBody>
                    <a:bodyPr/>
                    <a:lstStyle/>
                    <a:p>
                      <a:pPr algn="ctr"/>
                      <a:r>
                        <a:rPr lang="en-GB" sz="1100" b="1" dirty="0">
                          <a:solidFill>
                            <a:schemeClr val="tx1"/>
                          </a:solidFill>
                          <a:latin typeface="Century Gothic" panose="020B0502020202020204" pitchFamily="34" charset="0"/>
                        </a:rPr>
                        <a:t>Type of research</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solidFill>
                            <a:schemeClr val="tx1"/>
                          </a:solidFill>
                          <a:latin typeface="Century Gothic" panose="020B0502020202020204" pitchFamily="34" charset="0"/>
                        </a:rPr>
                        <a:t>Examples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solidFill>
                            <a:schemeClr val="tx1"/>
                          </a:solidFill>
                          <a:latin typeface="Century Gothic" panose="020B0502020202020204" pitchFamily="34" charset="0"/>
                        </a:rPr>
                        <a:t>Advantages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solidFill>
                            <a:schemeClr val="tx1"/>
                          </a:solidFill>
                          <a:latin typeface="Century Gothic" panose="020B0502020202020204" pitchFamily="34" charset="0"/>
                        </a:rPr>
                        <a:t>Disadvantages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1068891">
                <a:tc>
                  <a:txBody>
                    <a:bodyPr/>
                    <a:lstStyle/>
                    <a:p>
                      <a:pPr algn="ctr"/>
                      <a:r>
                        <a:rPr lang="en-GB" sz="1100" b="1" dirty="0">
                          <a:latin typeface="Century Gothic" panose="020B0502020202020204" pitchFamily="34" charset="0"/>
                        </a:rPr>
                        <a:t>Primary</a:t>
                      </a:r>
                    </a:p>
                    <a:p>
                      <a:pPr algn="ctr"/>
                      <a:r>
                        <a:rPr lang="en-GB" sz="1100" b="1" dirty="0">
                          <a:latin typeface="Century Gothic" panose="020B0502020202020204" pitchFamily="34" charset="0"/>
                        </a:rPr>
                        <a:t>(Field)</a:t>
                      </a:r>
                    </a:p>
                    <a:p>
                      <a:pPr algn="ctr"/>
                      <a:endParaRPr lang="en-GB" sz="1100" b="1" dirty="0">
                        <a:latin typeface="Century Gothic" panose="020B0502020202020204" pitchFamily="34" charset="0"/>
                      </a:endParaRPr>
                    </a:p>
                    <a:p>
                      <a:pPr algn="ctr"/>
                      <a:r>
                        <a:rPr lang="en-GB" sz="1100" b="0" dirty="0">
                          <a:latin typeface="Century Gothic" panose="020B0502020202020204" pitchFamily="34" charset="0"/>
                        </a:rPr>
                        <a:t>Gathering</a:t>
                      </a:r>
                      <a:r>
                        <a:rPr lang="en-GB" sz="1100" b="0" baseline="0" dirty="0">
                          <a:latin typeface="Century Gothic" panose="020B0502020202020204" pitchFamily="34" charset="0"/>
                        </a:rPr>
                        <a:t> data and information that has not been collected before</a:t>
                      </a:r>
                      <a:endParaRPr lang="en-GB" sz="1100" b="0" dirty="0">
                        <a:latin typeface="Century Gothic" panose="020B0502020202020204" pitchFamily="34" charset="0"/>
                      </a:endParaRPr>
                    </a:p>
                    <a:p>
                      <a:pPr algn="ctr"/>
                      <a:endParaRPr lang="en-GB" sz="1100" b="1"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dirty="0">
                          <a:latin typeface="Century Gothic" panose="020B0502020202020204" pitchFamily="34" charset="0"/>
                        </a:rPr>
                        <a:t>Interviews</a:t>
                      </a:r>
                    </a:p>
                    <a:p>
                      <a:pPr marL="171450" indent="-171450" algn="l">
                        <a:buFont typeface="Arial" panose="020B0604020202020204" pitchFamily="34" charset="0"/>
                        <a:buChar char="•"/>
                      </a:pPr>
                      <a:r>
                        <a:rPr lang="en-GB" sz="1100" dirty="0">
                          <a:latin typeface="Century Gothic" panose="020B0502020202020204" pitchFamily="34" charset="0"/>
                        </a:rPr>
                        <a:t>Observations</a:t>
                      </a:r>
                    </a:p>
                    <a:p>
                      <a:pPr marL="171450" indent="-171450" algn="l">
                        <a:buFont typeface="Arial" panose="020B0604020202020204" pitchFamily="34" charset="0"/>
                        <a:buChar char="•"/>
                      </a:pPr>
                      <a:r>
                        <a:rPr lang="en-GB" sz="1100" dirty="0">
                          <a:latin typeface="Century Gothic" panose="020B0502020202020204" pitchFamily="34" charset="0"/>
                        </a:rPr>
                        <a:t>Questionnaires</a:t>
                      </a:r>
                    </a:p>
                    <a:p>
                      <a:pPr marL="171450" indent="-171450" algn="l">
                        <a:buFont typeface="Arial" panose="020B0604020202020204" pitchFamily="34" charset="0"/>
                        <a:buChar char="•"/>
                      </a:pPr>
                      <a:r>
                        <a:rPr lang="en-GB" sz="1100" dirty="0">
                          <a:latin typeface="Century Gothic" panose="020B0502020202020204" pitchFamily="34" charset="0"/>
                        </a:rPr>
                        <a:t>Surveys</a:t>
                      </a:r>
                    </a:p>
                    <a:p>
                      <a:pPr marL="171450" indent="-171450" algn="l">
                        <a:buFont typeface="Arial" panose="020B0604020202020204" pitchFamily="34" charset="0"/>
                        <a:buChar char="•"/>
                      </a:pPr>
                      <a:r>
                        <a:rPr lang="en-GB" sz="1100" dirty="0">
                          <a:latin typeface="Century Gothic" panose="020B0502020202020204" pitchFamily="34" charset="0"/>
                        </a:rPr>
                        <a:t>Focus groups</a:t>
                      </a:r>
                    </a:p>
                    <a:p>
                      <a:pPr marL="171450" indent="-171450" algn="l">
                        <a:buFont typeface="Arial" panose="020B0604020202020204" pitchFamily="34" charset="0"/>
                        <a:buChar char="•"/>
                      </a:pPr>
                      <a:r>
                        <a:rPr lang="en-GB" sz="1100" dirty="0">
                          <a:latin typeface="Century Gothic" panose="020B0502020202020204" pitchFamily="34" charset="0"/>
                        </a:rPr>
                        <a:t>Consumer trials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aseline="0" dirty="0">
                          <a:latin typeface="Century Gothic" panose="020B0502020202020204" pitchFamily="34" charset="0"/>
                        </a:rPr>
                        <a:t>Relevant and up-to-date information</a:t>
                      </a:r>
                    </a:p>
                    <a:p>
                      <a:pPr marL="171450" indent="-171450" algn="l">
                        <a:buFont typeface="Arial" panose="020B0604020202020204" pitchFamily="34" charset="0"/>
                        <a:buChar char="•"/>
                      </a:pPr>
                      <a:r>
                        <a:rPr lang="en-GB" sz="1100" baseline="0" dirty="0">
                          <a:latin typeface="Century Gothic" panose="020B0502020202020204" pitchFamily="34" charset="0"/>
                        </a:rPr>
                        <a:t>Specific to the business completing the research</a:t>
                      </a:r>
                    </a:p>
                    <a:p>
                      <a:pPr marL="171450" indent="-171450" algn="l">
                        <a:buFont typeface="Arial" panose="020B0604020202020204" pitchFamily="34" charset="0"/>
                        <a:buChar char="•"/>
                      </a:pPr>
                      <a:r>
                        <a:rPr lang="en-GB" sz="1100" baseline="0" dirty="0">
                          <a:latin typeface="Century Gothic" panose="020B0502020202020204" pitchFamily="34" charset="0"/>
                        </a:rPr>
                        <a:t>Only available to the business doing the research, giving it a competitive advantage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aseline="0" dirty="0">
                          <a:latin typeface="Century Gothic" panose="020B0502020202020204" pitchFamily="34" charset="0"/>
                        </a:rPr>
                        <a:t>Costly and time-consuming</a:t>
                      </a:r>
                    </a:p>
                    <a:p>
                      <a:pPr marL="171450" indent="-171450" algn="l">
                        <a:buFont typeface="Arial" panose="020B0604020202020204" pitchFamily="34" charset="0"/>
                        <a:buChar char="•"/>
                      </a:pPr>
                      <a:r>
                        <a:rPr lang="en-GB" sz="1100" baseline="0" dirty="0">
                          <a:latin typeface="Century Gothic" panose="020B0502020202020204" pitchFamily="34" charset="0"/>
                        </a:rPr>
                        <a:t>A sample size that is too small may provide biased results</a:t>
                      </a:r>
                    </a:p>
                    <a:p>
                      <a:pPr marL="171450" indent="-171450" algn="l">
                        <a:buFont typeface="Arial" panose="020B0604020202020204" pitchFamily="34" charset="0"/>
                        <a:buChar char="•"/>
                      </a:pPr>
                      <a:r>
                        <a:rPr lang="en-GB" sz="1100" baseline="0" dirty="0">
                          <a:latin typeface="Century Gothic" panose="020B0502020202020204" pitchFamily="34" charset="0"/>
                        </a:rPr>
                        <a:t>Consumers are not always willing to take part</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830302">
                <a:tc>
                  <a:txBody>
                    <a:bodyPr/>
                    <a:lstStyle/>
                    <a:p>
                      <a:pPr algn="ctr"/>
                      <a:r>
                        <a:rPr lang="en-GB" sz="1100" b="1" dirty="0">
                          <a:latin typeface="Century Gothic" panose="020B0502020202020204" pitchFamily="34" charset="0"/>
                        </a:rPr>
                        <a:t>Secondary</a:t>
                      </a:r>
                    </a:p>
                    <a:p>
                      <a:pPr algn="ctr"/>
                      <a:r>
                        <a:rPr lang="en-GB" sz="1100" b="1" dirty="0">
                          <a:latin typeface="Century Gothic" panose="020B0502020202020204" pitchFamily="34" charset="0"/>
                        </a:rPr>
                        <a:t>(Desk)</a:t>
                      </a:r>
                    </a:p>
                    <a:p>
                      <a:pPr algn="ctr"/>
                      <a:endParaRPr lang="en-GB" sz="1100" b="1" dirty="0">
                        <a:latin typeface="Century Gothic" panose="020B0502020202020204" pitchFamily="34" charset="0"/>
                      </a:endParaRPr>
                    </a:p>
                    <a:p>
                      <a:pPr algn="ctr"/>
                      <a:r>
                        <a:rPr lang="en-GB" sz="1100" b="0" dirty="0">
                          <a:latin typeface="Century Gothic" panose="020B0502020202020204" pitchFamily="34" charset="0"/>
                        </a:rPr>
                        <a:t>Gathering data and information that has already been collected</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dirty="0">
                          <a:latin typeface="Century Gothic" panose="020B0502020202020204" pitchFamily="34" charset="0"/>
                        </a:rPr>
                        <a:t>Books,</a:t>
                      </a:r>
                      <a:r>
                        <a:rPr lang="en-GB" sz="1100" baseline="0" dirty="0">
                          <a:latin typeface="Century Gothic" panose="020B0502020202020204" pitchFamily="34" charset="0"/>
                        </a:rPr>
                        <a:t> trade magazines, newspapers</a:t>
                      </a:r>
                    </a:p>
                    <a:p>
                      <a:pPr marL="171450" indent="-171450" algn="l">
                        <a:buFont typeface="Arial" panose="020B0604020202020204" pitchFamily="34" charset="0"/>
                        <a:buChar char="•"/>
                      </a:pPr>
                      <a:r>
                        <a:rPr lang="en-GB" sz="1100" baseline="0" dirty="0">
                          <a:latin typeface="Century Gothic" panose="020B0502020202020204" pitchFamily="34" charset="0"/>
                        </a:rPr>
                        <a:t>Published company reports</a:t>
                      </a:r>
                    </a:p>
                    <a:p>
                      <a:pPr marL="171450" indent="-171450" algn="l">
                        <a:buFont typeface="Arial" panose="020B0604020202020204" pitchFamily="34" charset="0"/>
                        <a:buChar char="•"/>
                      </a:pPr>
                      <a:r>
                        <a:rPr lang="en-GB" sz="1100" baseline="0" dirty="0">
                          <a:latin typeface="Century Gothic" panose="020B0502020202020204" pitchFamily="34" charset="0"/>
                        </a:rPr>
                        <a:t>Internal data</a:t>
                      </a:r>
                    </a:p>
                    <a:p>
                      <a:pPr marL="171450" indent="-171450" algn="l">
                        <a:buFont typeface="Arial" panose="020B0604020202020204" pitchFamily="34" charset="0"/>
                        <a:buChar char="•"/>
                      </a:pPr>
                      <a:r>
                        <a:rPr lang="en-GB" sz="1100" baseline="0" dirty="0">
                          <a:latin typeface="Century Gothic" panose="020B0502020202020204" pitchFamily="34" charset="0"/>
                        </a:rPr>
                        <a:t>Competitors’ data</a:t>
                      </a:r>
                    </a:p>
                    <a:p>
                      <a:pPr marL="171450" indent="-171450" algn="l">
                        <a:buFont typeface="Arial" panose="020B0604020202020204" pitchFamily="34" charset="0"/>
                        <a:buChar char="•"/>
                      </a:pPr>
                      <a:r>
                        <a:rPr lang="en-GB" sz="1100" baseline="0" dirty="0">
                          <a:latin typeface="Century Gothic" panose="020B0502020202020204" pitchFamily="34" charset="0"/>
                        </a:rPr>
                        <a:t>Government publications and statistics</a:t>
                      </a:r>
                    </a:p>
                    <a:p>
                      <a:pPr marL="171450" indent="-171450" algn="l">
                        <a:buFont typeface="Arial" panose="020B0604020202020204" pitchFamily="34" charset="0"/>
                        <a:buChar char="•"/>
                      </a:pPr>
                      <a:r>
                        <a:rPr lang="en-GB" sz="1100" baseline="0" dirty="0">
                          <a:latin typeface="Century Gothic" panose="020B0502020202020204" pitchFamily="34" charset="0"/>
                        </a:rPr>
                        <a:t>Purchased research material</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100" dirty="0">
                          <a:latin typeface="Century Gothic" panose="020B0502020202020204" pitchFamily="34" charset="0"/>
                        </a:rPr>
                        <a:t>Cheaper</a:t>
                      </a:r>
                      <a:r>
                        <a:rPr lang="en-GB" sz="1100" baseline="0" dirty="0">
                          <a:latin typeface="Century Gothic" panose="020B0502020202020204" pitchFamily="34" charset="0"/>
                        </a:rPr>
                        <a:t> than primary (sometimes free)</a:t>
                      </a:r>
                    </a:p>
                    <a:p>
                      <a:pPr marL="285750" indent="-285750">
                        <a:buFont typeface="Arial" panose="020B0604020202020204" pitchFamily="34" charset="0"/>
                        <a:buChar char="•"/>
                      </a:pPr>
                      <a:r>
                        <a:rPr lang="en-GB" sz="1100" baseline="0" dirty="0">
                          <a:latin typeface="Century Gothic" panose="020B0502020202020204" pitchFamily="34" charset="0"/>
                        </a:rPr>
                        <a:t>Information usually based on a wide sample</a:t>
                      </a:r>
                    </a:p>
                    <a:p>
                      <a:pPr marL="285750" indent="-285750">
                        <a:buFont typeface="Arial" panose="020B0604020202020204" pitchFamily="34" charset="0"/>
                        <a:buChar char="•"/>
                      </a:pPr>
                      <a:r>
                        <a:rPr lang="en-GB" sz="1100" baseline="0" dirty="0">
                          <a:latin typeface="Century Gothic" panose="020B0502020202020204" pitchFamily="34" charset="0"/>
                        </a:rPr>
                        <a:t>Information is readily available therefore not time consuming</a:t>
                      </a:r>
                      <a:endParaRPr lang="en-GB" sz="1100" dirty="0">
                        <a:latin typeface="Century Gothic" panose="020B0502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100" dirty="0">
                          <a:latin typeface="Century Gothic" panose="020B0502020202020204" pitchFamily="34" charset="0"/>
                        </a:rPr>
                        <a:t>Information is available</a:t>
                      </a:r>
                      <a:r>
                        <a:rPr lang="en-GB" sz="1100" baseline="0" dirty="0">
                          <a:latin typeface="Century Gothic" panose="020B0502020202020204" pitchFamily="34" charset="0"/>
                        </a:rPr>
                        <a:t> to all businesses</a:t>
                      </a:r>
                    </a:p>
                    <a:p>
                      <a:pPr marL="285750" indent="-285750">
                        <a:buFont typeface="Arial" panose="020B0604020202020204" pitchFamily="34" charset="0"/>
                        <a:buChar char="•"/>
                      </a:pPr>
                      <a:r>
                        <a:rPr lang="en-GB" sz="1100" baseline="0" dirty="0">
                          <a:latin typeface="Century Gothic" panose="020B0502020202020204" pitchFamily="34" charset="0"/>
                        </a:rPr>
                        <a:t>Not specific information</a:t>
                      </a:r>
                    </a:p>
                    <a:p>
                      <a:pPr marL="285750" indent="-285750">
                        <a:buFont typeface="Arial" panose="020B0604020202020204" pitchFamily="34" charset="0"/>
                        <a:buChar char="•"/>
                      </a:pPr>
                      <a:r>
                        <a:rPr lang="en-GB" sz="1100" baseline="0" dirty="0">
                          <a:latin typeface="Century Gothic" panose="020B0502020202020204" pitchFamily="34" charset="0"/>
                        </a:rPr>
                        <a:t>Could be out of date therefore irrelevant in current conditions</a:t>
                      </a:r>
                      <a:endParaRPr lang="en-GB" sz="1100" dirty="0">
                        <a:latin typeface="Century Gothic" panose="020B0502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54960640"/>
              </p:ext>
            </p:extLst>
          </p:nvPr>
        </p:nvGraphicFramePr>
        <p:xfrm>
          <a:off x="67490" y="2823990"/>
          <a:ext cx="2987044" cy="1787199"/>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325719">
                <a:tc>
                  <a:txBody>
                    <a:bodyPr/>
                    <a:lstStyle/>
                    <a:p>
                      <a:pPr algn="ctr">
                        <a:lnSpc>
                          <a:spcPct val="107000"/>
                        </a:lnSpc>
                        <a:spcAft>
                          <a:spcPts val="0"/>
                        </a:spcAft>
                      </a:pPr>
                      <a:r>
                        <a:rPr lang="en-GB" sz="1100" b="1" dirty="0">
                          <a:effectLst/>
                          <a:latin typeface="Century Gothic" panose="020B0502020202020204" pitchFamily="34" charset="0"/>
                        </a:rPr>
                        <a:t>Quantitative</a:t>
                      </a:r>
                      <a:r>
                        <a:rPr lang="en-GB" sz="1100" b="1" baseline="0" dirty="0">
                          <a:effectLst/>
                          <a:latin typeface="Century Gothic" panose="020B0502020202020204" pitchFamily="34" charset="0"/>
                        </a:rPr>
                        <a:t> Vs Qualitative</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461480">
                <a:tc>
                  <a:txBody>
                    <a:bodyPr/>
                    <a:lstStyle/>
                    <a:p>
                      <a:pPr marL="0" lvl="0" indent="0" algn="ctr">
                        <a:lnSpc>
                          <a:spcPct val="107000"/>
                        </a:lnSpc>
                        <a:spcAft>
                          <a:spcPts val="0"/>
                        </a:spcAft>
                        <a:buFont typeface="Arial" panose="020B0604020202020204" pitchFamily="34" charset="0"/>
                        <a:buNone/>
                      </a:pPr>
                      <a:r>
                        <a:rPr lang="en-GB" sz="1100" baseline="0" dirty="0">
                          <a:effectLst/>
                          <a:latin typeface="Century Gothic" panose="020B0502020202020204" pitchFamily="34" charset="0"/>
                        </a:rPr>
                        <a:t>Quantitative data is factual numerical data and qualitative is information about peoples opinions and views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379270535"/>
              </p:ext>
            </p:extLst>
          </p:nvPr>
        </p:nvGraphicFramePr>
        <p:xfrm>
          <a:off x="67490" y="4813899"/>
          <a:ext cx="2987044" cy="1878639"/>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342384">
                <a:tc>
                  <a:txBody>
                    <a:bodyPr/>
                    <a:lstStyle/>
                    <a:p>
                      <a:pPr algn="ctr">
                        <a:lnSpc>
                          <a:spcPct val="107000"/>
                        </a:lnSpc>
                        <a:spcAft>
                          <a:spcPts val="0"/>
                        </a:spcAft>
                      </a:pPr>
                      <a:r>
                        <a:rPr lang="en-GB" sz="1100" b="1" dirty="0">
                          <a:effectLst/>
                          <a:latin typeface="Century Gothic" panose="020B0502020202020204" pitchFamily="34" charset="0"/>
                        </a:rPr>
                        <a:t>Mass Vs Niche</a:t>
                      </a:r>
                      <a:r>
                        <a:rPr lang="en-GB" sz="1100" b="1" baseline="0" dirty="0">
                          <a:effectLst/>
                          <a:latin typeface="Century Gothic" panose="020B0502020202020204" pitchFamily="34" charset="0"/>
                        </a:rPr>
                        <a:t> Market</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536255">
                <a:tc>
                  <a:txBody>
                    <a:bodyPr/>
                    <a:lstStyle/>
                    <a:p>
                      <a:pPr marL="0" lvl="0" indent="0" algn="ctr">
                        <a:lnSpc>
                          <a:spcPct val="107000"/>
                        </a:lnSpc>
                        <a:spcAft>
                          <a:spcPts val="0"/>
                        </a:spcAft>
                        <a:buFont typeface="Arial" panose="020B0604020202020204" pitchFamily="34" charset="0"/>
                        <a:buNone/>
                      </a:pPr>
                      <a:r>
                        <a:rPr lang="en-GB" sz="1100" baseline="0" dirty="0">
                          <a:effectLst/>
                          <a:latin typeface="Century Gothic" panose="020B0502020202020204" pitchFamily="34" charset="0"/>
                        </a:rPr>
                        <a:t>Mass markets is one in which goods or services are produced in large quantities and are aimed at most of the market</a:t>
                      </a:r>
                    </a:p>
                    <a:p>
                      <a:pPr marL="0" lvl="0" indent="0" algn="ctr">
                        <a:lnSpc>
                          <a:spcPct val="107000"/>
                        </a:lnSpc>
                        <a:spcAft>
                          <a:spcPts val="0"/>
                        </a:spcAft>
                        <a:buFont typeface="Arial" panose="020B0604020202020204" pitchFamily="34" charset="0"/>
                        <a:buNone/>
                      </a:pPr>
                      <a:endParaRPr lang="en-GB" sz="1100" baseline="0" dirty="0">
                        <a:effectLst/>
                        <a:latin typeface="Century Gothic" panose="020B0502020202020204" pitchFamily="34" charset="0"/>
                      </a:endParaRPr>
                    </a:p>
                    <a:p>
                      <a:pPr marL="0" lvl="0" indent="0" algn="ctr">
                        <a:lnSpc>
                          <a:spcPct val="107000"/>
                        </a:lnSpc>
                        <a:spcAft>
                          <a:spcPts val="0"/>
                        </a:spcAft>
                        <a:buFont typeface="Arial" panose="020B0604020202020204" pitchFamily="34" charset="0"/>
                        <a:buNone/>
                      </a:pPr>
                      <a:r>
                        <a:rPr lang="en-GB" sz="1100" baseline="0" dirty="0">
                          <a:effectLst/>
                          <a:latin typeface="Century Gothic" panose="020B0502020202020204" pitchFamily="34" charset="0"/>
                        </a:rPr>
                        <a:t>A niche market is one in which goods or services are produced in small quantities and aimed at a particular segment of the market</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88440734"/>
              </p:ext>
            </p:extLst>
          </p:nvPr>
        </p:nvGraphicFramePr>
        <p:xfrm>
          <a:off x="3336877" y="5329643"/>
          <a:ext cx="2973169" cy="1362895"/>
        </p:xfrm>
        <a:graphic>
          <a:graphicData uri="http://schemas.openxmlformats.org/drawingml/2006/table">
            <a:tbl>
              <a:tblPr firstRow="1" firstCol="1" bandRow="1">
                <a:tableStyleId>{5940675A-B579-460E-94D1-54222C63F5DA}</a:tableStyleId>
              </a:tblPr>
              <a:tblGrid>
                <a:gridCol w="2973169">
                  <a:extLst>
                    <a:ext uri="{9D8B030D-6E8A-4147-A177-3AD203B41FA5}">
                      <a16:colId xmlns:a16="http://schemas.microsoft.com/office/drawing/2014/main" val="2339145073"/>
                    </a:ext>
                  </a:extLst>
                </a:gridCol>
              </a:tblGrid>
              <a:tr h="185548">
                <a:tc>
                  <a:txBody>
                    <a:bodyPr/>
                    <a:lstStyle/>
                    <a:p>
                      <a:pPr algn="ctr">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Market</a:t>
                      </a: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-orientated business</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177347">
                <a:tc>
                  <a:txBody>
                    <a:bodyPr/>
                    <a:lstStyle/>
                    <a:p>
                      <a:pPr marL="0" lvl="0" indent="0" algn="ctr">
                        <a:lnSpc>
                          <a:spcPct val="107000"/>
                        </a:lnSpc>
                        <a:spcAft>
                          <a:spcPts val="0"/>
                        </a:spcAft>
                        <a:buFont typeface="Arial" panose="020B0604020202020204" pitchFamily="34" charset="0"/>
                        <a:buNone/>
                      </a:pPr>
                      <a:r>
                        <a:rPr lang="en-GB" sz="1100" baseline="0" dirty="0">
                          <a:effectLst/>
                          <a:latin typeface="Century Gothic" panose="020B0502020202020204" pitchFamily="34" charset="0"/>
                        </a:rPr>
                        <a:t>Produces goods based on consumer wants and needs. It will undertake high levels of market research to find out customers’ wants and needs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854832"/>
              </p:ext>
            </p:extLst>
          </p:nvPr>
        </p:nvGraphicFramePr>
        <p:xfrm>
          <a:off x="6592390" y="5329642"/>
          <a:ext cx="2973169" cy="1362895"/>
        </p:xfrm>
        <a:graphic>
          <a:graphicData uri="http://schemas.openxmlformats.org/drawingml/2006/table">
            <a:tbl>
              <a:tblPr firstRow="1" firstCol="1" bandRow="1">
                <a:tableStyleId>{5940675A-B579-460E-94D1-54222C63F5DA}</a:tableStyleId>
              </a:tblPr>
              <a:tblGrid>
                <a:gridCol w="2973169">
                  <a:extLst>
                    <a:ext uri="{9D8B030D-6E8A-4147-A177-3AD203B41FA5}">
                      <a16:colId xmlns:a16="http://schemas.microsoft.com/office/drawing/2014/main" val="2339145073"/>
                    </a:ext>
                  </a:extLst>
                </a:gridCol>
              </a:tblGrid>
              <a:tr h="185548">
                <a:tc>
                  <a:txBody>
                    <a:bodyPr/>
                    <a:lstStyle/>
                    <a:p>
                      <a:pPr algn="ctr">
                        <a:lnSpc>
                          <a:spcPct val="107000"/>
                        </a:lnSpc>
                        <a:spcAft>
                          <a:spcPts val="0"/>
                        </a:spcAft>
                      </a:pP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Product-orientated business</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177347">
                <a:tc>
                  <a:txBody>
                    <a:bodyPr/>
                    <a:lstStyle/>
                    <a:p>
                      <a:pPr marL="0" lvl="0" indent="0" algn="ctr">
                        <a:lnSpc>
                          <a:spcPct val="107000"/>
                        </a:lnSpc>
                        <a:spcAft>
                          <a:spcPts val="0"/>
                        </a:spcAft>
                        <a:buFont typeface="Arial" panose="020B0604020202020204" pitchFamily="34" charset="0"/>
                        <a:buNone/>
                      </a:pPr>
                      <a:r>
                        <a:rPr lang="en-GB" sz="1100" baseline="0" dirty="0">
                          <a:effectLst/>
                          <a:latin typeface="Century Gothic" panose="020B0502020202020204" pitchFamily="34" charset="0"/>
                        </a:rPr>
                        <a:t>Produces only goods that it is good at making. It has low levels of engagement with its potential customers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spTree>
    <p:extLst>
      <p:ext uri="{BB962C8B-B14F-4D97-AF65-F5344CB8AC3E}">
        <p14:creationId xmlns:p14="http://schemas.microsoft.com/office/powerpoint/2010/main" val="369516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68122143"/>
              </p:ext>
            </p:extLst>
          </p:nvPr>
        </p:nvGraphicFramePr>
        <p:xfrm>
          <a:off x="0" y="-5825"/>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3.1 Operations</a:t>
                      </a:r>
                      <a:r>
                        <a:rPr lang="en-GB" sz="1800" baseline="0" dirty="0">
                          <a:solidFill>
                            <a:schemeClr val="tx1"/>
                          </a:solidFill>
                          <a:effectLst/>
                          <a:latin typeface="A little sunshine" panose="02000603000000000000" pitchFamily="2" charset="0"/>
                          <a:ea typeface="A little sunshine" panose="02000603000000000000" pitchFamily="2" charset="0"/>
                        </a:rPr>
                        <a:t> Management</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78171258"/>
              </p:ext>
            </p:extLst>
          </p:nvPr>
        </p:nvGraphicFramePr>
        <p:xfrm>
          <a:off x="67489" y="313434"/>
          <a:ext cx="3156861" cy="2305631"/>
        </p:xfrm>
        <a:graphic>
          <a:graphicData uri="http://schemas.openxmlformats.org/drawingml/2006/table">
            <a:tbl>
              <a:tblPr firstRow="1" firstCol="1" bandRow="1">
                <a:tableStyleId>{5940675A-B579-460E-94D1-54222C63F5DA}</a:tableStyleId>
              </a:tblPr>
              <a:tblGrid>
                <a:gridCol w="3156861">
                  <a:extLst>
                    <a:ext uri="{9D8B030D-6E8A-4147-A177-3AD203B41FA5}">
                      <a16:colId xmlns:a16="http://schemas.microsoft.com/office/drawing/2014/main" val="2339145073"/>
                    </a:ext>
                  </a:extLst>
                </a:gridCol>
              </a:tblGrid>
              <a:tr h="420204">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885427">
                <a:tc>
                  <a:txBody>
                    <a:bodyPr/>
                    <a:lstStyle/>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outsourcing?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lean production?</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How can you maintain and improve quality?</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job production?</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batch production?</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flow production?</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sp>
        <p:nvSpPr>
          <p:cNvPr id="2" name="TextBox 1"/>
          <p:cNvSpPr txBox="1"/>
          <p:nvPr/>
        </p:nvSpPr>
        <p:spPr>
          <a:xfrm>
            <a:off x="3406141" y="606333"/>
            <a:ext cx="2706186" cy="1785104"/>
          </a:xfrm>
          <a:prstGeom prst="rect">
            <a:avLst/>
          </a:prstGeom>
          <a:noFill/>
          <a:ln>
            <a:solidFill>
              <a:srgbClr val="777777"/>
            </a:solidFill>
          </a:ln>
        </p:spPr>
        <p:txBody>
          <a:bodyPr wrap="square" rtlCol="0">
            <a:spAutoFit/>
          </a:bodyPr>
          <a:lstStyle/>
          <a:p>
            <a:pPr algn="ctr"/>
            <a:r>
              <a:rPr lang="en-GB" sz="1100" b="1" dirty="0">
                <a:latin typeface="Century Gothic" panose="020B0502020202020204" pitchFamily="34" charset="0"/>
              </a:rPr>
              <a:t>Outsourcing</a:t>
            </a:r>
          </a:p>
          <a:p>
            <a:pPr algn="ctr"/>
            <a:endParaRPr lang="en-GB" sz="1100" b="1" dirty="0">
              <a:latin typeface="Century Gothic" panose="020B0502020202020204" pitchFamily="34" charset="0"/>
            </a:endParaRPr>
          </a:p>
          <a:p>
            <a:pPr algn="ctr"/>
            <a:r>
              <a:rPr lang="en-GB" sz="1100" dirty="0">
                <a:latin typeface="Century Gothic" panose="020B0502020202020204" pitchFamily="34" charset="0"/>
              </a:rPr>
              <a:t>When businesses grow, they are often not able to complete all business tasks themselves. They need to outsource some of their operations by paying another business to do the work </a:t>
            </a:r>
          </a:p>
          <a:p>
            <a:pPr algn="ctr"/>
            <a:r>
              <a:rPr lang="en-GB" sz="1100" dirty="0" err="1">
                <a:latin typeface="Century Gothic" panose="020B0502020202020204" pitchFamily="34" charset="0"/>
              </a:rPr>
              <a:t>eg</a:t>
            </a:r>
            <a:r>
              <a:rPr lang="en-GB" sz="1100" dirty="0">
                <a:latin typeface="Century Gothic" panose="020B0502020202020204" pitchFamily="34" charset="0"/>
              </a:rPr>
              <a:t>. website design</a:t>
            </a:r>
          </a:p>
          <a:p>
            <a:pPr algn="ctr"/>
            <a:endParaRPr lang="en-GB" sz="1100" dirty="0">
              <a:latin typeface="Century Gothic" panose="020B0502020202020204" pitchFamily="34" charset="0"/>
            </a:endParaRPr>
          </a:p>
        </p:txBody>
      </p:sp>
      <p:graphicFrame>
        <p:nvGraphicFramePr>
          <p:cNvPr id="3" name="Diagram 2"/>
          <p:cNvGraphicFramePr/>
          <p:nvPr>
            <p:extLst>
              <p:ext uri="{D42A27DB-BD31-4B8C-83A1-F6EECF244321}">
                <p14:modId xmlns:p14="http://schemas.microsoft.com/office/powerpoint/2010/main" val="2041152875"/>
              </p:ext>
            </p:extLst>
          </p:nvPr>
        </p:nvGraphicFramePr>
        <p:xfrm>
          <a:off x="3747950" y="365759"/>
          <a:ext cx="6300651" cy="4990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71192123"/>
              </p:ext>
            </p:extLst>
          </p:nvPr>
        </p:nvGraphicFramePr>
        <p:xfrm>
          <a:off x="152397" y="2780119"/>
          <a:ext cx="2987044" cy="1548059"/>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287230">
                <a:tc>
                  <a:txBody>
                    <a:bodyPr/>
                    <a:lstStyle/>
                    <a:p>
                      <a:pPr algn="ctr">
                        <a:lnSpc>
                          <a:spcPct val="107000"/>
                        </a:lnSpc>
                        <a:spcAft>
                          <a:spcPts val="0"/>
                        </a:spcAft>
                      </a:pPr>
                      <a:r>
                        <a:rPr lang="en-GB" sz="1100" b="1" dirty="0">
                          <a:effectLst/>
                          <a:latin typeface="Century Gothic" panose="020B0502020202020204" pitchFamily="34" charset="0"/>
                        </a:rPr>
                        <a:t>Job Production</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260829">
                <a:tc>
                  <a:txBody>
                    <a:bodyPr/>
                    <a:lstStyle/>
                    <a:p>
                      <a:pPr marL="0" lvl="0" indent="0" algn="ctr">
                        <a:lnSpc>
                          <a:spcPct val="107000"/>
                        </a:lnSpc>
                        <a:spcAft>
                          <a:spcPts val="0"/>
                        </a:spcAft>
                        <a:buFont typeface="+mj-lt"/>
                        <a:buNone/>
                      </a:pPr>
                      <a:r>
                        <a:rPr lang="en-GB" sz="1100" baseline="0" dirty="0">
                          <a:effectLst/>
                          <a:latin typeface="Century Gothic" panose="020B0502020202020204" pitchFamily="34" charset="0"/>
                        </a:rPr>
                        <a:t>One product is made at a time. Every product will be slightly different and usually made by hand/machine. The products will be expensive and time consuming to make.</a:t>
                      </a:r>
                    </a:p>
                    <a:p>
                      <a:pPr marL="0" lvl="0" indent="0" algn="ctr">
                        <a:lnSpc>
                          <a:spcPct val="107000"/>
                        </a:lnSpc>
                        <a:spcAft>
                          <a:spcPts val="0"/>
                        </a:spcAft>
                        <a:buFont typeface="+mj-lt"/>
                        <a:buNone/>
                      </a:pPr>
                      <a:r>
                        <a:rPr lang="en-GB" sz="1100" baseline="0" dirty="0" err="1">
                          <a:effectLst/>
                          <a:latin typeface="Century Gothic" panose="020B0502020202020204" pitchFamily="34" charset="0"/>
                        </a:rPr>
                        <a:t>Eg</a:t>
                      </a:r>
                      <a:r>
                        <a:rPr lang="en-GB" sz="1100" baseline="0" dirty="0">
                          <a:effectLst/>
                          <a:latin typeface="Century Gothic" panose="020B0502020202020204" pitchFamily="34" charset="0"/>
                        </a:rPr>
                        <a:t>. Paintings, Handmade jumpers, Bespoke jewellery</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548105636"/>
              </p:ext>
            </p:extLst>
          </p:nvPr>
        </p:nvGraphicFramePr>
        <p:xfrm>
          <a:off x="8215447" y="272811"/>
          <a:ext cx="1690553" cy="1634367"/>
        </p:xfrm>
        <a:graphic>
          <a:graphicData uri="http://schemas.openxmlformats.org/drawingml/2006/table">
            <a:tbl>
              <a:tblPr firstRow="1" firstCol="1" bandRow="1">
                <a:tableStyleId>{5940675A-B579-460E-94D1-54222C63F5DA}</a:tableStyleId>
              </a:tblPr>
              <a:tblGrid>
                <a:gridCol w="1690553">
                  <a:extLst>
                    <a:ext uri="{9D8B030D-6E8A-4147-A177-3AD203B41FA5}">
                      <a16:colId xmlns:a16="http://schemas.microsoft.com/office/drawing/2014/main" val="2339145073"/>
                    </a:ext>
                  </a:extLst>
                </a:gridCol>
              </a:tblGrid>
              <a:tr h="408592">
                <a:tc>
                  <a:txBody>
                    <a:bodyPr/>
                    <a:lstStyle/>
                    <a:p>
                      <a:pPr algn="ctr">
                        <a:lnSpc>
                          <a:spcPct val="107000"/>
                        </a:lnSpc>
                        <a:spcAft>
                          <a:spcPts val="0"/>
                        </a:spcAft>
                      </a:pPr>
                      <a:r>
                        <a:rPr lang="en-GB" sz="1100" b="1" dirty="0">
                          <a:effectLst/>
                          <a:latin typeface="Century Gothic" panose="020B0502020202020204" pitchFamily="34" charset="0"/>
                        </a:rPr>
                        <a:t>Maintaining and improving quality</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225775">
                <a:tc>
                  <a:txBody>
                    <a:bodyPr/>
                    <a:lstStyle/>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Quality control</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Benchmarking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Quality assurance</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Total quality management (TQM)</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640256773"/>
              </p:ext>
            </p:extLst>
          </p:nvPr>
        </p:nvGraphicFramePr>
        <p:xfrm>
          <a:off x="169268" y="4817306"/>
          <a:ext cx="2987044" cy="1548059"/>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287230">
                <a:tc>
                  <a:txBody>
                    <a:bodyPr/>
                    <a:lstStyle/>
                    <a:p>
                      <a:pPr algn="ctr">
                        <a:lnSpc>
                          <a:spcPct val="107000"/>
                        </a:lnSpc>
                        <a:spcAft>
                          <a:spcPts val="0"/>
                        </a:spcAft>
                      </a:pPr>
                      <a:r>
                        <a:rPr lang="en-GB" sz="1100" b="1" dirty="0">
                          <a:effectLst/>
                          <a:latin typeface="Century Gothic" panose="020B0502020202020204" pitchFamily="34" charset="0"/>
                        </a:rPr>
                        <a:t>Batch Production</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260829">
                <a:tc>
                  <a:txBody>
                    <a:bodyPr/>
                    <a:lstStyle/>
                    <a:p>
                      <a:pPr marL="0" lvl="0" indent="0" algn="ctr">
                        <a:lnSpc>
                          <a:spcPct val="107000"/>
                        </a:lnSpc>
                        <a:spcAft>
                          <a:spcPts val="0"/>
                        </a:spcAft>
                        <a:buFont typeface="+mj-lt"/>
                        <a:buNone/>
                      </a:pPr>
                      <a:r>
                        <a:rPr lang="en-GB" sz="1100" baseline="0" dirty="0">
                          <a:effectLst/>
                          <a:latin typeface="Century Gothic" panose="020B0502020202020204" pitchFamily="34" charset="0"/>
                        </a:rPr>
                        <a:t>Small quantities of identical products are made. This method uses machinery and manpower. The products tend to be relatively expensive due to the labour costs. Each batch will be slightly different.</a:t>
                      </a:r>
                    </a:p>
                    <a:p>
                      <a:pPr marL="0" lvl="0" indent="0" algn="ctr">
                        <a:lnSpc>
                          <a:spcPct val="107000"/>
                        </a:lnSpc>
                        <a:spcAft>
                          <a:spcPts val="0"/>
                        </a:spcAft>
                        <a:buFont typeface="+mj-lt"/>
                        <a:buNone/>
                      </a:pPr>
                      <a:r>
                        <a:rPr lang="en-GB" sz="1100" baseline="0" dirty="0" err="1">
                          <a:effectLst/>
                          <a:latin typeface="Century Gothic" panose="020B0502020202020204" pitchFamily="34" charset="0"/>
                        </a:rPr>
                        <a:t>Eg</a:t>
                      </a:r>
                      <a:r>
                        <a:rPr lang="en-GB" sz="1100" baseline="0" dirty="0">
                          <a:effectLst/>
                          <a:latin typeface="Century Gothic" panose="020B0502020202020204" pitchFamily="34" charset="0"/>
                        </a:rPr>
                        <a:t>. Coloured paint, Knitting wool</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22120829"/>
              </p:ext>
            </p:extLst>
          </p:nvPr>
        </p:nvGraphicFramePr>
        <p:xfrm>
          <a:off x="3353612" y="4817306"/>
          <a:ext cx="2987044" cy="1580172"/>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319343">
                <a:tc>
                  <a:txBody>
                    <a:bodyPr/>
                    <a:lstStyle/>
                    <a:p>
                      <a:pPr algn="ctr">
                        <a:lnSpc>
                          <a:spcPct val="107000"/>
                        </a:lnSpc>
                        <a:spcAft>
                          <a:spcPts val="0"/>
                        </a:spcAft>
                      </a:pPr>
                      <a:r>
                        <a:rPr lang="en-GB" sz="1100" b="1" dirty="0">
                          <a:effectLst/>
                          <a:latin typeface="Century Gothic" panose="020B0502020202020204" pitchFamily="34" charset="0"/>
                        </a:rPr>
                        <a:t>Mass production</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260829">
                <a:tc>
                  <a:txBody>
                    <a:bodyPr/>
                    <a:lstStyle/>
                    <a:p>
                      <a:pPr marL="0" lvl="0" indent="0" algn="ctr">
                        <a:lnSpc>
                          <a:spcPct val="107000"/>
                        </a:lnSpc>
                        <a:spcAft>
                          <a:spcPts val="0"/>
                        </a:spcAft>
                        <a:buFont typeface="+mj-lt"/>
                        <a:buNone/>
                      </a:pPr>
                      <a:r>
                        <a:rPr lang="en-GB" sz="1100" baseline="0" dirty="0">
                          <a:effectLst/>
                          <a:latin typeface="Century Gothic" panose="020B0502020202020204" pitchFamily="34" charset="0"/>
                        </a:rPr>
                        <a:t>This is usually completed on a production line an involves the assembly of different components or items. It is usually completed by machine and relatively cheap to operate. </a:t>
                      </a:r>
                    </a:p>
                    <a:p>
                      <a:pPr marL="0" lvl="0" indent="0" algn="ctr">
                        <a:lnSpc>
                          <a:spcPct val="107000"/>
                        </a:lnSpc>
                        <a:spcAft>
                          <a:spcPts val="0"/>
                        </a:spcAft>
                        <a:buFont typeface="+mj-lt"/>
                        <a:buNone/>
                      </a:pPr>
                      <a:r>
                        <a:rPr lang="en-GB" sz="1100" baseline="0" dirty="0" err="1">
                          <a:effectLst/>
                          <a:latin typeface="Century Gothic" panose="020B0502020202020204" pitchFamily="34" charset="0"/>
                        </a:rPr>
                        <a:t>Eg</a:t>
                      </a:r>
                      <a:r>
                        <a:rPr lang="en-GB" sz="1100" baseline="0" dirty="0">
                          <a:effectLst/>
                          <a:latin typeface="Century Gothic" panose="020B0502020202020204" pitchFamily="34" charset="0"/>
                        </a:rPr>
                        <a:t>. Cars, T-shirts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611922171"/>
              </p:ext>
            </p:extLst>
          </p:nvPr>
        </p:nvGraphicFramePr>
        <p:xfrm>
          <a:off x="6537956" y="4817306"/>
          <a:ext cx="2987044" cy="1580172"/>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319343">
                <a:tc>
                  <a:txBody>
                    <a:bodyPr/>
                    <a:lstStyle/>
                    <a:p>
                      <a:pPr algn="ctr">
                        <a:lnSpc>
                          <a:spcPct val="107000"/>
                        </a:lnSpc>
                        <a:spcAft>
                          <a:spcPts val="0"/>
                        </a:spcAft>
                      </a:pPr>
                      <a:r>
                        <a:rPr lang="en-GB" sz="1100" b="1" dirty="0">
                          <a:effectLst/>
                          <a:latin typeface="Century Gothic" panose="020B0502020202020204" pitchFamily="34" charset="0"/>
                        </a:rPr>
                        <a:t>Continuous Flow Production</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260829">
                <a:tc>
                  <a:txBody>
                    <a:bodyPr/>
                    <a:lstStyle/>
                    <a:p>
                      <a:pPr marL="0" lvl="0" indent="0" algn="ctr">
                        <a:lnSpc>
                          <a:spcPct val="107000"/>
                        </a:lnSpc>
                        <a:spcAft>
                          <a:spcPts val="0"/>
                        </a:spcAft>
                        <a:buFont typeface="+mj-lt"/>
                        <a:buNone/>
                      </a:pPr>
                      <a:r>
                        <a:rPr lang="en-GB" sz="1100" baseline="0" dirty="0">
                          <a:effectLst/>
                          <a:latin typeface="Century Gothic" panose="020B0502020202020204" pitchFamily="34" charset="0"/>
                        </a:rPr>
                        <a:t>This is similar to mass production except that the production line is operated 24 hours a day, 7 days a week. This reduces the costs of stopping and starting production. Few workers are required.</a:t>
                      </a:r>
                    </a:p>
                    <a:p>
                      <a:pPr marL="0" lvl="0" indent="0" algn="ctr">
                        <a:lnSpc>
                          <a:spcPct val="107000"/>
                        </a:lnSpc>
                        <a:spcAft>
                          <a:spcPts val="0"/>
                        </a:spcAft>
                        <a:buFont typeface="+mj-lt"/>
                        <a:buNone/>
                      </a:pPr>
                      <a:r>
                        <a:rPr lang="en-GB" sz="1100" baseline="0" dirty="0" err="1">
                          <a:effectLst/>
                          <a:latin typeface="Century Gothic" panose="020B0502020202020204" pitchFamily="34" charset="0"/>
                        </a:rPr>
                        <a:t>Eg</a:t>
                      </a:r>
                      <a:r>
                        <a:rPr lang="en-GB" sz="1100" baseline="0" dirty="0">
                          <a:effectLst/>
                          <a:latin typeface="Century Gothic" panose="020B0502020202020204" pitchFamily="34" charset="0"/>
                        </a:rPr>
                        <a:t>. Canned baked beans, Mass-produced loaves of bread</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spTree>
    <p:extLst>
      <p:ext uri="{BB962C8B-B14F-4D97-AF65-F5344CB8AC3E}">
        <p14:creationId xmlns:p14="http://schemas.microsoft.com/office/powerpoint/2010/main" val="2384346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68372276"/>
              </p:ext>
            </p:extLst>
          </p:nvPr>
        </p:nvGraphicFramePr>
        <p:xfrm>
          <a:off x="0" y="-5825"/>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4.1 Customer service</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6800046"/>
              </p:ext>
            </p:extLst>
          </p:nvPr>
        </p:nvGraphicFramePr>
        <p:xfrm>
          <a:off x="67488" y="313435"/>
          <a:ext cx="4989421" cy="2021786"/>
        </p:xfrm>
        <a:graphic>
          <a:graphicData uri="http://schemas.openxmlformats.org/drawingml/2006/table">
            <a:tbl>
              <a:tblPr firstRow="1" firstCol="1" bandRow="1">
                <a:tableStyleId>{5940675A-B579-460E-94D1-54222C63F5DA}</a:tableStyleId>
              </a:tblPr>
              <a:tblGrid>
                <a:gridCol w="4989421">
                  <a:extLst>
                    <a:ext uri="{9D8B030D-6E8A-4147-A177-3AD203B41FA5}">
                      <a16:colId xmlns:a16="http://schemas.microsoft.com/office/drawing/2014/main" val="2339145073"/>
                    </a:ext>
                  </a:extLst>
                </a:gridCol>
              </a:tblGrid>
              <a:tr h="271985">
                <a:tc>
                  <a:txBody>
                    <a:bodyPr/>
                    <a:lstStyle/>
                    <a:p>
                      <a:pPr algn="l">
                        <a:lnSpc>
                          <a:spcPct val="107000"/>
                        </a:lnSpc>
                        <a:spcAft>
                          <a:spcPts val="0"/>
                        </a:spcAft>
                      </a:pPr>
                      <a:r>
                        <a:rPr lang="en-GB" sz="1800" b="1" dirty="0">
                          <a:effectLst/>
                          <a:latin typeface="Century Gothic" panose="020B0502020202020204" pitchFamily="34" charset="0"/>
                        </a:rPr>
                        <a:t>What do I need to know?</a:t>
                      </a:r>
                      <a:endParaRPr lang="en-GB" sz="18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728289">
                <a:tc>
                  <a:txBody>
                    <a:bodyPr/>
                    <a:lstStyle/>
                    <a:p>
                      <a:pPr marL="342900" lvl="0" indent="-342900" algn="l">
                        <a:lnSpc>
                          <a:spcPct val="107000"/>
                        </a:lnSpc>
                        <a:spcAft>
                          <a:spcPts val="0"/>
                        </a:spcAft>
                        <a:buFont typeface="+mj-lt"/>
                        <a:buAutoNum type="arabicPeriod"/>
                      </a:pPr>
                      <a:r>
                        <a:rPr lang="en-GB" sz="1600" baseline="0" dirty="0">
                          <a:effectLst/>
                          <a:latin typeface="Century Gothic" panose="020B0502020202020204" pitchFamily="34" charset="0"/>
                        </a:rPr>
                        <a:t>What are the benefits of providing good customer service?</a:t>
                      </a:r>
                    </a:p>
                    <a:p>
                      <a:pPr marL="342900" lvl="0" indent="-342900" algn="l">
                        <a:lnSpc>
                          <a:spcPct val="107000"/>
                        </a:lnSpc>
                        <a:spcAft>
                          <a:spcPts val="0"/>
                        </a:spcAft>
                        <a:buFont typeface="+mj-lt"/>
                        <a:buAutoNum type="arabicPeriod"/>
                      </a:pPr>
                      <a:r>
                        <a:rPr lang="en-GB" sz="1600" baseline="0" dirty="0">
                          <a:effectLst/>
                          <a:latin typeface="Century Gothic" panose="020B0502020202020204" pitchFamily="34" charset="0"/>
                        </a:rPr>
                        <a:t>How is customer service measured?</a:t>
                      </a:r>
                    </a:p>
                    <a:p>
                      <a:pPr marL="342900" lvl="0" indent="-342900" algn="l">
                        <a:lnSpc>
                          <a:spcPct val="107000"/>
                        </a:lnSpc>
                        <a:spcAft>
                          <a:spcPts val="0"/>
                        </a:spcAft>
                        <a:buFont typeface="+mj-lt"/>
                        <a:buAutoNum type="arabicPeriod"/>
                      </a:pPr>
                      <a:r>
                        <a:rPr lang="en-GB" sz="1600" baseline="0" dirty="0">
                          <a:effectLst/>
                          <a:latin typeface="Century Gothic" panose="020B0502020202020204" pitchFamily="34" charset="0"/>
                        </a:rPr>
                        <a:t>What do employees need to provide excellent customer service?</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43376433"/>
              </p:ext>
            </p:extLst>
          </p:nvPr>
        </p:nvGraphicFramePr>
        <p:xfrm>
          <a:off x="95197" y="2425557"/>
          <a:ext cx="4255130" cy="4391497"/>
        </p:xfrm>
        <a:graphic>
          <a:graphicData uri="http://schemas.openxmlformats.org/drawingml/2006/table">
            <a:tbl>
              <a:tblPr firstRow="1" firstCol="1" bandRow="1">
                <a:tableStyleId>{5940675A-B579-460E-94D1-54222C63F5DA}</a:tableStyleId>
              </a:tblPr>
              <a:tblGrid>
                <a:gridCol w="4255130">
                  <a:extLst>
                    <a:ext uri="{9D8B030D-6E8A-4147-A177-3AD203B41FA5}">
                      <a16:colId xmlns:a16="http://schemas.microsoft.com/office/drawing/2014/main" val="2339145073"/>
                    </a:ext>
                  </a:extLst>
                </a:gridCol>
              </a:tblGrid>
              <a:tr h="381127">
                <a:tc>
                  <a:txBody>
                    <a:bodyPr/>
                    <a:lstStyle/>
                    <a:p>
                      <a:pPr algn="l">
                        <a:lnSpc>
                          <a:spcPct val="107000"/>
                        </a:lnSpc>
                        <a:spcAft>
                          <a:spcPts val="0"/>
                        </a:spcAft>
                      </a:pPr>
                      <a:r>
                        <a:rPr lang="en-GB" sz="1800" b="1" dirty="0">
                          <a:effectLst/>
                          <a:latin typeface="Century Gothic" panose="020B0502020202020204" pitchFamily="34" charset="0"/>
                        </a:rPr>
                        <a:t>Ways to measure customer</a:t>
                      </a:r>
                      <a:r>
                        <a:rPr lang="en-GB" sz="1800" b="1" baseline="0" dirty="0">
                          <a:effectLst/>
                          <a:latin typeface="Century Gothic" panose="020B0502020202020204" pitchFamily="34" charset="0"/>
                        </a:rPr>
                        <a:t> service</a:t>
                      </a:r>
                      <a:endParaRPr lang="en-GB" sz="18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4010370">
                <a:tc>
                  <a:txBody>
                    <a:bodyPr/>
                    <a:lstStyle/>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Customer satisfaction scores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Repeat business data</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Levels of complaints/compliments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Customer surveys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Mystery shoppers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Social media</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Online surveys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Customer comment cards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Comments made to staff members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Telephone/email surveys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Email contact forms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9855933"/>
              </p:ext>
            </p:extLst>
          </p:nvPr>
        </p:nvGraphicFramePr>
        <p:xfrm>
          <a:off x="4610468" y="2870139"/>
          <a:ext cx="5082172" cy="3946915"/>
        </p:xfrm>
        <a:graphic>
          <a:graphicData uri="http://schemas.openxmlformats.org/drawingml/2006/table">
            <a:tbl>
              <a:tblPr firstRow="1" firstCol="1" bandRow="1">
                <a:tableStyleId>{5940675A-B579-460E-94D1-54222C63F5DA}</a:tableStyleId>
              </a:tblPr>
              <a:tblGrid>
                <a:gridCol w="5082172">
                  <a:extLst>
                    <a:ext uri="{9D8B030D-6E8A-4147-A177-3AD203B41FA5}">
                      <a16:colId xmlns:a16="http://schemas.microsoft.com/office/drawing/2014/main" val="2339145073"/>
                    </a:ext>
                  </a:extLst>
                </a:gridCol>
              </a:tblGrid>
              <a:tr h="353121">
                <a:tc>
                  <a:txBody>
                    <a:bodyPr/>
                    <a:lstStyle/>
                    <a:p>
                      <a:pPr algn="l">
                        <a:lnSpc>
                          <a:spcPct val="107000"/>
                        </a:lnSpc>
                        <a:spcAft>
                          <a:spcPts val="0"/>
                        </a:spcAft>
                      </a:pPr>
                      <a:r>
                        <a:rPr lang="en-GB" sz="1600" b="1" dirty="0">
                          <a:effectLst/>
                          <a:latin typeface="Century Gothic" panose="020B0502020202020204" pitchFamily="34" charset="0"/>
                        </a:rPr>
                        <a:t>Benefits of good customer</a:t>
                      </a:r>
                      <a:r>
                        <a:rPr lang="en-GB" sz="1600" b="1" baseline="0" dirty="0">
                          <a:effectLst/>
                          <a:latin typeface="Century Gothic" panose="020B0502020202020204" pitchFamily="34" charset="0"/>
                        </a:rPr>
                        <a:t> service</a:t>
                      </a:r>
                      <a:endParaRPr lang="en-GB" sz="16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3593794">
                <a:tc>
                  <a:txBody>
                    <a:bodyPr/>
                    <a:lstStyle/>
                    <a:p>
                      <a:pPr marL="171450" lvl="0" indent="-171450" algn="l">
                        <a:lnSpc>
                          <a:spcPct val="107000"/>
                        </a:lnSpc>
                        <a:spcAft>
                          <a:spcPts val="0"/>
                        </a:spcAft>
                        <a:buFont typeface="Arial" panose="020B0604020202020204" pitchFamily="34" charset="0"/>
                        <a:buChar char="•"/>
                      </a:pPr>
                      <a:r>
                        <a:rPr lang="en-GB" sz="1800" baseline="0" dirty="0">
                          <a:effectLst/>
                          <a:latin typeface="Century Gothic" panose="020B0502020202020204" pitchFamily="34" charset="0"/>
                        </a:rPr>
                        <a:t>Provide word of mouth promotion</a:t>
                      </a:r>
                    </a:p>
                    <a:p>
                      <a:pPr marL="171450" lvl="0" indent="-171450" algn="l">
                        <a:lnSpc>
                          <a:spcPct val="107000"/>
                        </a:lnSpc>
                        <a:spcAft>
                          <a:spcPts val="0"/>
                        </a:spcAft>
                        <a:buFont typeface="Arial" panose="020B0604020202020204" pitchFamily="34" charset="0"/>
                        <a:buChar char="•"/>
                      </a:pPr>
                      <a:r>
                        <a:rPr lang="en-GB" sz="1800" baseline="0" dirty="0">
                          <a:effectLst/>
                          <a:latin typeface="Century Gothic" panose="020B0502020202020204" pitchFamily="34" charset="0"/>
                        </a:rPr>
                        <a:t>Improve business reputation</a:t>
                      </a:r>
                    </a:p>
                    <a:p>
                      <a:pPr marL="171450" lvl="0" indent="-171450" algn="l">
                        <a:lnSpc>
                          <a:spcPct val="107000"/>
                        </a:lnSpc>
                        <a:spcAft>
                          <a:spcPts val="0"/>
                        </a:spcAft>
                        <a:buFont typeface="Arial" panose="020B0604020202020204" pitchFamily="34" charset="0"/>
                        <a:buChar char="•"/>
                      </a:pPr>
                      <a:r>
                        <a:rPr lang="en-GB" sz="1800" baseline="0" dirty="0">
                          <a:effectLst/>
                          <a:latin typeface="Century Gothic" panose="020B0502020202020204" pitchFamily="34" charset="0"/>
                        </a:rPr>
                        <a:t>Encourage repeat business</a:t>
                      </a:r>
                    </a:p>
                    <a:p>
                      <a:pPr marL="171450" lvl="0" indent="-171450" algn="l">
                        <a:lnSpc>
                          <a:spcPct val="107000"/>
                        </a:lnSpc>
                        <a:spcAft>
                          <a:spcPts val="0"/>
                        </a:spcAft>
                        <a:buFont typeface="Arial" panose="020B0604020202020204" pitchFamily="34" charset="0"/>
                        <a:buChar char="•"/>
                      </a:pPr>
                      <a:r>
                        <a:rPr lang="en-GB" sz="1800" baseline="0" dirty="0">
                          <a:effectLst/>
                          <a:latin typeface="Century Gothic" panose="020B0502020202020204" pitchFamily="34" charset="0"/>
                        </a:rPr>
                        <a:t>Set the business apart from its competitors</a:t>
                      </a:r>
                    </a:p>
                    <a:p>
                      <a:pPr marL="171450" lvl="0" indent="-171450" algn="l">
                        <a:lnSpc>
                          <a:spcPct val="107000"/>
                        </a:lnSpc>
                        <a:spcAft>
                          <a:spcPts val="0"/>
                        </a:spcAft>
                        <a:buFont typeface="Arial" panose="020B0604020202020204" pitchFamily="34" charset="0"/>
                        <a:buChar char="•"/>
                      </a:pPr>
                      <a:r>
                        <a:rPr lang="en-GB" sz="1800" baseline="0" dirty="0">
                          <a:effectLst/>
                          <a:latin typeface="Century Gothic" panose="020B0502020202020204" pitchFamily="34" charset="0"/>
                        </a:rPr>
                        <a:t>Provide brand awareness</a:t>
                      </a:r>
                    </a:p>
                    <a:p>
                      <a:pPr marL="171450" lvl="0" indent="-171450" algn="l">
                        <a:lnSpc>
                          <a:spcPct val="107000"/>
                        </a:lnSpc>
                        <a:spcAft>
                          <a:spcPts val="0"/>
                        </a:spcAft>
                        <a:buFont typeface="Arial" panose="020B0604020202020204" pitchFamily="34" charset="0"/>
                        <a:buChar char="•"/>
                      </a:pPr>
                      <a:r>
                        <a:rPr lang="en-GB" sz="1800" baseline="0" dirty="0">
                          <a:effectLst/>
                          <a:latin typeface="Century Gothic" panose="020B0502020202020204" pitchFamily="34" charset="0"/>
                        </a:rPr>
                        <a:t>Ensure customer loyalty and encourage customers to purchase from their business in the future</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pic>
        <p:nvPicPr>
          <p:cNvPr id="6" name="Picture 5"/>
          <p:cNvPicPr>
            <a:picLocks noChangeAspect="1"/>
          </p:cNvPicPr>
          <p:nvPr/>
        </p:nvPicPr>
        <p:blipFill>
          <a:blip r:embed="rId3"/>
          <a:stretch>
            <a:fillRect/>
          </a:stretch>
        </p:blipFill>
        <p:spPr>
          <a:xfrm>
            <a:off x="8879023" y="5917522"/>
            <a:ext cx="543806" cy="543806"/>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2711197619"/>
              </p:ext>
            </p:extLst>
          </p:nvPr>
        </p:nvGraphicFramePr>
        <p:xfrm>
          <a:off x="5237018" y="365687"/>
          <a:ext cx="4455622" cy="2391368"/>
        </p:xfrm>
        <a:graphic>
          <a:graphicData uri="http://schemas.openxmlformats.org/drawingml/2006/table">
            <a:tbl>
              <a:tblPr firstRow="1" firstCol="1" bandRow="1">
                <a:tableStyleId>{5940675A-B579-460E-94D1-54222C63F5DA}</a:tableStyleId>
              </a:tblPr>
              <a:tblGrid>
                <a:gridCol w="4455622">
                  <a:extLst>
                    <a:ext uri="{9D8B030D-6E8A-4147-A177-3AD203B41FA5}">
                      <a16:colId xmlns:a16="http://schemas.microsoft.com/office/drawing/2014/main" val="2339145073"/>
                    </a:ext>
                  </a:extLst>
                </a:gridCol>
              </a:tblGrid>
              <a:tr h="265658">
                <a:tc>
                  <a:txBody>
                    <a:bodyPr/>
                    <a:lstStyle/>
                    <a:p>
                      <a:pPr algn="l">
                        <a:lnSpc>
                          <a:spcPct val="107000"/>
                        </a:lnSpc>
                        <a:spcAft>
                          <a:spcPts val="0"/>
                        </a:spcAft>
                      </a:pPr>
                      <a:r>
                        <a:rPr lang="en-GB" sz="1600" b="1" dirty="0">
                          <a:effectLst/>
                          <a:latin typeface="Century Gothic" panose="020B0502020202020204" pitchFamily="34" charset="0"/>
                          <a:ea typeface="+mn-ea"/>
                          <a:cs typeface="+mn-cs"/>
                        </a:rPr>
                        <a:t>Employees</a:t>
                      </a:r>
                      <a:r>
                        <a:rPr lang="en-GB" sz="1600" b="1" baseline="0" dirty="0">
                          <a:effectLst/>
                          <a:latin typeface="Century Gothic" panose="020B0502020202020204" pitchFamily="34" charset="0"/>
                          <a:ea typeface="+mn-ea"/>
                          <a:cs typeface="+mn-cs"/>
                        </a:rPr>
                        <a:t> will need</a:t>
                      </a:r>
                      <a:endParaRPr lang="en-GB" sz="16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2125710">
                <a:tc>
                  <a:txBody>
                    <a:bodyPr/>
                    <a:lstStyle/>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Good communication skills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Patience to understand customers’ needs and wants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Attention to detail – It is important that employees focus on customer requirements</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Good product knowledge</a:t>
                      </a:r>
                    </a:p>
                    <a:p>
                      <a:pPr marL="171450" lvl="0" indent="-171450" algn="l">
                        <a:lnSpc>
                          <a:spcPct val="107000"/>
                        </a:lnSpc>
                        <a:spcAft>
                          <a:spcPts val="0"/>
                        </a:spcAft>
                        <a:buFont typeface="Arial" panose="020B0604020202020204" pitchFamily="34" charset="0"/>
                        <a:buChar char="•"/>
                      </a:pPr>
                      <a:r>
                        <a:rPr lang="en-GB" sz="1600" baseline="0" dirty="0">
                          <a:effectLst/>
                          <a:latin typeface="Century Gothic" panose="020B0502020202020204" pitchFamily="34" charset="0"/>
                        </a:rPr>
                        <a:t>Excellent personal presentation skills </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spTree>
    <p:extLst>
      <p:ext uri="{BB962C8B-B14F-4D97-AF65-F5344CB8AC3E}">
        <p14:creationId xmlns:p14="http://schemas.microsoft.com/office/powerpoint/2010/main" val="399817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24844566"/>
              </p:ext>
            </p:extLst>
          </p:nvPr>
        </p:nvGraphicFramePr>
        <p:xfrm>
          <a:off x="0" y="8361"/>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4.2 Internal influences</a:t>
                      </a:r>
                      <a:r>
                        <a:rPr lang="en-GB" sz="1800" baseline="0" dirty="0">
                          <a:solidFill>
                            <a:schemeClr val="tx1"/>
                          </a:solidFill>
                          <a:effectLst/>
                          <a:latin typeface="A little sunshine" panose="02000603000000000000" pitchFamily="2" charset="0"/>
                          <a:ea typeface="A little sunshine" panose="02000603000000000000" pitchFamily="2" charset="0"/>
                        </a:rPr>
                        <a:t> on business</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57522657"/>
              </p:ext>
            </p:extLst>
          </p:nvPr>
        </p:nvGraphicFramePr>
        <p:xfrm>
          <a:off x="67489" y="313435"/>
          <a:ext cx="3054534" cy="1711308"/>
        </p:xfrm>
        <a:graphic>
          <a:graphicData uri="http://schemas.openxmlformats.org/drawingml/2006/table">
            <a:tbl>
              <a:tblPr firstRow="1" firstCol="1" bandRow="1">
                <a:tableStyleId>{5940675A-B579-460E-94D1-54222C63F5DA}</a:tableStyleId>
              </a:tblPr>
              <a:tblGrid>
                <a:gridCol w="3054534">
                  <a:extLst>
                    <a:ext uri="{9D8B030D-6E8A-4147-A177-3AD203B41FA5}">
                      <a16:colId xmlns:a16="http://schemas.microsoft.com/office/drawing/2014/main" val="2339145073"/>
                    </a:ext>
                  </a:extLst>
                </a:gridCol>
              </a:tblGrid>
              <a:tr h="232693">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478615">
                <a:tc>
                  <a:txBody>
                    <a:bodyPr/>
                    <a:lstStyle/>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functional areas of a business?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Maslow’s motivation theory?</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Mayo’s motivation theory?</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Hertzberg’s motivation theory?</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the operations department responsible for??</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6" name="Diagram 5"/>
          <p:cNvGraphicFramePr/>
          <p:nvPr>
            <p:extLst>
              <p:ext uri="{D42A27DB-BD31-4B8C-83A1-F6EECF244321}">
                <p14:modId xmlns:p14="http://schemas.microsoft.com/office/powerpoint/2010/main" val="600585474"/>
              </p:ext>
            </p:extLst>
          </p:nvPr>
        </p:nvGraphicFramePr>
        <p:xfrm>
          <a:off x="1883965" y="332982"/>
          <a:ext cx="8517342" cy="4271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78697507"/>
              </p:ext>
            </p:extLst>
          </p:nvPr>
        </p:nvGraphicFramePr>
        <p:xfrm>
          <a:off x="67484" y="2236926"/>
          <a:ext cx="2819402" cy="2026568"/>
        </p:xfrm>
        <a:graphic>
          <a:graphicData uri="http://schemas.openxmlformats.org/drawingml/2006/table">
            <a:tbl>
              <a:tblPr firstRow="1" firstCol="1" bandRow="1">
                <a:tableStyleId>{5940675A-B579-460E-94D1-54222C63F5DA}</a:tableStyleId>
              </a:tblPr>
              <a:tblGrid>
                <a:gridCol w="2819402">
                  <a:extLst>
                    <a:ext uri="{9D8B030D-6E8A-4147-A177-3AD203B41FA5}">
                      <a16:colId xmlns:a16="http://schemas.microsoft.com/office/drawing/2014/main" val="2339145073"/>
                    </a:ext>
                  </a:extLst>
                </a:gridCol>
              </a:tblGrid>
              <a:tr h="232693">
                <a:tc>
                  <a:txBody>
                    <a:bodyPr/>
                    <a:lstStyle/>
                    <a:p>
                      <a:pPr algn="l">
                        <a:lnSpc>
                          <a:spcPct val="107000"/>
                        </a:lnSpc>
                        <a:spcAft>
                          <a:spcPts val="0"/>
                        </a:spcAft>
                      </a:pPr>
                      <a:r>
                        <a:rPr lang="en-GB" sz="1100" b="1" dirty="0">
                          <a:effectLst/>
                          <a:latin typeface="Century Gothic" panose="020B0502020202020204" pitchFamily="34" charset="0"/>
                        </a:rPr>
                        <a:t>Maslow’s motivation theory</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478615">
                <a:tc>
                  <a:txBody>
                    <a:bodyPr/>
                    <a:lstStyle/>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Most our actions are governed by our needs</a:t>
                      </a:r>
                    </a:p>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We are motivated to satisfy a hierarchy of 5 sets of needs</a:t>
                      </a:r>
                    </a:p>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Each set of needs has to be fulfilled totally before the next</a:t>
                      </a:r>
                    </a:p>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By the time all needs have been catered for, the individual will be motivated by self-actualisation (development)</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8" name="Diagram 7"/>
          <p:cNvGraphicFramePr/>
          <p:nvPr>
            <p:extLst>
              <p:ext uri="{D42A27DB-BD31-4B8C-83A1-F6EECF244321}">
                <p14:modId xmlns:p14="http://schemas.microsoft.com/office/powerpoint/2010/main" val="3385814172"/>
              </p:ext>
            </p:extLst>
          </p:nvPr>
        </p:nvGraphicFramePr>
        <p:xfrm>
          <a:off x="103044" y="4325741"/>
          <a:ext cx="4046585" cy="24952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67489" y="4748254"/>
            <a:ext cx="1658988" cy="430887"/>
          </a:xfrm>
          <a:prstGeom prst="rect">
            <a:avLst/>
          </a:prstGeom>
          <a:noFill/>
        </p:spPr>
        <p:txBody>
          <a:bodyPr wrap="square" rtlCol="0">
            <a:spAutoFit/>
          </a:bodyPr>
          <a:lstStyle/>
          <a:p>
            <a:pPr algn="ctr"/>
            <a:r>
              <a:rPr lang="en-GB" sz="1100" b="1" dirty="0">
                <a:latin typeface="Century Gothic" panose="020B0502020202020204" pitchFamily="34" charset="0"/>
              </a:rPr>
              <a:t>Maslow’s hierarchy of needs:</a:t>
            </a:r>
          </a:p>
        </p:txBody>
      </p:sp>
      <p:graphicFrame>
        <p:nvGraphicFramePr>
          <p:cNvPr id="10" name="Table 9"/>
          <p:cNvGraphicFramePr>
            <a:graphicFrameLocks noGrp="1"/>
          </p:cNvGraphicFramePr>
          <p:nvPr>
            <p:extLst>
              <p:ext uri="{D42A27DB-BD31-4B8C-83A1-F6EECF244321}">
                <p14:modId xmlns:p14="http://schemas.microsoft.com/office/powerpoint/2010/main" val="1715969536"/>
              </p:ext>
            </p:extLst>
          </p:nvPr>
        </p:nvGraphicFramePr>
        <p:xfrm>
          <a:off x="7041613" y="3054225"/>
          <a:ext cx="2819402" cy="3817618"/>
        </p:xfrm>
        <a:graphic>
          <a:graphicData uri="http://schemas.openxmlformats.org/drawingml/2006/table">
            <a:tbl>
              <a:tblPr firstRow="1" firstCol="1" bandRow="1">
                <a:tableStyleId>{5940675A-B579-460E-94D1-54222C63F5DA}</a:tableStyleId>
              </a:tblPr>
              <a:tblGrid>
                <a:gridCol w="2819402">
                  <a:extLst>
                    <a:ext uri="{9D8B030D-6E8A-4147-A177-3AD203B41FA5}">
                      <a16:colId xmlns:a16="http://schemas.microsoft.com/office/drawing/2014/main" val="2339145073"/>
                    </a:ext>
                  </a:extLst>
                </a:gridCol>
              </a:tblGrid>
              <a:tr h="409255">
                <a:tc>
                  <a:txBody>
                    <a:bodyPr/>
                    <a:lstStyle/>
                    <a:p>
                      <a:pPr algn="l">
                        <a:lnSpc>
                          <a:spcPct val="107000"/>
                        </a:lnSpc>
                        <a:spcAft>
                          <a:spcPts val="0"/>
                        </a:spcAft>
                      </a:pPr>
                      <a:r>
                        <a:rPr lang="en-GB" sz="1100" b="1" dirty="0">
                          <a:effectLst/>
                          <a:latin typeface="Century Gothic" panose="020B0502020202020204" pitchFamily="34" charset="0"/>
                        </a:rPr>
                        <a:t>Mayo’s motivation theory</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3365911">
                <a:tc>
                  <a:txBody>
                    <a:bodyPr/>
                    <a:lstStyle/>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Mayo showed that worker productivity is influenced by far more than purely scientific factors such as tools, methods and incentives.</a:t>
                      </a:r>
                    </a:p>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Mayo conducted his Hawthorne experiments in Chicago where he experimented with working conditions </a:t>
                      </a:r>
                      <a:r>
                        <a:rPr lang="en-GB" sz="1100" baseline="0" dirty="0" err="1">
                          <a:effectLst/>
                          <a:latin typeface="Century Gothic" panose="020B0502020202020204" pitchFamily="34" charset="0"/>
                        </a:rPr>
                        <a:t>eg</a:t>
                      </a:r>
                      <a:r>
                        <a:rPr lang="en-GB" sz="1100" baseline="0" dirty="0">
                          <a:effectLst/>
                          <a:latin typeface="Century Gothic" panose="020B0502020202020204" pitchFamily="34" charset="0"/>
                        </a:rPr>
                        <a:t>. lighting and hours of work. The findings showed that no matter what changes, productivity increased- even when conditions were worse!</a:t>
                      </a:r>
                    </a:p>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The results showed that workers are motivated by changes to their environment due to management interest which made employees feel valued and increased team spirit</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03929691"/>
              </p:ext>
            </p:extLst>
          </p:nvPr>
        </p:nvGraphicFramePr>
        <p:xfrm>
          <a:off x="4872445" y="3054225"/>
          <a:ext cx="2096585" cy="3817298"/>
        </p:xfrm>
        <a:graphic>
          <a:graphicData uri="http://schemas.openxmlformats.org/drawingml/2006/table">
            <a:tbl>
              <a:tblPr firstRow="1" firstCol="1" bandRow="1">
                <a:tableStyleId>{5940675A-B579-460E-94D1-54222C63F5DA}</a:tableStyleId>
              </a:tblPr>
              <a:tblGrid>
                <a:gridCol w="2096585">
                  <a:extLst>
                    <a:ext uri="{9D8B030D-6E8A-4147-A177-3AD203B41FA5}">
                      <a16:colId xmlns:a16="http://schemas.microsoft.com/office/drawing/2014/main" val="2339145073"/>
                    </a:ext>
                  </a:extLst>
                </a:gridCol>
              </a:tblGrid>
              <a:tr h="462788">
                <a:tc>
                  <a:txBody>
                    <a:bodyPr/>
                    <a:lstStyle/>
                    <a:p>
                      <a:pPr algn="l">
                        <a:lnSpc>
                          <a:spcPct val="107000"/>
                        </a:lnSpc>
                        <a:spcAft>
                          <a:spcPts val="0"/>
                        </a:spcAft>
                      </a:pPr>
                      <a:r>
                        <a:rPr lang="en-GB" sz="1100" b="1" dirty="0">
                          <a:effectLst/>
                          <a:latin typeface="Century Gothic" panose="020B0502020202020204" pitchFamily="34" charset="0"/>
                        </a:rPr>
                        <a:t>Hertzberg’s motivation theory</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3354510">
                <a:tc>
                  <a:txBody>
                    <a:bodyPr/>
                    <a:lstStyle/>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Frederick Herzberg asked 200 accountants and engineers about the incidents in their jobs that gave them strong feelings of satisfaction/dissatisfaction</a:t>
                      </a:r>
                    </a:p>
                    <a:p>
                      <a:pPr marL="342900" lvl="0" indent="-342900" algn="l">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Workers will not be motivated by hygiene factors but if these hygiene factors are not met then it can lead to dissatisfaction which could result in poor productivity</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spTree>
    <p:extLst>
      <p:ext uri="{BB962C8B-B14F-4D97-AF65-F5344CB8AC3E}">
        <p14:creationId xmlns:p14="http://schemas.microsoft.com/office/powerpoint/2010/main" val="3982095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4075037"/>
              </p:ext>
            </p:extLst>
          </p:nvPr>
        </p:nvGraphicFramePr>
        <p:xfrm>
          <a:off x="0" y="8361"/>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4.2 Internal challenges</a:t>
                      </a:r>
                      <a:r>
                        <a:rPr lang="en-GB" sz="1800" baseline="0" dirty="0">
                          <a:solidFill>
                            <a:schemeClr val="tx1"/>
                          </a:solidFill>
                          <a:effectLst/>
                          <a:latin typeface="A little sunshine" panose="02000603000000000000" pitchFamily="2" charset="0"/>
                          <a:ea typeface="A little sunshine" panose="02000603000000000000" pitchFamily="2" charset="0"/>
                        </a:rPr>
                        <a:t> of growth</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38529334"/>
              </p:ext>
            </p:extLst>
          </p:nvPr>
        </p:nvGraphicFramePr>
        <p:xfrm>
          <a:off x="67488" y="313436"/>
          <a:ext cx="4308569" cy="1319422"/>
        </p:xfrm>
        <a:graphic>
          <a:graphicData uri="http://schemas.openxmlformats.org/drawingml/2006/table">
            <a:tbl>
              <a:tblPr firstRow="1" firstCol="1" bandRow="1">
                <a:tableStyleId>{5940675A-B579-460E-94D1-54222C63F5DA}</a:tableStyleId>
              </a:tblPr>
              <a:tblGrid>
                <a:gridCol w="4308569">
                  <a:extLst>
                    <a:ext uri="{9D8B030D-6E8A-4147-A177-3AD203B41FA5}">
                      <a16:colId xmlns:a16="http://schemas.microsoft.com/office/drawing/2014/main" val="2339145073"/>
                    </a:ext>
                  </a:extLst>
                </a:gridCol>
              </a:tblGrid>
              <a:tr h="179407">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140015">
                <a:tc>
                  <a:txBody>
                    <a:bodyPr/>
                    <a:lstStyle/>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challenges of growth for a business?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How can maintaining customer service levels challenge growth?</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How can diseconomies of scale challenge growth?</a:t>
                      </a:r>
                    </a:p>
                    <a:p>
                      <a:pPr marL="342900" lvl="0" indent="-342900" algn="l">
                        <a:lnSpc>
                          <a:spcPct val="107000"/>
                        </a:lnSpc>
                        <a:spcAft>
                          <a:spcPts val="0"/>
                        </a:spcAft>
                        <a:buFont typeface="+mj-lt"/>
                        <a:buAutoNum type="arabicPeriod"/>
                      </a:pPr>
                      <a:endParaRPr lang="en-GB" sz="1100" baseline="0" dirty="0">
                        <a:effectLst/>
                        <a:latin typeface="Century Gothic" panose="020B0502020202020204" pitchFamily="34"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29632423"/>
              </p:ext>
            </p:extLst>
          </p:nvPr>
        </p:nvGraphicFramePr>
        <p:xfrm>
          <a:off x="4704802" y="333650"/>
          <a:ext cx="5071590" cy="1319422"/>
        </p:xfrm>
        <a:graphic>
          <a:graphicData uri="http://schemas.openxmlformats.org/drawingml/2006/table">
            <a:tbl>
              <a:tblPr firstRow="1" firstCol="1" bandRow="1">
                <a:tableStyleId>{5940675A-B579-460E-94D1-54222C63F5DA}</a:tableStyleId>
              </a:tblPr>
              <a:tblGrid>
                <a:gridCol w="5071590">
                  <a:extLst>
                    <a:ext uri="{9D8B030D-6E8A-4147-A177-3AD203B41FA5}">
                      <a16:colId xmlns:a16="http://schemas.microsoft.com/office/drawing/2014/main" val="2339145073"/>
                    </a:ext>
                  </a:extLst>
                </a:gridCol>
              </a:tblGrid>
              <a:tr h="179407">
                <a:tc>
                  <a:txBody>
                    <a:bodyPr/>
                    <a:lstStyle/>
                    <a:p>
                      <a:pPr algn="ctr">
                        <a:lnSpc>
                          <a:spcPct val="107000"/>
                        </a:lnSpc>
                        <a:spcAft>
                          <a:spcPts val="0"/>
                        </a:spcAft>
                      </a:pPr>
                      <a:r>
                        <a:rPr lang="en-GB" sz="1100" b="1" dirty="0">
                          <a:effectLst/>
                          <a:latin typeface="Century Gothic" panose="020B0502020202020204" pitchFamily="34" charset="0"/>
                        </a:rPr>
                        <a:t>Maintaining</a:t>
                      </a:r>
                      <a:r>
                        <a:rPr lang="en-GB" sz="1100" b="1" baseline="0" dirty="0">
                          <a:effectLst/>
                          <a:latin typeface="Century Gothic" panose="020B0502020202020204" pitchFamily="34" charset="0"/>
                        </a:rPr>
                        <a:t> customer service levels</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140015">
                <a:tc>
                  <a:txBody>
                    <a:bodyPr/>
                    <a:lstStyle/>
                    <a:p>
                      <a:pPr marL="0" lvl="0" indent="0" algn="ctr">
                        <a:lnSpc>
                          <a:spcPct val="107000"/>
                        </a:lnSpc>
                        <a:spcAft>
                          <a:spcPts val="0"/>
                        </a:spcAft>
                        <a:buFont typeface="+mj-lt"/>
                        <a:buNone/>
                      </a:pPr>
                      <a:r>
                        <a:rPr lang="en-GB" sz="1100" baseline="0" dirty="0">
                          <a:effectLst/>
                          <a:latin typeface="Century Gothic" panose="020B0502020202020204" pitchFamily="34" charset="0"/>
                        </a:rPr>
                        <a:t>To ensure business growth, a business needs to ensure that its customer service levels are consistent and maintained. If they vary from one week to the next then it is likely that customers will take their business elsewhere, with more reliable service. This will prevent business growth.</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89497265"/>
              </p:ext>
            </p:extLst>
          </p:nvPr>
        </p:nvGraphicFramePr>
        <p:xfrm>
          <a:off x="67488" y="1763487"/>
          <a:ext cx="4278085" cy="4865873"/>
        </p:xfrm>
        <a:graphic>
          <a:graphicData uri="http://schemas.openxmlformats.org/drawingml/2006/table">
            <a:tbl>
              <a:tblPr firstRow="1" firstCol="1" bandRow="1">
                <a:tableStyleId>{5940675A-B579-460E-94D1-54222C63F5DA}</a:tableStyleId>
              </a:tblPr>
              <a:tblGrid>
                <a:gridCol w="1166981">
                  <a:extLst>
                    <a:ext uri="{9D8B030D-6E8A-4147-A177-3AD203B41FA5}">
                      <a16:colId xmlns:a16="http://schemas.microsoft.com/office/drawing/2014/main" val="4278441131"/>
                    </a:ext>
                  </a:extLst>
                </a:gridCol>
                <a:gridCol w="3111104">
                  <a:extLst>
                    <a:ext uri="{9D8B030D-6E8A-4147-A177-3AD203B41FA5}">
                      <a16:colId xmlns:a16="http://schemas.microsoft.com/office/drawing/2014/main" val="2952269399"/>
                    </a:ext>
                  </a:extLst>
                </a:gridCol>
              </a:tblGrid>
              <a:tr h="1181517">
                <a:tc gridSpan="2">
                  <a:txBody>
                    <a:bodyPr/>
                    <a:lstStyle/>
                    <a:p>
                      <a:pPr algn="ctr">
                        <a:lnSpc>
                          <a:spcPct val="107000"/>
                        </a:lnSpc>
                        <a:spcAft>
                          <a:spcPts val="0"/>
                        </a:spcAft>
                        <a:tabLst>
                          <a:tab pos="2482215" algn="l"/>
                        </a:tabLst>
                      </a:pPr>
                      <a:r>
                        <a:rPr lang="en-GB" sz="1100" b="1" dirty="0">
                          <a:effectLst/>
                          <a:latin typeface="Century Gothic" panose="020B0502020202020204" pitchFamily="34" charset="0"/>
                        </a:rPr>
                        <a:t>Economies of scale</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tabLst>
                          <a:tab pos="2482215" algn="l"/>
                        </a:tabLst>
                      </a:pP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tab pos="2482215" algn="l"/>
                        </a:tabLst>
                        <a:defRPr/>
                      </a:pPr>
                      <a:r>
                        <a:rPr lang="en-GB" sz="1100" baseline="0" dirty="0">
                          <a:effectLst/>
                          <a:latin typeface="Century Gothic" panose="020B0502020202020204" pitchFamily="34" charset="0"/>
                        </a:rPr>
                        <a:t>As a business grows, it benefits from a reduction in average costs of production. This is called economies of scale and gives larger firms a competitive advantage over smaller firm</a:t>
                      </a: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440684794"/>
                  </a:ext>
                </a:extLst>
              </a:tr>
              <a:tr h="817801">
                <a:tc>
                  <a:txBody>
                    <a:bodyPr/>
                    <a:lstStyle/>
                    <a:p>
                      <a:pPr marL="0" indent="0" algn="l">
                        <a:lnSpc>
                          <a:spcPct val="107000"/>
                        </a:lnSpc>
                        <a:spcAft>
                          <a:spcPts val="0"/>
                        </a:spcAft>
                        <a:buFont typeface="+mj-lt"/>
                        <a:buNone/>
                        <a:tabLst>
                          <a:tab pos="2482215" algn="l"/>
                        </a:tabLst>
                      </a:pPr>
                      <a:r>
                        <a:rPr lang="en-GB" sz="1100" b="1" dirty="0">
                          <a:effectLst/>
                          <a:latin typeface="Century Gothic" panose="020B0502020202020204" pitchFamily="34" charset="0"/>
                        </a:rPr>
                        <a:t>Purchasing</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7000"/>
                        </a:lnSpc>
                        <a:spcAft>
                          <a:spcPts val="0"/>
                        </a:spcAft>
                        <a:tabLst>
                          <a:tab pos="2482215" algn="l"/>
                        </a:tabLst>
                      </a:pPr>
                      <a:r>
                        <a:rPr lang="en-GB" sz="1100" dirty="0">
                          <a:effectLst/>
                          <a:latin typeface="Century Gothic" panose="020B0502020202020204" pitchFamily="34" charset="0"/>
                        </a:rPr>
                        <a:t>The bigger the size of orders, the lower the cost to purchase each individual competent becomes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44046871"/>
                  </a:ext>
                </a:extLst>
              </a:tr>
              <a:tr h="867237">
                <a:tc>
                  <a:txBody>
                    <a:bodyPr/>
                    <a:lstStyle/>
                    <a:p>
                      <a:pPr marL="0" indent="0" algn="l">
                        <a:lnSpc>
                          <a:spcPct val="107000"/>
                        </a:lnSpc>
                        <a:spcAft>
                          <a:spcPts val="0"/>
                        </a:spcAft>
                        <a:buFont typeface="+mj-lt"/>
                        <a:buNone/>
                        <a:tabLst>
                          <a:tab pos="2482215" algn="l"/>
                        </a:tabLs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Technical</a:t>
                      </a: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7000"/>
                        </a:lnSpc>
                        <a:spcAft>
                          <a:spcPts val="0"/>
                        </a:spcAft>
                        <a:tabLst>
                          <a:tab pos="2482215" algn="l"/>
                        </a:tabLst>
                      </a:pPr>
                      <a:r>
                        <a:rPr lang="en-GB" sz="1100" dirty="0">
                          <a:effectLst/>
                          <a:latin typeface="Century Gothic" panose="020B0502020202020204" pitchFamily="34" charset="0"/>
                          <a:ea typeface="Calibri" panose="020F0502020204030204" pitchFamily="34" charset="0"/>
                          <a:cs typeface="Times New Roman" panose="02020603050405020304" pitchFamily="18" charset="0"/>
                        </a:rPr>
                        <a:t>The</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 bigger the business, the more access they have to the latest technology and equipment</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24148957"/>
                  </a:ext>
                </a:extLst>
              </a:tr>
              <a:tr h="1181517">
                <a:tc>
                  <a:txBody>
                    <a:bodyPr/>
                    <a:lstStyle/>
                    <a:p>
                      <a:pPr marL="0" indent="0" algn="l">
                        <a:lnSpc>
                          <a:spcPct val="107000"/>
                        </a:lnSpc>
                        <a:spcAft>
                          <a:spcPts val="0"/>
                        </a:spcAft>
                        <a:buFont typeface="+mj-lt"/>
                        <a:buNone/>
                        <a:tabLst>
                          <a:tab pos="2482215" algn="l"/>
                        </a:tabLst>
                      </a:pPr>
                      <a:r>
                        <a:rPr lang="en-GB" sz="1100" b="1" dirty="0">
                          <a:effectLst/>
                          <a:latin typeface="Century Gothic" panose="020B0502020202020204" pitchFamily="34" charset="0"/>
                          <a:ea typeface="+mn-ea"/>
                          <a:cs typeface="+mn-cs"/>
                        </a:rPr>
                        <a:t>Managerial</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7000"/>
                        </a:lnSpc>
                        <a:spcAft>
                          <a:spcPts val="0"/>
                        </a:spcAft>
                        <a:tabLst>
                          <a:tab pos="2482215" algn="l"/>
                        </a:tabLst>
                      </a:pPr>
                      <a:r>
                        <a:rPr lang="en-GB" sz="1100" dirty="0">
                          <a:effectLst/>
                          <a:latin typeface="Century Gothic" panose="020B0502020202020204" pitchFamily="34" charset="0"/>
                          <a:ea typeface="Calibri" panose="020F0502020204030204" pitchFamily="34" charset="0"/>
                          <a:cs typeface="Times New Roman" panose="02020603050405020304" pitchFamily="18" charset="0"/>
                        </a:rPr>
                        <a:t>As</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 businesses grow, they are able to employ specialist managers. These managers know how to get the best value for each pound spent </a:t>
                      </a:r>
                      <a:r>
                        <a:rPr lang="en-GB" sz="1100" baseline="0" dirty="0" err="1">
                          <a:effectLst/>
                          <a:latin typeface="Century Gothic" panose="020B0502020202020204" pitchFamily="34" charset="0"/>
                          <a:ea typeface="Calibri" panose="020F0502020204030204" pitchFamily="34" charset="0"/>
                          <a:cs typeface="Times New Roman" panose="02020603050405020304" pitchFamily="18" charset="0"/>
                        </a:rPr>
                        <a:t>eg</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 in production, marketing </a:t>
                      </a:r>
                      <a:r>
                        <a:rPr lang="en-GB" sz="1100" baseline="0" dirty="0" err="1">
                          <a:effectLst/>
                          <a:latin typeface="Century Gothic" panose="020B0502020202020204" pitchFamily="34" charset="0"/>
                          <a:ea typeface="Calibri" panose="020F0502020204030204" pitchFamily="34" charset="0"/>
                          <a:cs typeface="Times New Roman" panose="02020603050405020304" pitchFamily="18" charset="0"/>
                        </a:rPr>
                        <a:t>etc</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 which reduces the cost of output</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00629313"/>
                  </a:ext>
                </a:extLst>
              </a:tr>
              <a:tr h="817801">
                <a:tc>
                  <a:txBody>
                    <a:bodyPr/>
                    <a:lstStyle/>
                    <a:p>
                      <a:pPr marL="0" indent="0" algn="l">
                        <a:lnSpc>
                          <a:spcPct val="107000"/>
                        </a:lnSpc>
                        <a:spcAft>
                          <a:spcPts val="0"/>
                        </a:spcAft>
                        <a:buFont typeface="+mj-lt"/>
                        <a:buNone/>
                        <a:tabLst>
                          <a:tab pos="2482215" algn="l"/>
                        </a:tabLs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Advertising</a:t>
                      </a: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7000"/>
                        </a:lnSpc>
                        <a:spcAft>
                          <a:spcPts val="0"/>
                        </a:spcAft>
                        <a:tabLst>
                          <a:tab pos="2482215" algn="l"/>
                        </a:tabLst>
                      </a:pPr>
                      <a:r>
                        <a:rPr lang="en-GB" sz="1100" dirty="0">
                          <a:effectLst/>
                          <a:latin typeface="Century Gothic" panose="020B0502020202020204" pitchFamily="34" charset="0"/>
                        </a:rPr>
                        <a:t>As firms grow, each pound</a:t>
                      </a:r>
                      <a:r>
                        <a:rPr lang="en-GB" sz="1100" baseline="0" dirty="0">
                          <a:effectLst/>
                          <a:latin typeface="Century Gothic" panose="020B0502020202020204" pitchFamily="34" charset="0"/>
                        </a:rPr>
                        <a:t> spent on advertising has a greater benefit for the firm</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52786077"/>
                  </a:ext>
                </a:extLst>
              </a:tr>
            </a:tbl>
          </a:graphicData>
        </a:graphic>
      </p:graphicFrame>
      <p:sp>
        <p:nvSpPr>
          <p:cNvPr id="10" name="Right Arrow 9"/>
          <p:cNvSpPr/>
          <p:nvPr/>
        </p:nvSpPr>
        <p:spPr>
          <a:xfrm>
            <a:off x="4458786" y="3735977"/>
            <a:ext cx="992777" cy="1123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1" name="Table 10"/>
          <p:cNvGraphicFramePr>
            <a:graphicFrameLocks noGrp="1"/>
          </p:cNvGraphicFramePr>
          <p:nvPr>
            <p:extLst>
              <p:ext uri="{D42A27DB-BD31-4B8C-83A1-F6EECF244321}">
                <p14:modId xmlns:p14="http://schemas.microsoft.com/office/powerpoint/2010/main" val="298856261"/>
              </p:ext>
            </p:extLst>
          </p:nvPr>
        </p:nvGraphicFramePr>
        <p:xfrm>
          <a:off x="5564776" y="2171681"/>
          <a:ext cx="3985191" cy="4049483"/>
        </p:xfrm>
        <a:graphic>
          <a:graphicData uri="http://schemas.openxmlformats.org/drawingml/2006/table">
            <a:tbl>
              <a:tblPr firstRow="1" firstCol="1" bandRow="1">
                <a:tableStyleId>{5940675A-B579-460E-94D1-54222C63F5DA}</a:tableStyleId>
              </a:tblPr>
              <a:tblGrid>
                <a:gridCol w="3985191">
                  <a:extLst>
                    <a:ext uri="{9D8B030D-6E8A-4147-A177-3AD203B41FA5}">
                      <a16:colId xmlns:a16="http://schemas.microsoft.com/office/drawing/2014/main" val="2339145073"/>
                    </a:ext>
                  </a:extLst>
                </a:gridCol>
              </a:tblGrid>
              <a:tr h="506234">
                <a:tc>
                  <a:txBody>
                    <a:bodyPr/>
                    <a:lstStyle/>
                    <a:p>
                      <a:pPr algn="ctr">
                        <a:lnSpc>
                          <a:spcPct val="107000"/>
                        </a:lnSpc>
                        <a:spcAft>
                          <a:spcPts val="0"/>
                        </a:spcAft>
                      </a:pPr>
                      <a:r>
                        <a:rPr lang="en-GB" sz="1100" b="1" dirty="0">
                          <a:effectLst/>
                          <a:latin typeface="Century Gothic" panose="020B0502020202020204" pitchFamily="34" charset="0"/>
                          <a:ea typeface="+mn-ea"/>
                          <a:cs typeface="+mn-cs"/>
                        </a:rPr>
                        <a:t>Diseconomies</a:t>
                      </a:r>
                      <a:r>
                        <a:rPr lang="en-GB" sz="1100" b="1" baseline="0" dirty="0">
                          <a:effectLst/>
                          <a:latin typeface="Century Gothic" panose="020B0502020202020204" pitchFamily="34" charset="0"/>
                          <a:ea typeface="+mn-ea"/>
                          <a:cs typeface="+mn-cs"/>
                        </a:rPr>
                        <a:t> of scale</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3543249">
                <a:tc>
                  <a:txBody>
                    <a:bodyPr/>
                    <a:lstStyle/>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When diseconomies of scale appear, the average costs of production rise with output</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Diseconomies of scale include problems with communication</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As a firm grows and levels of hierarchy increases, efficiency and communication can break down</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This leads to increasing inefficiency and therefore increasing average costs</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In larger firms it may be harder to co-ordinate, satisfy and motivate workers meaning they do not give their best</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As businesses grow in size, they can be increasingly harder to control </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spTree>
    <p:extLst>
      <p:ext uri="{BB962C8B-B14F-4D97-AF65-F5344CB8AC3E}">
        <p14:creationId xmlns:p14="http://schemas.microsoft.com/office/powerpoint/2010/main" val="2146840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898167"/>
              </p:ext>
            </p:extLst>
          </p:nvPr>
        </p:nvGraphicFramePr>
        <p:xfrm>
          <a:off x="0" y="8361"/>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5.1 External influences</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56139592"/>
              </p:ext>
            </p:extLst>
          </p:nvPr>
        </p:nvGraphicFramePr>
        <p:xfrm>
          <a:off x="0" y="321677"/>
          <a:ext cx="2688774" cy="4165639"/>
        </p:xfrm>
        <a:graphic>
          <a:graphicData uri="http://schemas.openxmlformats.org/drawingml/2006/table">
            <a:tbl>
              <a:tblPr firstRow="1" firstCol="1" bandRow="1">
                <a:tableStyleId>{5940675A-B579-460E-94D1-54222C63F5DA}</a:tableStyleId>
              </a:tblPr>
              <a:tblGrid>
                <a:gridCol w="2688774">
                  <a:extLst>
                    <a:ext uri="{9D8B030D-6E8A-4147-A177-3AD203B41FA5}">
                      <a16:colId xmlns:a16="http://schemas.microsoft.com/office/drawing/2014/main" val="2339145073"/>
                    </a:ext>
                  </a:extLst>
                </a:gridCol>
              </a:tblGrid>
              <a:tr h="398405">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3767234">
                <a:tc>
                  <a:txBody>
                    <a:bodyPr/>
                    <a:lstStyle/>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GDP?</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interest rates?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the living wage?</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How can changes in fashions and trends affect a business?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the competitive environment?</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How can the level of employment affect a business?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How can the availability of local skills affect a business?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changes to legislation have affected businesses?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How can changes in VAT, income tax and corporation tax affect businesses?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26158000"/>
              </p:ext>
            </p:extLst>
          </p:nvPr>
        </p:nvGraphicFramePr>
        <p:xfrm>
          <a:off x="2782390" y="301858"/>
          <a:ext cx="7123610" cy="6619575"/>
        </p:xfrm>
        <a:graphic>
          <a:graphicData uri="http://schemas.openxmlformats.org/drawingml/2006/table">
            <a:tbl>
              <a:tblPr firstRow="1" bandRow="1">
                <a:tableStyleId>{5940675A-B579-460E-94D1-54222C63F5DA}</a:tableStyleId>
              </a:tblPr>
              <a:tblGrid>
                <a:gridCol w="1357300">
                  <a:extLst>
                    <a:ext uri="{9D8B030D-6E8A-4147-A177-3AD203B41FA5}">
                      <a16:colId xmlns:a16="http://schemas.microsoft.com/office/drawing/2014/main" val="3501704293"/>
                    </a:ext>
                  </a:extLst>
                </a:gridCol>
                <a:gridCol w="5766310">
                  <a:extLst>
                    <a:ext uri="{9D8B030D-6E8A-4147-A177-3AD203B41FA5}">
                      <a16:colId xmlns:a16="http://schemas.microsoft.com/office/drawing/2014/main" val="3971366898"/>
                    </a:ext>
                  </a:extLst>
                </a:gridCol>
              </a:tblGrid>
              <a:tr h="598576">
                <a:tc>
                  <a:txBody>
                    <a:bodyPr/>
                    <a:lstStyle/>
                    <a:p>
                      <a:pPr algn="ctr"/>
                      <a:r>
                        <a:rPr lang="en-GB" sz="1100" b="1" dirty="0">
                          <a:solidFill>
                            <a:schemeClr val="tx1"/>
                          </a:solidFill>
                          <a:latin typeface="Century Gothic" panose="020B0502020202020204" pitchFamily="34" charset="0"/>
                        </a:rPr>
                        <a:t>External influence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latin typeface="Century Gothic" panose="020B0502020202020204" pitchFamily="34" charset="0"/>
                        </a:rPr>
                        <a:t>How they affect businesses</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728528">
                <a:tc>
                  <a:txBody>
                    <a:bodyPr/>
                    <a:lstStyle/>
                    <a:p>
                      <a:pPr algn="ctr"/>
                      <a:r>
                        <a:rPr lang="en-GB" sz="1100" dirty="0">
                          <a:latin typeface="Century Gothic" panose="020B0502020202020204" pitchFamily="34" charset="0"/>
                        </a:rPr>
                        <a:t>GDP</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This is the measure of the market value of all the goods and services produced during a period of time in a specific country or region. The figure is used for international comparisons.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12545892"/>
                  </a:ext>
                </a:extLst>
              </a:tr>
              <a:tr h="679838">
                <a:tc>
                  <a:txBody>
                    <a:bodyPr/>
                    <a:lstStyle/>
                    <a:p>
                      <a:pPr algn="ctr"/>
                      <a:r>
                        <a:rPr lang="en-GB" sz="1100" dirty="0">
                          <a:latin typeface="Century Gothic" panose="020B0502020202020204" pitchFamily="34" charset="0"/>
                        </a:rPr>
                        <a:t>Interest rates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This is the cost of borrowing money</a:t>
                      </a:r>
                      <a:r>
                        <a:rPr lang="en-GB" sz="1100" baseline="0" dirty="0">
                          <a:latin typeface="Century Gothic" panose="020B0502020202020204" pitchFamily="34" charset="0"/>
                        </a:rPr>
                        <a:t> or the benefit that is gained form saving money. Low interest rates encourage customers to buy as there is no benefit from saving. High interest rates result in customers buying fewer goods and there is more incentive to save.</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890757">
                <a:tc>
                  <a:txBody>
                    <a:bodyPr/>
                    <a:lstStyle/>
                    <a:p>
                      <a:pPr algn="ctr"/>
                      <a:r>
                        <a:rPr lang="en-GB" sz="1100" dirty="0">
                          <a:latin typeface="Century Gothic" panose="020B0502020202020204" pitchFamily="34" charset="0"/>
                        </a:rPr>
                        <a:t>Living wage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This is the minimum amount of money that businesses</a:t>
                      </a:r>
                      <a:r>
                        <a:rPr lang="en-GB" sz="1100" baseline="0" dirty="0">
                          <a:latin typeface="Century Gothic" panose="020B0502020202020204" pitchFamily="34" charset="0"/>
                        </a:rPr>
                        <a:t> must pay their employees. An increase means businesses have to pay higher wages therefore costs increase. However, it means individuals will have more money which they are likely to spend on goods and services.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r h="679838">
                <a:tc>
                  <a:txBody>
                    <a:bodyPr/>
                    <a:lstStyle/>
                    <a:p>
                      <a:pPr algn="ctr"/>
                      <a:r>
                        <a:rPr lang="en-GB" sz="1100" dirty="0">
                          <a:latin typeface="Century Gothic" panose="020B0502020202020204" pitchFamily="34" charset="0"/>
                        </a:rPr>
                        <a:t>Changes</a:t>
                      </a:r>
                      <a:r>
                        <a:rPr lang="en-GB" sz="1100" baseline="0" dirty="0">
                          <a:latin typeface="Century Gothic" panose="020B0502020202020204" pitchFamily="34" charset="0"/>
                        </a:rPr>
                        <a:t> in fashions and trends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A business must keep up with current trends to survive (</a:t>
                      </a:r>
                      <a:r>
                        <a:rPr lang="en-GB" sz="1100" baseline="0" dirty="0" err="1">
                          <a:latin typeface="Century Gothic" panose="020B0502020202020204" pitchFamily="34" charset="0"/>
                        </a:rPr>
                        <a:t>eg</a:t>
                      </a:r>
                      <a:r>
                        <a:rPr lang="en-GB" sz="1100" baseline="0" dirty="0">
                          <a:latin typeface="Century Gothic" panose="020B0502020202020204" pitchFamily="34" charset="0"/>
                        </a:rPr>
                        <a:t>. blockbuster). Businesses will also need to be able to sell off old outdated stock at a lower price.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47449849"/>
                  </a:ext>
                </a:extLst>
              </a:tr>
              <a:tr h="679838">
                <a:tc>
                  <a:txBody>
                    <a:bodyPr/>
                    <a:lstStyle/>
                    <a:p>
                      <a:pPr algn="ctr"/>
                      <a:r>
                        <a:rPr lang="en-GB" sz="1100" dirty="0">
                          <a:latin typeface="Century Gothic" panose="020B0502020202020204" pitchFamily="34" charset="0"/>
                        </a:rPr>
                        <a:t>Changes</a:t>
                      </a:r>
                      <a:r>
                        <a:rPr lang="en-GB" sz="1100" baseline="0" dirty="0">
                          <a:latin typeface="Century Gothic" panose="020B0502020202020204" pitchFamily="34" charset="0"/>
                        </a:rPr>
                        <a:t> in the competitive environment </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The economy is always changing, and businesses need to be able to survive during the different climates </a:t>
                      </a:r>
                      <a:r>
                        <a:rPr lang="en-GB" sz="1100" baseline="0" dirty="0" err="1">
                          <a:latin typeface="Century Gothic" panose="020B0502020202020204" pitchFamily="34" charset="0"/>
                        </a:rPr>
                        <a:t>eg</a:t>
                      </a:r>
                      <a:r>
                        <a:rPr lang="en-GB" sz="1100" baseline="0" dirty="0">
                          <a:latin typeface="Century Gothic" panose="020B0502020202020204" pitchFamily="34" charset="0"/>
                        </a:rPr>
                        <a:t>. during a recession or downturn.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35886971"/>
                  </a:ext>
                </a:extLst>
              </a:tr>
              <a:tr h="679838">
                <a:tc>
                  <a:txBody>
                    <a:bodyPr/>
                    <a:lstStyle/>
                    <a:p>
                      <a:pPr algn="ctr"/>
                      <a:r>
                        <a:rPr lang="en-GB" sz="1100" dirty="0">
                          <a:latin typeface="Century Gothic" panose="020B0502020202020204" pitchFamily="34" charset="0"/>
                        </a:rPr>
                        <a:t>Availability of skills locally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Organisations in remote areas often struggle to employ high quality staff so employees may need to be bought in from elsewhere. This can incur extra costs.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02438443"/>
                  </a:ext>
                </a:extLst>
              </a:tr>
              <a:tr h="679838">
                <a:tc>
                  <a:txBody>
                    <a:bodyPr/>
                    <a:lstStyle/>
                    <a:p>
                      <a:pPr algn="ctr"/>
                      <a:r>
                        <a:rPr lang="en-GB" sz="1100" dirty="0">
                          <a:latin typeface="Century Gothic" panose="020B0502020202020204" pitchFamily="34" charset="0"/>
                        </a:rPr>
                        <a:t>Changes</a:t>
                      </a:r>
                      <a:r>
                        <a:rPr lang="en-GB" sz="1100" baseline="0" dirty="0">
                          <a:latin typeface="Century Gothic" panose="020B0502020202020204" pitchFamily="34" charset="0"/>
                        </a:rPr>
                        <a:t> to legislation and tax rates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A business must comply with all current legislation. There are costs involved in this </a:t>
                      </a:r>
                      <a:r>
                        <a:rPr lang="en-GB" sz="1100" baseline="0" dirty="0" err="1">
                          <a:latin typeface="Century Gothic" panose="020B0502020202020204" pitchFamily="34" charset="0"/>
                        </a:rPr>
                        <a:t>eg</a:t>
                      </a:r>
                      <a:r>
                        <a:rPr lang="en-GB" sz="1100" baseline="0" dirty="0">
                          <a:latin typeface="Century Gothic" panose="020B0502020202020204" pitchFamily="34" charset="0"/>
                        </a:rPr>
                        <a:t>, health and safety checks, copyright etc.</a:t>
                      </a:r>
                    </a:p>
                    <a:p>
                      <a:pPr algn="ctr"/>
                      <a:r>
                        <a:rPr lang="en-GB" sz="1100" baseline="0" dirty="0">
                          <a:latin typeface="Century Gothic" panose="020B0502020202020204" pitchFamily="34" charset="0"/>
                        </a:rPr>
                        <a:t>VAT – Changes in VAT can either increase or decrease the price of a product (an increase might affect sales)</a:t>
                      </a:r>
                    </a:p>
                    <a:p>
                      <a:pPr algn="ctr"/>
                      <a:r>
                        <a:rPr lang="en-GB" sz="1100" baseline="0" dirty="0">
                          <a:latin typeface="Century Gothic" panose="020B0502020202020204" pitchFamily="34" charset="0"/>
                        </a:rPr>
                        <a:t>Income tax – If income tax is higher then people have less disposable income to spend in businesses</a:t>
                      </a:r>
                    </a:p>
                    <a:p>
                      <a:pPr algn="ctr"/>
                      <a:r>
                        <a:rPr lang="en-GB" sz="1100" baseline="0" dirty="0">
                          <a:latin typeface="Century Gothic" panose="020B0502020202020204" pitchFamily="34" charset="0"/>
                        </a:rPr>
                        <a:t>Corporation tax – This is paid on company profits. If there is an increase in rates then the business has less retained profit that can be used to expand or pay shareholders.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382750170"/>
                  </a:ext>
                </a:extLst>
              </a:tr>
            </a:tbl>
          </a:graphicData>
        </a:graphic>
      </p:graphicFrame>
    </p:spTree>
    <p:extLst>
      <p:ext uri="{BB962C8B-B14F-4D97-AF65-F5344CB8AC3E}">
        <p14:creationId xmlns:p14="http://schemas.microsoft.com/office/powerpoint/2010/main" val="4086492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40409372"/>
              </p:ext>
            </p:extLst>
          </p:nvPr>
        </p:nvGraphicFramePr>
        <p:xfrm>
          <a:off x="0" y="-5825"/>
          <a:ext cx="9906000" cy="280480"/>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1.2 Business Aims and</a:t>
                      </a:r>
                      <a:r>
                        <a:rPr lang="en-GB" sz="1800" baseline="0" dirty="0">
                          <a:solidFill>
                            <a:schemeClr val="tx1"/>
                          </a:solidFill>
                          <a:effectLst/>
                          <a:latin typeface="A little sunshine" panose="02000603000000000000" pitchFamily="2" charset="0"/>
                          <a:ea typeface="A little sunshine" panose="02000603000000000000" pitchFamily="2" charset="0"/>
                        </a:rPr>
                        <a:t> Objectives - Financial</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71115053"/>
              </p:ext>
            </p:extLst>
          </p:nvPr>
        </p:nvGraphicFramePr>
        <p:xfrm>
          <a:off x="226419" y="406681"/>
          <a:ext cx="4497705" cy="1702337"/>
        </p:xfrm>
        <a:graphic>
          <a:graphicData uri="http://schemas.openxmlformats.org/drawingml/2006/table">
            <a:tbl>
              <a:tblPr firstRow="1" firstCol="1" bandRow="1">
                <a:tableStyleId>{5940675A-B579-460E-94D1-54222C63F5DA}</a:tableStyleId>
              </a:tblPr>
              <a:tblGrid>
                <a:gridCol w="4497705">
                  <a:extLst>
                    <a:ext uri="{9D8B030D-6E8A-4147-A177-3AD203B41FA5}">
                      <a16:colId xmlns:a16="http://schemas.microsoft.com/office/drawing/2014/main" val="2339145073"/>
                    </a:ext>
                  </a:extLst>
                </a:gridCol>
              </a:tblGrid>
              <a:tr h="310253">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392084">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are aims?</a:t>
                      </a: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are objectives?</a:t>
                      </a: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financial aims</a:t>
                      </a:r>
                      <a:r>
                        <a:rPr lang="en-GB" sz="1100" baseline="0" dirty="0">
                          <a:effectLst/>
                          <a:latin typeface="Century Gothic" panose="020B0502020202020204" pitchFamily="34" charset="0"/>
                        </a:rPr>
                        <a:t> and objectives might a business have?</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What is the difference between break even and profitability?</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What is the difference between revenue and profit maximisation?</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04808462"/>
              </p:ext>
            </p:extLst>
          </p:nvPr>
        </p:nvGraphicFramePr>
        <p:xfrm>
          <a:off x="4855486" y="405493"/>
          <a:ext cx="4793480" cy="1709752"/>
        </p:xfrm>
        <a:graphic>
          <a:graphicData uri="http://schemas.openxmlformats.org/drawingml/2006/table">
            <a:tbl>
              <a:tblPr firstRow="1" bandRow="1">
                <a:tableStyleId>{21E4AEA4-8DFA-4A89-87EB-49C32662AFE0}</a:tableStyleId>
              </a:tblPr>
              <a:tblGrid>
                <a:gridCol w="2396740">
                  <a:extLst>
                    <a:ext uri="{9D8B030D-6E8A-4147-A177-3AD203B41FA5}">
                      <a16:colId xmlns:a16="http://schemas.microsoft.com/office/drawing/2014/main" val="3387281922"/>
                    </a:ext>
                  </a:extLst>
                </a:gridCol>
                <a:gridCol w="2396740">
                  <a:extLst>
                    <a:ext uri="{9D8B030D-6E8A-4147-A177-3AD203B41FA5}">
                      <a16:colId xmlns:a16="http://schemas.microsoft.com/office/drawing/2014/main" val="4198300392"/>
                    </a:ext>
                  </a:extLst>
                </a:gridCol>
              </a:tblGrid>
              <a:tr h="252853">
                <a:tc>
                  <a:txBody>
                    <a:bodyPr/>
                    <a:lstStyle/>
                    <a:p>
                      <a:pPr algn="ctr"/>
                      <a:r>
                        <a:rPr lang="en-GB" sz="1100" dirty="0">
                          <a:solidFill>
                            <a:schemeClr val="tx1"/>
                          </a:solidFill>
                          <a:latin typeface="Century Gothic" panose="020B0502020202020204" pitchFamily="34" charset="0"/>
                        </a:rPr>
                        <a:t>Aims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dirty="0">
                          <a:solidFill>
                            <a:schemeClr val="tx1"/>
                          </a:solidFill>
                          <a:latin typeface="Century Gothic" panose="020B0502020202020204" pitchFamily="34" charset="0"/>
                        </a:rPr>
                        <a:t>Objectives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86618431"/>
                  </a:ext>
                </a:extLst>
              </a:tr>
              <a:tr h="1450672">
                <a:tc>
                  <a:txBody>
                    <a:bodyPr/>
                    <a:lstStyle/>
                    <a:p>
                      <a:pPr algn="ctr">
                        <a:lnSpc>
                          <a:spcPct val="107000"/>
                        </a:lnSpc>
                        <a:spcAft>
                          <a:spcPts val="800"/>
                        </a:spcAft>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Aims are the bigger goals that</a:t>
                      </a: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 the business wants to achieve</a:t>
                      </a:r>
                    </a:p>
                    <a:p>
                      <a:pPr algn="ctr">
                        <a:lnSpc>
                          <a:spcPct val="107000"/>
                        </a:lnSpc>
                        <a:spcAft>
                          <a:spcPts val="800"/>
                        </a:spcAft>
                      </a:pPr>
                      <a:r>
                        <a:rPr lang="en-GB" sz="1050" i="1" baseline="0" dirty="0" err="1">
                          <a:effectLst/>
                          <a:latin typeface="Century Gothic" panose="020B0502020202020204" pitchFamily="34" charset="0"/>
                          <a:ea typeface="Calibri" panose="020F0502020204030204" pitchFamily="34" charset="0"/>
                          <a:cs typeface="Times New Roman" panose="02020603050405020304" pitchFamily="18" charset="0"/>
                        </a:rPr>
                        <a:t>Eg</a:t>
                      </a:r>
                      <a:r>
                        <a:rPr lang="en-GB" sz="1050" i="1" baseline="0" dirty="0">
                          <a:effectLst/>
                          <a:latin typeface="Century Gothic" panose="020B0502020202020204" pitchFamily="34" charset="0"/>
                          <a:ea typeface="Calibri" panose="020F0502020204030204" pitchFamily="34" charset="0"/>
                          <a:cs typeface="Times New Roman" panose="02020603050405020304" pitchFamily="18" charset="0"/>
                        </a:rPr>
                        <a:t>. Increase revenue</a:t>
                      </a:r>
                      <a:endParaRPr lang="en-GB" sz="1050" i="1"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050" i="0" dirty="0">
                          <a:latin typeface="Century Gothic" panose="020B0502020202020204" pitchFamily="34" charset="0"/>
                        </a:rPr>
                        <a:t>Objectives</a:t>
                      </a:r>
                      <a:r>
                        <a:rPr lang="en-GB" sz="1050" i="0" baseline="0" dirty="0">
                          <a:latin typeface="Century Gothic" panose="020B0502020202020204" pitchFamily="34" charset="0"/>
                        </a:rPr>
                        <a:t> are the smaller steps required to meet the aim</a:t>
                      </a:r>
                    </a:p>
                    <a:p>
                      <a:pPr algn="ctr"/>
                      <a:endParaRPr lang="en-GB" sz="1050" i="1" baseline="0" dirty="0">
                        <a:latin typeface="Century Gothic" panose="020B0502020202020204" pitchFamily="34" charset="0"/>
                      </a:endParaRPr>
                    </a:p>
                    <a:p>
                      <a:pPr algn="ctr"/>
                      <a:r>
                        <a:rPr lang="en-GB" sz="1050" i="1" baseline="0" dirty="0" err="1">
                          <a:latin typeface="Century Gothic" panose="020B0502020202020204" pitchFamily="34" charset="0"/>
                        </a:rPr>
                        <a:t>Eg</a:t>
                      </a:r>
                      <a:r>
                        <a:rPr lang="en-GB" sz="1050" i="1" baseline="0" dirty="0">
                          <a:latin typeface="Century Gothic" panose="020B0502020202020204" pitchFamily="34" charset="0"/>
                        </a:rPr>
                        <a:t>. promote the product using social media to create more awareness</a:t>
                      </a:r>
                    </a:p>
                    <a:p>
                      <a:pPr algn="ctr"/>
                      <a:endParaRPr lang="en-GB" sz="1050" i="1"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2139478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67808241"/>
              </p:ext>
            </p:extLst>
          </p:nvPr>
        </p:nvGraphicFramePr>
        <p:xfrm>
          <a:off x="226417" y="2303372"/>
          <a:ext cx="9422548" cy="4232807"/>
        </p:xfrm>
        <a:graphic>
          <a:graphicData uri="http://schemas.openxmlformats.org/drawingml/2006/table">
            <a:tbl>
              <a:tblPr firstRow="1" bandRow="1">
                <a:tableStyleId>{21E4AEA4-8DFA-4A89-87EB-49C32662AFE0}</a:tableStyleId>
              </a:tblPr>
              <a:tblGrid>
                <a:gridCol w="4711274">
                  <a:extLst>
                    <a:ext uri="{9D8B030D-6E8A-4147-A177-3AD203B41FA5}">
                      <a16:colId xmlns:a16="http://schemas.microsoft.com/office/drawing/2014/main" val="3387281922"/>
                    </a:ext>
                  </a:extLst>
                </a:gridCol>
                <a:gridCol w="4711274">
                  <a:extLst>
                    <a:ext uri="{9D8B030D-6E8A-4147-A177-3AD203B41FA5}">
                      <a16:colId xmlns:a16="http://schemas.microsoft.com/office/drawing/2014/main" val="4198300392"/>
                    </a:ext>
                  </a:extLst>
                </a:gridCol>
              </a:tblGrid>
              <a:tr h="332842">
                <a:tc>
                  <a:txBody>
                    <a:bodyPr/>
                    <a:lstStyle/>
                    <a:p>
                      <a:pPr algn="ctr"/>
                      <a:r>
                        <a:rPr lang="en-GB" sz="1100" dirty="0">
                          <a:solidFill>
                            <a:schemeClr val="tx1"/>
                          </a:solidFill>
                          <a:latin typeface="Century Gothic" panose="020B0502020202020204" pitchFamily="34" charset="0"/>
                        </a:rPr>
                        <a:t>Breakeven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dirty="0">
                          <a:solidFill>
                            <a:schemeClr val="tx1"/>
                          </a:solidFill>
                          <a:latin typeface="Century Gothic" panose="020B0502020202020204" pitchFamily="34" charset="0"/>
                        </a:rPr>
                        <a:t>Profitability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86618431"/>
                  </a:ext>
                </a:extLst>
              </a:tr>
              <a:tr h="1649183">
                <a:tc>
                  <a:txBody>
                    <a:bodyPr/>
                    <a:lstStyle/>
                    <a:p>
                      <a:pPr algn="ctr">
                        <a:lnSpc>
                          <a:spcPct val="107000"/>
                        </a:lnSpc>
                        <a:spcAft>
                          <a:spcPts val="800"/>
                        </a:spcAft>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This is where the business’ total revenue is equal to its total costs</a:t>
                      </a:r>
                    </a:p>
                    <a:p>
                      <a:pPr algn="ctr">
                        <a:lnSpc>
                          <a:spcPct val="107000"/>
                        </a:lnSpc>
                        <a:spcAft>
                          <a:spcPts val="800"/>
                        </a:spcAft>
                      </a:pPr>
                      <a:r>
                        <a:rPr lang="en-GB" sz="105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TR =</a:t>
                      </a:r>
                      <a:r>
                        <a:rPr lang="en-GB" sz="1050" b="1" baseline="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TC</a:t>
                      </a:r>
                    </a:p>
                    <a:p>
                      <a:pPr algn="ctr">
                        <a:lnSpc>
                          <a:spcPct val="107000"/>
                        </a:lnSpc>
                        <a:spcAft>
                          <a:spcPts val="800"/>
                        </a:spcAft>
                      </a:pPr>
                      <a:r>
                        <a:rPr lang="en-GB" sz="1050" b="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Formula:                   </a:t>
                      </a:r>
                      <a:r>
                        <a:rPr lang="en-GB" sz="1050" b="0" u="none"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Fixed costs</a:t>
                      </a:r>
                    </a:p>
                    <a:p>
                      <a:pPr algn="ctr">
                        <a:lnSpc>
                          <a:spcPct val="107000"/>
                        </a:lnSpc>
                        <a:spcAft>
                          <a:spcPts val="800"/>
                        </a:spcAft>
                      </a:pPr>
                      <a:r>
                        <a:rPr lang="en-GB" sz="1050" b="0" u="none"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Selling price – variable costs</a:t>
                      </a:r>
                      <a:endParaRPr lang="en-GB" sz="1050" b="0"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050" i="0" dirty="0">
                          <a:latin typeface="Century Gothic" panose="020B0502020202020204" pitchFamily="34" charset="0"/>
                        </a:rPr>
                        <a:t>Profit</a:t>
                      </a:r>
                      <a:r>
                        <a:rPr lang="en-GB" sz="1050" i="0" baseline="0" dirty="0">
                          <a:latin typeface="Century Gothic" panose="020B0502020202020204" pitchFamily="34" charset="0"/>
                        </a:rPr>
                        <a:t> is the owners reward for investing in the business</a:t>
                      </a:r>
                    </a:p>
                    <a:p>
                      <a:pPr algn="ctr"/>
                      <a:endParaRPr lang="en-GB" sz="1050" i="0" baseline="0" dirty="0">
                        <a:latin typeface="Century Gothic" panose="020B0502020202020204" pitchFamily="34" charset="0"/>
                      </a:endParaRPr>
                    </a:p>
                    <a:p>
                      <a:pPr algn="ctr"/>
                      <a:r>
                        <a:rPr lang="en-GB" sz="1050" b="1" i="0" u="none" baseline="0" dirty="0">
                          <a:solidFill>
                            <a:srgbClr val="FF0000"/>
                          </a:solidFill>
                          <a:latin typeface="Century Gothic" panose="020B0502020202020204" pitchFamily="34" charset="0"/>
                        </a:rPr>
                        <a:t>Profit or loss = Sales revenue – Total costs</a:t>
                      </a:r>
                      <a:endParaRPr lang="en-GB" sz="1050" b="1" i="0" u="none" dirty="0">
                        <a:solidFill>
                          <a:srgbClr val="FF0000"/>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23460061"/>
                  </a:ext>
                </a:extLst>
              </a:tr>
              <a:tr h="341194">
                <a:tc>
                  <a:txBody>
                    <a:bodyPr/>
                    <a:lstStyle/>
                    <a:p>
                      <a:pPr algn="ctr"/>
                      <a:r>
                        <a:rPr lang="en-GB" sz="1100" b="1" dirty="0">
                          <a:solidFill>
                            <a:schemeClr val="tx1"/>
                          </a:solidFill>
                          <a:latin typeface="Century Gothic" panose="020B0502020202020204" pitchFamily="34" charset="0"/>
                        </a:rPr>
                        <a:t>Increasing Revenue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solidFill>
                            <a:schemeClr val="tx1"/>
                          </a:solidFill>
                          <a:latin typeface="Century Gothic" panose="020B0502020202020204" pitchFamily="34" charset="0"/>
                        </a:rPr>
                        <a:t>Profit Maximisation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721394784"/>
                  </a:ext>
                </a:extLst>
              </a:tr>
              <a:tr h="1909588">
                <a:tc>
                  <a:txBody>
                    <a:bodyPr/>
                    <a:lstStyle/>
                    <a:p>
                      <a:pPr algn="ctr">
                        <a:lnSpc>
                          <a:spcPct val="107000"/>
                        </a:lnSpc>
                        <a:spcAft>
                          <a:spcPts val="800"/>
                        </a:spcAft>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Over</a:t>
                      </a: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 time a business needs to increase the money they are making from sales (sales revenue). To do this they could:</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Increase prices</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Up-sell their products</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Cross sell</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Offer bundle deals</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Increase marketing/advertising</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050" i="0" dirty="0">
                          <a:latin typeface="Century Gothic" panose="020B0502020202020204" pitchFamily="34" charset="0"/>
                        </a:rPr>
                        <a:t>A</a:t>
                      </a:r>
                      <a:r>
                        <a:rPr lang="en-GB" sz="1050" i="0" baseline="0" dirty="0">
                          <a:latin typeface="Century Gothic" panose="020B0502020202020204" pitchFamily="34" charset="0"/>
                        </a:rPr>
                        <a:t> business will try to ensure they make the most possible profit from each product/service they sell </a:t>
                      </a:r>
                      <a:endParaRPr lang="en-GB" sz="1050" i="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47254567"/>
                  </a:ext>
                </a:extLst>
              </a:tr>
            </a:tbl>
          </a:graphicData>
        </a:graphic>
      </p:graphicFrame>
      <p:cxnSp>
        <p:nvCxnSpPr>
          <p:cNvPr id="3" name="Straight Connector 2"/>
          <p:cNvCxnSpPr/>
          <p:nvPr/>
        </p:nvCxnSpPr>
        <p:spPr>
          <a:xfrm>
            <a:off x="2286000" y="3719383"/>
            <a:ext cx="1890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863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10508337"/>
              </p:ext>
            </p:extLst>
          </p:nvPr>
        </p:nvGraphicFramePr>
        <p:xfrm>
          <a:off x="0" y="-5825"/>
          <a:ext cx="9906000" cy="280480"/>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1.2 Business Aims and</a:t>
                      </a:r>
                      <a:r>
                        <a:rPr lang="en-GB" sz="1800" baseline="0" dirty="0">
                          <a:solidFill>
                            <a:schemeClr val="tx1"/>
                          </a:solidFill>
                          <a:effectLst/>
                          <a:latin typeface="A little sunshine" panose="02000603000000000000" pitchFamily="2" charset="0"/>
                          <a:ea typeface="A little sunshine" panose="02000603000000000000" pitchFamily="2" charset="0"/>
                        </a:rPr>
                        <a:t> Objectives – Non-Financial</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89660203"/>
              </p:ext>
            </p:extLst>
          </p:nvPr>
        </p:nvGraphicFramePr>
        <p:xfrm>
          <a:off x="226419" y="406681"/>
          <a:ext cx="4497705" cy="1702337"/>
        </p:xfrm>
        <a:graphic>
          <a:graphicData uri="http://schemas.openxmlformats.org/drawingml/2006/table">
            <a:tbl>
              <a:tblPr firstRow="1" firstCol="1" bandRow="1">
                <a:tableStyleId>{5940675A-B579-460E-94D1-54222C63F5DA}</a:tableStyleId>
              </a:tblPr>
              <a:tblGrid>
                <a:gridCol w="4497705">
                  <a:extLst>
                    <a:ext uri="{9D8B030D-6E8A-4147-A177-3AD203B41FA5}">
                      <a16:colId xmlns:a16="http://schemas.microsoft.com/office/drawing/2014/main" val="2339145073"/>
                    </a:ext>
                  </a:extLst>
                </a:gridCol>
              </a:tblGrid>
              <a:tr h="310253">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392084">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 customer</a:t>
                      </a:r>
                      <a:r>
                        <a:rPr lang="en-GB" sz="1100" baseline="0" dirty="0">
                          <a:effectLst/>
                          <a:latin typeface="Century Gothic" panose="020B0502020202020204" pitchFamily="34" charset="0"/>
                        </a:rPr>
                        <a:t> satisfaction?</a:t>
                      </a:r>
                      <a:endParaRPr lang="en-GB" sz="1100" dirty="0">
                        <a:effectLst/>
                        <a:latin typeface="Century Gothic" panose="020B0502020202020204" pitchFamily="34" charset="0"/>
                      </a:endParaRP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a:t>
                      </a:r>
                      <a:r>
                        <a:rPr lang="en-GB" sz="1100" baseline="0" dirty="0">
                          <a:effectLst/>
                          <a:latin typeface="Century Gothic" panose="020B0502020202020204" pitchFamily="34" charset="0"/>
                        </a:rPr>
                        <a:t> business expansion?</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different ways business can expand?</a:t>
                      </a:r>
                      <a:endParaRPr lang="en-GB" sz="1100" dirty="0">
                        <a:effectLst/>
                        <a:latin typeface="Century Gothic" panose="020B0502020202020204" pitchFamily="34" charset="0"/>
                      </a:endParaRP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 employee engagement and satisfaction</a:t>
                      </a:r>
                      <a:r>
                        <a:rPr lang="en-GB" sz="1100" baseline="0" dirty="0">
                          <a:effectLst/>
                          <a:latin typeface="Century Gothic" panose="020B0502020202020204" pitchFamily="34" charset="0"/>
                        </a:rPr>
                        <a:t>?</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diversification in business?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How can a business diversify?</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corporate social responsibility?</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34067213"/>
              </p:ext>
            </p:extLst>
          </p:nvPr>
        </p:nvGraphicFramePr>
        <p:xfrm>
          <a:off x="5238544" y="393232"/>
          <a:ext cx="4325585" cy="2645438"/>
        </p:xfrm>
        <a:graphic>
          <a:graphicData uri="http://schemas.openxmlformats.org/drawingml/2006/table">
            <a:tbl>
              <a:tblPr firstRow="1" bandRow="1">
                <a:tableStyleId>{21E4AEA4-8DFA-4A89-87EB-49C32662AFE0}</a:tableStyleId>
              </a:tblPr>
              <a:tblGrid>
                <a:gridCol w="4325585">
                  <a:extLst>
                    <a:ext uri="{9D8B030D-6E8A-4147-A177-3AD203B41FA5}">
                      <a16:colId xmlns:a16="http://schemas.microsoft.com/office/drawing/2014/main" val="3387281922"/>
                    </a:ext>
                  </a:extLst>
                </a:gridCol>
              </a:tblGrid>
              <a:tr h="400865">
                <a:tc>
                  <a:txBody>
                    <a:bodyPr/>
                    <a:lstStyle/>
                    <a:p>
                      <a:pPr algn="ctr"/>
                      <a:r>
                        <a:rPr lang="en-GB" sz="1100" dirty="0">
                          <a:solidFill>
                            <a:schemeClr val="tx1"/>
                          </a:solidFill>
                          <a:latin typeface="Century Gothic" panose="020B0502020202020204" pitchFamily="34" charset="0"/>
                        </a:rPr>
                        <a:t>Market segmentation / Diversification: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86618431"/>
                  </a:ext>
                </a:extLst>
              </a:tr>
              <a:tr h="2244573">
                <a:tc>
                  <a:txBody>
                    <a:bodyPr/>
                    <a:lstStyle/>
                    <a:p>
                      <a:pPr marL="0" indent="0" algn="ctr">
                        <a:lnSpc>
                          <a:spcPct val="107000"/>
                        </a:lnSpc>
                        <a:spcAft>
                          <a:spcPts val="800"/>
                        </a:spcAft>
                        <a:buFont typeface="Arial" panose="020B0604020202020204" pitchFamily="34" charset="0"/>
                        <a:buNone/>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Reasons</a:t>
                      </a: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 why businesses need to segment their market:</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Benefits they require</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Amount of money they are able/willing to pay</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Quantity of goods they require</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Quality of goods they require</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Time and location at which they wish to purchase the goods</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2139478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71061030"/>
              </p:ext>
            </p:extLst>
          </p:nvPr>
        </p:nvGraphicFramePr>
        <p:xfrm>
          <a:off x="226419" y="2228027"/>
          <a:ext cx="4716284" cy="4302007"/>
        </p:xfrm>
        <a:graphic>
          <a:graphicData uri="http://schemas.openxmlformats.org/drawingml/2006/table">
            <a:tbl>
              <a:tblPr firstRow="1" bandRow="1">
                <a:tableStyleId>{5940675A-B579-460E-94D1-54222C63F5DA}</a:tableStyleId>
              </a:tblPr>
              <a:tblGrid>
                <a:gridCol w="1498851">
                  <a:extLst>
                    <a:ext uri="{9D8B030D-6E8A-4147-A177-3AD203B41FA5}">
                      <a16:colId xmlns:a16="http://schemas.microsoft.com/office/drawing/2014/main" val="3501704293"/>
                    </a:ext>
                  </a:extLst>
                </a:gridCol>
                <a:gridCol w="3217433">
                  <a:extLst>
                    <a:ext uri="{9D8B030D-6E8A-4147-A177-3AD203B41FA5}">
                      <a16:colId xmlns:a16="http://schemas.microsoft.com/office/drawing/2014/main" val="3971366898"/>
                    </a:ext>
                  </a:extLst>
                </a:gridCol>
              </a:tblGrid>
              <a:tr h="572770">
                <a:tc>
                  <a:txBody>
                    <a:bodyPr/>
                    <a:lstStyle/>
                    <a:p>
                      <a:pPr algn="ctr"/>
                      <a:r>
                        <a:rPr lang="en-GB" sz="1100" b="1" dirty="0">
                          <a:latin typeface="Century Gothic" panose="020B0502020202020204" pitchFamily="34" charset="0"/>
                        </a:rPr>
                        <a:t>Non-financial</a:t>
                      </a:r>
                      <a:r>
                        <a:rPr lang="en-GB" sz="1100" b="1" baseline="0" dirty="0">
                          <a:latin typeface="Century Gothic" panose="020B0502020202020204" pitchFamily="34" charset="0"/>
                        </a:rPr>
                        <a:t> aims/objectives</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latin typeface="Century Gothic" panose="020B0502020202020204" pitchFamily="34" charset="0"/>
                        </a:rPr>
                        <a:t>Application to the Business World</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778971">
                <a:tc>
                  <a:txBody>
                    <a:bodyPr/>
                    <a:lstStyle/>
                    <a:p>
                      <a:pPr algn="ctr"/>
                      <a:r>
                        <a:rPr lang="en-GB" sz="1100" dirty="0">
                          <a:latin typeface="Century Gothic" panose="020B0502020202020204" pitchFamily="34" charset="0"/>
                        </a:rPr>
                        <a:t>Customer satisfaction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Making</a:t>
                      </a:r>
                      <a:r>
                        <a:rPr lang="en-GB" sz="1100" baseline="0" dirty="0">
                          <a:latin typeface="Century Gothic" panose="020B0502020202020204" pitchFamily="34" charset="0"/>
                        </a:rPr>
                        <a:t> customers happy so they are more likely to return and be loyal to the business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12545892"/>
                  </a:ext>
                </a:extLst>
              </a:tr>
              <a:tr h="650528">
                <a:tc>
                  <a:txBody>
                    <a:bodyPr/>
                    <a:lstStyle/>
                    <a:p>
                      <a:pPr algn="ctr"/>
                      <a:r>
                        <a:rPr lang="en-GB" sz="1100" dirty="0">
                          <a:latin typeface="Century Gothic" panose="020B0502020202020204" pitchFamily="34" charset="0"/>
                        </a:rPr>
                        <a:t>Expansion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Purchasing new premises or employing</a:t>
                      </a:r>
                      <a:r>
                        <a:rPr lang="en-GB" sz="1100" baseline="0" dirty="0">
                          <a:latin typeface="Century Gothic" panose="020B0502020202020204" pitchFamily="34" charset="0"/>
                        </a:rPr>
                        <a:t> new staff</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998682">
                <a:tc>
                  <a:txBody>
                    <a:bodyPr/>
                    <a:lstStyle/>
                    <a:p>
                      <a:pPr algn="ctr"/>
                      <a:r>
                        <a:rPr lang="en-GB" sz="1100" dirty="0">
                          <a:latin typeface="Century Gothic" panose="020B0502020202020204" pitchFamily="34" charset="0"/>
                        </a:rPr>
                        <a:t>Employee engagement/</a:t>
                      </a:r>
                    </a:p>
                    <a:p>
                      <a:pPr algn="ctr"/>
                      <a:r>
                        <a:rPr lang="en-GB" sz="1100" dirty="0">
                          <a:latin typeface="Century Gothic" panose="020B0502020202020204" pitchFamily="34" charset="0"/>
                        </a:rPr>
                        <a:t>satisfaction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Happy employees provide excellent customer service and work harder. Often satisfied employees stay in the business longer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r h="650528">
                <a:tc>
                  <a:txBody>
                    <a:bodyPr/>
                    <a:lstStyle/>
                    <a:p>
                      <a:pPr algn="ctr"/>
                      <a:r>
                        <a:rPr lang="en-GB" sz="1100" dirty="0">
                          <a:latin typeface="Century Gothic" panose="020B0502020202020204" pitchFamily="34" charset="0"/>
                        </a:rPr>
                        <a:t>Diversification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Expanding the range of products</a:t>
                      </a:r>
                      <a:r>
                        <a:rPr lang="en-GB" sz="1100" baseline="0" dirty="0">
                          <a:latin typeface="Century Gothic" panose="020B0502020202020204" pitchFamily="34" charset="0"/>
                        </a:rPr>
                        <a:t> sold within the market</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47449849"/>
                  </a:ext>
                </a:extLst>
              </a:tr>
              <a:tr h="650528">
                <a:tc>
                  <a:txBody>
                    <a:bodyPr/>
                    <a:lstStyle/>
                    <a:p>
                      <a:pPr algn="ctr"/>
                      <a:r>
                        <a:rPr lang="en-GB" sz="1100" dirty="0">
                          <a:latin typeface="Century Gothic" panose="020B0502020202020204" pitchFamily="34" charset="0"/>
                        </a:rPr>
                        <a:t>Ethical/corporate</a:t>
                      </a:r>
                      <a:r>
                        <a:rPr lang="en-GB" sz="1100" baseline="0" dirty="0">
                          <a:latin typeface="Century Gothic" panose="020B0502020202020204" pitchFamily="34" charset="0"/>
                        </a:rPr>
                        <a:t> responsibility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Consider social</a:t>
                      </a:r>
                      <a:r>
                        <a:rPr lang="en-GB" sz="1100" baseline="0" dirty="0">
                          <a:latin typeface="Century Gothic" panose="020B0502020202020204" pitchFamily="34" charset="0"/>
                        </a:rPr>
                        <a:t> and environmental factors when completing their business operations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4215944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78757540"/>
              </p:ext>
            </p:extLst>
          </p:nvPr>
        </p:nvGraphicFramePr>
        <p:xfrm>
          <a:off x="5238544" y="3377007"/>
          <a:ext cx="4621426" cy="3284886"/>
        </p:xfrm>
        <a:graphic>
          <a:graphicData uri="http://schemas.openxmlformats.org/drawingml/2006/table">
            <a:tbl>
              <a:tblPr firstRow="1" bandRow="1">
                <a:tableStyleId>{5940675A-B579-460E-94D1-54222C63F5DA}</a:tableStyleId>
              </a:tblPr>
              <a:tblGrid>
                <a:gridCol w="1285101">
                  <a:extLst>
                    <a:ext uri="{9D8B030D-6E8A-4147-A177-3AD203B41FA5}">
                      <a16:colId xmlns:a16="http://schemas.microsoft.com/office/drawing/2014/main" val="3501704293"/>
                    </a:ext>
                  </a:extLst>
                </a:gridCol>
                <a:gridCol w="3336325">
                  <a:extLst>
                    <a:ext uri="{9D8B030D-6E8A-4147-A177-3AD203B41FA5}">
                      <a16:colId xmlns:a16="http://schemas.microsoft.com/office/drawing/2014/main" val="3971366898"/>
                    </a:ext>
                  </a:extLst>
                </a:gridCol>
              </a:tblGrid>
              <a:tr h="468534">
                <a:tc>
                  <a:txBody>
                    <a:bodyPr/>
                    <a:lstStyle/>
                    <a:p>
                      <a:pPr algn="ctr"/>
                      <a:r>
                        <a:rPr lang="en-GB" sz="1100" b="1" dirty="0">
                          <a:latin typeface="Century Gothic" panose="020B0502020202020204" pitchFamily="34" charset="0"/>
                        </a:rPr>
                        <a:t>Stakeholder</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latin typeface="Century Gothic" panose="020B0502020202020204" pitchFamily="34" charset="0"/>
                        </a:rPr>
                        <a:t>Ethical /</a:t>
                      </a:r>
                      <a:r>
                        <a:rPr lang="en-GB" sz="1100" b="1" baseline="0" dirty="0">
                          <a:latin typeface="Century Gothic" panose="020B0502020202020204" pitchFamily="34" charset="0"/>
                        </a:rPr>
                        <a:t> corporate r</a:t>
                      </a:r>
                      <a:r>
                        <a:rPr lang="en-GB" sz="1100" b="1" dirty="0">
                          <a:latin typeface="Century Gothic" panose="020B0502020202020204" pitchFamily="34" charset="0"/>
                        </a:rPr>
                        <a:t>esponsibility</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637210">
                <a:tc>
                  <a:txBody>
                    <a:bodyPr/>
                    <a:lstStyle/>
                    <a:p>
                      <a:pPr algn="ctr"/>
                      <a:r>
                        <a:rPr lang="en-GB" sz="1100" dirty="0">
                          <a:latin typeface="Century Gothic" panose="020B0502020202020204" pitchFamily="34" charset="0"/>
                        </a:rPr>
                        <a:t>Investors/</a:t>
                      </a:r>
                    </a:p>
                    <a:p>
                      <a:pPr algn="ctr"/>
                      <a:r>
                        <a:rPr lang="en-GB" sz="1100" dirty="0">
                          <a:latin typeface="Century Gothic" panose="020B0502020202020204" pitchFamily="34" charset="0"/>
                        </a:rPr>
                        <a:t>shareholders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To provide</a:t>
                      </a:r>
                      <a:r>
                        <a:rPr lang="en-GB" sz="1100" baseline="0" dirty="0">
                          <a:latin typeface="Century Gothic" panose="020B0502020202020204" pitchFamily="34" charset="0"/>
                        </a:rPr>
                        <a:t> a good return for the money they have invested in the business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12545892"/>
                  </a:ext>
                </a:extLst>
              </a:tr>
              <a:tr h="532141">
                <a:tc>
                  <a:txBody>
                    <a:bodyPr/>
                    <a:lstStyle/>
                    <a:p>
                      <a:pPr algn="ctr"/>
                      <a:r>
                        <a:rPr lang="en-GB" sz="1100" dirty="0">
                          <a:latin typeface="Century Gothic" panose="020B0502020202020204" pitchFamily="34" charset="0"/>
                        </a:rPr>
                        <a:t>Employees/</a:t>
                      </a:r>
                    </a:p>
                    <a:p>
                      <a:pPr algn="ctr"/>
                      <a:r>
                        <a:rPr lang="en-GB" sz="1100" dirty="0">
                          <a:latin typeface="Century Gothic" panose="020B0502020202020204" pitchFamily="34" charset="0"/>
                        </a:rPr>
                        <a:t>manager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Paid</a:t>
                      </a:r>
                      <a:r>
                        <a:rPr lang="en-GB" sz="1100" baseline="0" dirty="0">
                          <a:latin typeface="Century Gothic" panose="020B0502020202020204" pitchFamily="34" charset="0"/>
                        </a:rPr>
                        <a:t> a fair wage and have safe working conditions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582719">
                <a:tc>
                  <a:txBody>
                    <a:bodyPr/>
                    <a:lstStyle/>
                    <a:p>
                      <a:pPr algn="ctr"/>
                      <a:r>
                        <a:rPr lang="en-GB" sz="1100" dirty="0">
                          <a:latin typeface="Century Gothic" panose="020B0502020202020204" pitchFamily="34" charset="0"/>
                        </a:rPr>
                        <a:t>Customers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Good</a:t>
                      </a:r>
                      <a:r>
                        <a:rPr lang="en-GB" sz="1100" baseline="0" dirty="0">
                          <a:latin typeface="Century Gothic" panose="020B0502020202020204" pitchFamily="34" charset="0"/>
                        </a:rPr>
                        <a:t> quality products at a fair price</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r h="532141">
                <a:tc>
                  <a:txBody>
                    <a:bodyPr/>
                    <a:lstStyle/>
                    <a:p>
                      <a:pPr algn="ctr"/>
                      <a:r>
                        <a:rPr lang="en-GB" sz="1100" dirty="0">
                          <a:latin typeface="Century Gothic" panose="020B0502020202020204" pitchFamily="34" charset="0"/>
                        </a:rPr>
                        <a:t>Suppliers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To purchase</a:t>
                      </a:r>
                      <a:r>
                        <a:rPr lang="en-GB" sz="1100" baseline="0" dirty="0">
                          <a:latin typeface="Century Gothic" panose="020B0502020202020204" pitchFamily="34" charset="0"/>
                        </a:rPr>
                        <a:t> goods on a regular basis and pay all invoices on time</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47449849"/>
                  </a:ext>
                </a:extLst>
              </a:tr>
              <a:tr h="532141">
                <a:tc>
                  <a:txBody>
                    <a:bodyPr/>
                    <a:lstStyle/>
                    <a:p>
                      <a:pPr algn="ctr"/>
                      <a:r>
                        <a:rPr lang="en-GB" sz="1100" dirty="0">
                          <a:latin typeface="Century Gothic" panose="020B0502020202020204" pitchFamily="34" charset="0"/>
                        </a:rPr>
                        <a:t>Environmental</a:t>
                      </a:r>
                      <a:r>
                        <a:rPr lang="en-GB" sz="1100" baseline="0" dirty="0">
                          <a:latin typeface="Century Gothic" panose="020B0502020202020204" pitchFamily="34" charset="0"/>
                        </a:rPr>
                        <a:t> groups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Have environmentally friendly operations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42159443"/>
                  </a:ext>
                </a:extLst>
              </a:tr>
            </a:tbl>
          </a:graphicData>
        </a:graphic>
      </p:graphicFrame>
      <p:sp>
        <p:nvSpPr>
          <p:cNvPr id="2" name="TextBox 1"/>
          <p:cNvSpPr txBox="1"/>
          <p:nvPr/>
        </p:nvSpPr>
        <p:spPr>
          <a:xfrm>
            <a:off x="5238543" y="3043653"/>
            <a:ext cx="4325585" cy="369332"/>
          </a:xfrm>
          <a:prstGeom prst="rect">
            <a:avLst/>
          </a:prstGeom>
          <a:noFill/>
        </p:spPr>
        <p:txBody>
          <a:bodyPr wrap="square" rtlCol="0">
            <a:spAutoFit/>
          </a:bodyPr>
          <a:lstStyle/>
          <a:p>
            <a:pPr algn="ctr"/>
            <a:r>
              <a:rPr lang="en-GB" b="1" dirty="0">
                <a:solidFill>
                  <a:srgbClr val="FF0000"/>
                </a:solidFill>
                <a:latin typeface="Century Gothic" panose="020B0502020202020204" pitchFamily="34" charset="0"/>
              </a:rPr>
              <a:t>CSR = Corporate social responsibility</a:t>
            </a:r>
          </a:p>
        </p:txBody>
      </p:sp>
    </p:spTree>
    <p:extLst>
      <p:ext uri="{BB962C8B-B14F-4D97-AF65-F5344CB8AC3E}">
        <p14:creationId xmlns:p14="http://schemas.microsoft.com/office/powerpoint/2010/main" val="147860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22843330"/>
              </p:ext>
            </p:extLst>
          </p:nvPr>
        </p:nvGraphicFramePr>
        <p:xfrm>
          <a:off x="0" y="-5825"/>
          <a:ext cx="9906000" cy="280480"/>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1.3 Legal structures</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90412284"/>
              </p:ext>
            </p:extLst>
          </p:nvPr>
        </p:nvGraphicFramePr>
        <p:xfrm>
          <a:off x="226419" y="406681"/>
          <a:ext cx="4497705" cy="1731510"/>
        </p:xfrm>
        <a:graphic>
          <a:graphicData uri="http://schemas.openxmlformats.org/drawingml/2006/table">
            <a:tbl>
              <a:tblPr firstRow="1" firstCol="1" bandRow="1">
                <a:tableStyleId>{5940675A-B579-460E-94D1-54222C63F5DA}</a:tableStyleId>
              </a:tblPr>
              <a:tblGrid>
                <a:gridCol w="4497705">
                  <a:extLst>
                    <a:ext uri="{9D8B030D-6E8A-4147-A177-3AD203B41FA5}">
                      <a16:colId xmlns:a16="http://schemas.microsoft.com/office/drawing/2014/main" val="2339145073"/>
                    </a:ext>
                  </a:extLst>
                </a:gridCol>
              </a:tblGrid>
              <a:tr h="310253">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392084">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 a sole trader?</a:t>
                      </a: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a:t>
                      </a:r>
                      <a:r>
                        <a:rPr lang="en-GB" sz="1100" baseline="0" dirty="0">
                          <a:effectLst/>
                          <a:latin typeface="Century Gothic" panose="020B0502020202020204" pitchFamily="34" charset="0"/>
                        </a:rPr>
                        <a:t> a partnership?</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a PLC and LTD?</a:t>
                      </a:r>
                      <a:endParaRPr lang="en-GB" sz="1100" dirty="0">
                        <a:effectLst/>
                        <a:latin typeface="Century Gothic" panose="020B0502020202020204" pitchFamily="34" charset="0"/>
                      </a:endParaRP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 a franchise?</a:t>
                      </a:r>
                      <a:endParaRPr lang="en-GB" sz="1100" baseline="0" dirty="0">
                        <a:effectLst/>
                        <a:latin typeface="Century Gothic" panose="020B0502020202020204" pitchFamily="34" charset="0"/>
                      </a:endParaRP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a co-operative?</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features of a flat organisational structure?</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features of a tall organisational structure?</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Why a business might restructure?</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87616489"/>
              </p:ext>
            </p:extLst>
          </p:nvPr>
        </p:nvGraphicFramePr>
        <p:xfrm>
          <a:off x="5023100" y="345515"/>
          <a:ext cx="4716284" cy="5064007"/>
        </p:xfrm>
        <a:graphic>
          <a:graphicData uri="http://schemas.openxmlformats.org/drawingml/2006/table">
            <a:tbl>
              <a:tblPr firstRow="1" bandRow="1">
                <a:tableStyleId>{5940675A-B579-460E-94D1-54222C63F5DA}</a:tableStyleId>
              </a:tblPr>
              <a:tblGrid>
                <a:gridCol w="1498851">
                  <a:extLst>
                    <a:ext uri="{9D8B030D-6E8A-4147-A177-3AD203B41FA5}">
                      <a16:colId xmlns:a16="http://schemas.microsoft.com/office/drawing/2014/main" val="3501704293"/>
                    </a:ext>
                  </a:extLst>
                </a:gridCol>
                <a:gridCol w="3217433">
                  <a:extLst>
                    <a:ext uri="{9D8B030D-6E8A-4147-A177-3AD203B41FA5}">
                      <a16:colId xmlns:a16="http://schemas.microsoft.com/office/drawing/2014/main" val="3971366898"/>
                    </a:ext>
                  </a:extLst>
                </a:gridCol>
              </a:tblGrid>
              <a:tr h="572770">
                <a:tc>
                  <a:txBody>
                    <a:bodyPr/>
                    <a:lstStyle/>
                    <a:p>
                      <a:pPr algn="ctr"/>
                      <a:r>
                        <a:rPr lang="en-GB" sz="1100" b="1" dirty="0">
                          <a:solidFill>
                            <a:schemeClr val="tx1"/>
                          </a:solidFill>
                          <a:latin typeface="Century Gothic" panose="020B0502020202020204" pitchFamily="34" charset="0"/>
                        </a:rPr>
                        <a:t>Organisational</a:t>
                      </a:r>
                      <a:r>
                        <a:rPr lang="en-GB" sz="1100" b="1" baseline="0" dirty="0">
                          <a:solidFill>
                            <a:schemeClr val="tx1"/>
                          </a:solidFill>
                          <a:latin typeface="Century Gothic" panose="020B0502020202020204" pitchFamily="34" charset="0"/>
                        </a:rPr>
                        <a:t> structure</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latin typeface="Century Gothic" panose="020B0502020202020204" pitchFamily="34" charset="0"/>
                        </a:rPr>
                        <a:t>Definition and examples</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778971">
                <a:tc>
                  <a:txBody>
                    <a:bodyPr/>
                    <a:lstStyle/>
                    <a:p>
                      <a:pPr algn="ctr"/>
                      <a:r>
                        <a:rPr lang="en-GB" sz="1100" dirty="0">
                          <a:latin typeface="Century Gothic" panose="020B0502020202020204" pitchFamily="34" charset="0"/>
                        </a:rPr>
                        <a:t>Sole trader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A business</a:t>
                      </a:r>
                      <a:r>
                        <a:rPr lang="en-GB" sz="1100" baseline="0" dirty="0">
                          <a:latin typeface="Century Gothic" panose="020B0502020202020204" pitchFamily="34" charset="0"/>
                        </a:rPr>
                        <a:t> owned and controlled by one person</a:t>
                      </a:r>
                    </a:p>
                    <a:p>
                      <a:pPr algn="ctr"/>
                      <a:r>
                        <a:rPr lang="en-GB" sz="1100" baseline="0" dirty="0" err="1">
                          <a:latin typeface="Century Gothic" panose="020B0502020202020204" pitchFamily="34" charset="0"/>
                        </a:rPr>
                        <a:t>Eg</a:t>
                      </a:r>
                      <a:r>
                        <a:rPr lang="en-GB" sz="1100" baseline="0" dirty="0">
                          <a:latin typeface="Century Gothic" panose="020B0502020202020204" pitchFamily="34" charset="0"/>
                        </a:rPr>
                        <a:t>. plumber or electrician </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12545892"/>
                  </a:ext>
                </a:extLst>
              </a:tr>
              <a:tr h="650528">
                <a:tc>
                  <a:txBody>
                    <a:bodyPr/>
                    <a:lstStyle/>
                    <a:p>
                      <a:pPr algn="ctr"/>
                      <a:r>
                        <a:rPr lang="en-GB" sz="1100" dirty="0">
                          <a:latin typeface="Century Gothic" panose="020B0502020202020204" pitchFamily="34" charset="0"/>
                        </a:rPr>
                        <a:t>Partnership</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A business owned and controlled by 2-20 individuals</a:t>
                      </a:r>
                    </a:p>
                    <a:p>
                      <a:pPr algn="ctr"/>
                      <a:r>
                        <a:rPr lang="en-GB" sz="1100" dirty="0" err="1">
                          <a:latin typeface="Century Gothic" panose="020B0502020202020204" pitchFamily="34" charset="0"/>
                        </a:rPr>
                        <a:t>Eg</a:t>
                      </a:r>
                      <a:r>
                        <a:rPr lang="en-GB" sz="1100" dirty="0">
                          <a:latin typeface="Century Gothic" panose="020B0502020202020204" pitchFamily="34" charset="0"/>
                        </a:rPr>
                        <a:t>. solicitor</a:t>
                      </a:r>
                      <a:r>
                        <a:rPr lang="en-GB" sz="1100" baseline="0" dirty="0">
                          <a:latin typeface="Century Gothic" panose="020B0502020202020204" pitchFamily="34" charset="0"/>
                        </a:rPr>
                        <a:t> or estate agents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998682">
                <a:tc>
                  <a:txBody>
                    <a:bodyPr/>
                    <a:lstStyle/>
                    <a:p>
                      <a:pPr algn="ctr"/>
                      <a:r>
                        <a:rPr lang="en-GB" sz="1100" dirty="0">
                          <a:latin typeface="Century Gothic" panose="020B0502020202020204" pitchFamily="34" charset="0"/>
                        </a:rPr>
                        <a:t>Public limited company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A business owned by shareholders that can be anyone</a:t>
                      </a:r>
                    </a:p>
                    <a:p>
                      <a:pPr algn="ctr"/>
                      <a:r>
                        <a:rPr lang="en-GB" sz="1100" dirty="0" err="1">
                          <a:latin typeface="Century Gothic" panose="020B0502020202020204" pitchFamily="34" charset="0"/>
                        </a:rPr>
                        <a:t>Eg</a:t>
                      </a:r>
                      <a:r>
                        <a:rPr lang="en-GB" sz="1100" dirty="0">
                          <a:latin typeface="Century Gothic" panose="020B0502020202020204" pitchFamily="34" charset="0"/>
                        </a:rPr>
                        <a:t>.</a:t>
                      </a:r>
                      <a:r>
                        <a:rPr lang="en-GB" sz="1100" baseline="0" dirty="0">
                          <a:latin typeface="Century Gothic" panose="020B0502020202020204" pitchFamily="34" charset="0"/>
                        </a:rPr>
                        <a:t> Marks and Spencer</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r h="650528">
                <a:tc>
                  <a:txBody>
                    <a:bodyPr/>
                    <a:lstStyle/>
                    <a:p>
                      <a:pPr algn="ctr"/>
                      <a:r>
                        <a:rPr lang="en-GB" sz="1100" dirty="0">
                          <a:latin typeface="Century Gothic" panose="020B0502020202020204" pitchFamily="34" charset="0"/>
                        </a:rPr>
                        <a:t>Private limited company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A business owned</a:t>
                      </a:r>
                      <a:r>
                        <a:rPr lang="en-GB" sz="1100" baseline="0" dirty="0">
                          <a:latin typeface="Century Gothic" panose="020B0502020202020204" pitchFamily="34" charset="0"/>
                        </a:rPr>
                        <a:t> by shareholders who are friends and family of the entrepreneur</a:t>
                      </a:r>
                    </a:p>
                    <a:p>
                      <a:pPr algn="ctr"/>
                      <a:r>
                        <a:rPr lang="en-GB" sz="1100" baseline="0" dirty="0" err="1">
                          <a:latin typeface="Century Gothic" panose="020B0502020202020204" pitchFamily="34" charset="0"/>
                        </a:rPr>
                        <a:t>Eg</a:t>
                      </a:r>
                      <a:r>
                        <a:rPr lang="en-GB" sz="1100" baseline="0" dirty="0">
                          <a:latin typeface="Century Gothic" panose="020B0502020202020204" pitchFamily="34" charset="0"/>
                        </a:rPr>
                        <a:t>. JCB ltd</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47449849"/>
                  </a:ext>
                </a:extLst>
              </a:tr>
              <a:tr h="650528">
                <a:tc>
                  <a:txBody>
                    <a:bodyPr/>
                    <a:lstStyle/>
                    <a:p>
                      <a:pPr algn="ctr"/>
                      <a:r>
                        <a:rPr lang="en-GB" sz="1100" dirty="0">
                          <a:latin typeface="Century Gothic" panose="020B0502020202020204" pitchFamily="34" charset="0"/>
                        </a:rPr>
                        <a:t>Franchise</a:t>
                      </a:r>
                      <a:endParaRPr lang="en-GB" sz="1100" baseline="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The franchisor</a:t>
                      </a:r>
                      <a:r>
                        <a:rPr lang="en-GB" sz="1100" baseline="0" dirty="0">
                          <a:latin typeface="Century Gothic" panose="020B0502020202020204" pitchFamily="34" charset="0"/>
                        </a:rPr>
                        <a:t> grants a licence to another business so they can sell its brand or business idea</a:t>
                      </a:r>
                    </a:p>
                    <a:p>
                      <a:pPr algn="ctr"/>
                      <a:r>
                        <a:rPr lang="en-GB" sz="1100" baseline="0" dirty="0" err="1">
                          <a:latin typeface="Century Gothic" panose="020B0502020202020204" pitchFamily="34" charset="0"/>
                        </a:rPr>
                        <a:t>Eg</a:t>
                      </a:r>
                      <a:r>
                        <a:rPr lang="en-GB" sz="1100" baseline="0" dirty="0">
                          <a:latin typeface="Century Gothic" panose="020B0502020202020204" pitchFamily="34" charset="0"/>
                        </a:rPr>
                        <a:t>. McDonalds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42159443"/>
                  </a:ext>
                </a:extLst>
              </a:tr>
              <a:tr h="650528">
                <a:tc>
                  <a:txBody>
                    <a:bodyPr/>
                    <a:lstStyle/>
                    <a:p>
                      <a:pPr algn="ctr"/>
                      <a:r>
                        <a:rPr lang="en-GB" sz="1100" baseline="0" dirty="0">
                          <a:latin typeface="Century Gothic" panose="020B0502020202020204" pitchFamily="34" charset="0"/>
                        </a:rPr>
                        <a:t>Co-operative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A business owned by their staff,</a:t>
                      </a:r>
                      <a:r>
                        <a:rPr lang="en-GB" sz="1100" baseline="0" dirty="0">
                          <a:latin typeface="Century Gothic" panose="020B0502020202020204" pitchFamily="34" charset="0"/>
                        </a:rPr>
                        <a:t> who are members of the firm</a:t>
                      </a:r>
                    </a:p>
                    <a:p>
                      <a:pPr algn="ctr"/>
                      <a:r>
                        <a:rPr lang="en-GB" sz="1100" baseline="0" dirty="0" err="1">
                          <a:latin typeface="Century Gothic" panose="020B0502020202020204" pitchFamily="34" charset="0"/>
                        </a:rPr>
                        <a:t>Eg</a:t>
                      </a:r>
                      <a:r>
                        <a:rPr lang="en-GB" sz="1100" baseline="0" dirty="0">
                          <a:latin typeface="Century Gothic" panose="020B0502020202020204" pitchFamily="34" charset="0"/>
                        </a:rPr>
                        <a:t>. Co-operative Press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5274386"/>
                  </a:ext>
                </a:extLst>
              </a:tr>
            </a:tbl>
          </a:graphicData>
        </a:graphic>
      </p:graphicFrame>
      <p:pic>
        <p:nvPicPr>
          <p:cNvPr id="3" name="Picture 2"/>
          <p:cNvPicPr>
            <a:picLocks noChangeAspect="1"/>
          </p:cNvPicPr>
          <p:nvPr/>
        </p:nvPicPr>
        <p:blipFill rotWithShape="1">
          <a:blip r:embed="rId2"/>
          <a:srcRect t="5694" b="15695"/>
          <a:stretch/>
        </p:blipFill>
        <p:spPr>
          <a:xfrm>
            <a:off x="5718128" y="5467365"/>
            <a:ext cx="3326227" cy="1271577"/>
          </a:xfrm>
          <a:prstGeom prst="rect">
            <a:avLst/>
          </a:prstGeom>
        </p:spPr>
      </p:pic>
      <p:sp>
        <p:nvSpPr>
          <p:cNvPr id="7" name="TextBox 6"/>
          <p:cNvSpPr txBox="1"/>
          <p:nvPr/>
        </p:nvSpPr>
        <p:spPr>
          <a:xfrm>
            <a:off x="6243627" y="5634405"/>
            <a:ext cx="3645244" cy="276999"/>
          </a:xfrm>
          <a:prstGeom prst="rect">
            <a:avLst/>
          </a:prstGeom>
          <a:noFill/>
        </p:spPr>
        <p:txBody>
          <a:bodyPr wrap="square" rtlCol="0">
            <a:spAutoFit/>
          </a:bodyPr>
          <a:lstStyle/>
          <a:p>
            <a:pPr algn="ctr"/>
            <a:r>
              <a:rPr lang="en-GB" sz="1200" dirty="0">
                <a:latin typeface="Century Gothic" panose="020B0502020202020204" pitchFamily="34" charset="0"/>
              </a:rPr>
              <a:t>Tall organisation Vs Flat organisation</a:t>
            </a:r>
          </a:p>
        </p:txBody>
      </p:sp>
      <p:graphicFrame>
        <p:nvGraphicFramePr>
          <p:cNvPr id="10" name="Table 9"/>
          <p:cNvGraphicFramePr>
            <a:graphicFrameLocks noGrp="1"/>
          </p:cNvGraphicFramePr>
          <p:nvPr>
            <p:extLst>
              <p:ext uri="{D42A27DB-BD31-4B8C-83A1-F6EECF244321}">
                <p14:modId xmlns:p14="http://schemas.microsoft.com/office/powerpoint/2010/main" val="588724975"/>
              </p:ext>
            </p:extLst>
          </p:nvPr>
        </p:nvGraphicFramePr>
        <p:xfrm>
          <a:off x="192139" y="3611388"/>
          <a:ext cx="4681473" cy="3055296"/>
        </p:xfrm>
        <a:graphic>
          <a:graphicData uri="http://schemas.openxmlformats.org/drawingml/2006/table">
            <a:tbl>
              <a:tblPr firstRow="1" firstCol="1" bandRow="1">
                <a:tableStyleId>{5940675A-B579-460E-94D1-54222C63F5DA}</a:tableStyleId>
              </a:tblPr>
              <a:tblGrid>
                <a:gridCol w="1277018">
                  <a:extLst>
                    <a:ext uri="{9D8B030D-6E8A-4147-A177-3AD203B41FA5}">
                      <a16:colId xmlns:a16="http://schemas.microsoft.com/office/drawing/2014/main" val="4278441131"/>
                    </a:ext>
                  </a:extLst>
                </a:gridCol>
                <a:gridCol w="3404455">
                  <a:extLst>
                    <a:ext uri="{9D8B030D-6E8A-4147-A177-3AD203B41FA5}">
                      <a16:colId xmlns:a16="http://schemas.microsoft.com/office/drawing/2014/main" val="2952269399"/>
                    </a:ext>
                  </a:extLst>
                </a:gridCol>
              </a:tblGrid>
              <a:tr h="146617">
                <a:tc gridSpan="2">
                  <a:txBody>
                    <a:bodyPr/>
                    <a:lstStyle/>
                    <a:p>
                      <a:pPr algn="l">
                        <a:lnSpc>
                          <a:spcPct val="107000"/>
                        </a:lnSpc>
                        <a:spcAft>
                          <a:spcPts val="0"/>
                        </a:spcAft>
                        <a:tabLst>
                          <a:tab pos="2482215" algn="l"/>
                        </a:tabLst>
                      </a:pPr>
                      <a:r>
                        <a:rPr lang="en-GB" sz="1100" b="1" dirty="0">
                          <a:effectLst/>
                          <a:latin typeface="Century Gothic" panose="020B0502020202020204" pitchFamily="34" charset="0"/>
                        </a:rPr>
                        <a:t>Key Words</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440684794"/>
                  </a:ext>
                </a:extLst>
              </a:tr>
              <a:tr h="520406">
                <a:tc>
                  <a:txBody>
                    <a:bodyPr/>
                    <a:lstStyle/>
                    <a:p>
                      <a:pPr marL="0" indent="0" algn="ctr">
                        <a:lnSpc>
                          <a:spcPct val="100000"/>
                        </a:lnSpc>
                        <a:spcAft>
                          <a:spcPts val="0"/>
                        </a:spcAft>
                        <a:buFont typeface="+mj-lt"/>
                        <a:buNone/>
                        <a:tabLst>
                          <a:tab pos="2482215" algn="l"/>
                        </a:tabLst>
                      </a:pPr>
                      <a:r>
                        <a:rPr lang="en-GB" sz="1100" b="1" dirty="0">
                          <a:effectLst/>
                          <a:latin typeface="Century Gothic" panose="020B0502020202020204" pitchFamily="34" charset="0"/>
                        </a:rPr>
                        <a:t>1) Hierarchy</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0000"/>
                        </a:lnSpc>
                        <a:spcAft>
                          <a:spcPts val="0"/>
                        </a:spcAft>
                        <a:tabLst>
                          <a:tab pos="2482215" algn="l"/>
                        </a:tabLst>
                      </a:pPr>
                      <a:r>
                        <a:rPr lang="en-GB" sz="1100" dirty="0">
                          <a:effectLst/>
                          <a:latin typeface="Century Gothic" panose="020B0502020202020204" pitchFamily="34" charset="0"/>
                          <a:ea typeface="+mn-ea"/>
                          <a:cs typeface="+mn-cs"/>
                        </a:rPr>
                        <a:t>Refers</a:t>
                      </a:r>
                      <a:r>
                        <a:rPr lang="en-GB" sz="1100" baseline="0" dirty="0">
                          <a:effectLst/>
                          <a:latin typeface="Century Gothic" panose="020B0502020202020204" pitchFamily="34" charset="0"/>
                          <a:ea typeface="+mn-ea"/>
                          <a:cs typeface="+mn-cs"/>
                        </a:rPr>
                        <a:t> to the number of layers of authority within the organisation</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44046871"/>
                  </a:ext>
                </a:extLst>
              </a:tr>
              <a:tr h="551865">
                <a:tc>
                  <a:txBody>
                    <a:bodyPr/>
                    <a:lstStyle/>
                    <a:p>
                      <a:pPr marL="0" indent="0" algn="ctr">
                        <a:lnSpc>
                          <a:spcPct val="100000"/>
                        </a:lnSpc>
                        <a:spcAft>
                          <a:spcPts val="0"/>
                        </a:spcAft>
                        <a:buFont typeface="+mj-lt"/>
                        <a:buNone/>
                        <a:tabLst>
                          <a:tab pos="2482215" algn="l"/>
                        </a:tabLst>
                      </a:pPr>
                      <a:r>
                        <a:rPr lang="en-GB" sz="1100" b="1" dirty="0">
                          <a:effectLst/>
                          <a:latin typeface="Century Gothic" panose="020B0502020202020204" pitchFamily="34" charset="0"/>
                        </a:rPr>
                        <a:t>2) Chain</a:t>
                      </a:r>
                      <a:r>
                        <a:rPr lang="en-GB" sz="1100" b="1" baseline="0" dirty="0">
                          <a:effectLst/>
                          <a:latin typeface="Century Gothic" panose="020B0502020202020204" pitchFamily="34" charset="0"/>
                        </a:rPr>
                        <a:t> of command</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0000"/>
                        </a:lnSpc>
                        <a:spcAft>
                          <a:spcPts val="0"/>
                        </a:spcAft>
                        <a:tabLst>
                          <a:tab pos="2482215" algn="l"/>
                        </a:tabLst>
                      </a:pPr>
                      <a:r>
                        <a:rPr lang="en-GB" sz="1100" dirty="0">
                          <a:effectLst/>
                          <a:latin typeface="Century Gothic" panose="020B0502020202020204" pitchFamily="34" charset="0"/>
                          <a:ea typeface="Calibri" panose="020F0502020204030204" pitchFamily="34" charset="0"/>
                          <a:cs typeface="Times New Roman" panose="02020603050405020304" pitchFamily="18" charset="0"/>
                        </a:rPr>
                        <a:t>The</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 line of communication and authority within a business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24148957"/>
                  </a:ext>
                </a:extLst>
              </a:tr>
              <a:tr h="672058">
                <a:tc>
                  <a:txBody>
                    <a:bodyPr/>
                    <a:lstStyle/>
                    <a:p>
                      <a:pPr marL="0" indent="0" algn="ctr">
                        <a:lnSpc>
                          <a:spcPct val="100000"/>
                        </a:lnSpc>
                        <a:spcAft>
                          <a:spcPts val="0"/>
                        </a:spcAft>
                        <a:buFont typeface="+mj-lt"/>
                        <a:buNone/>
                        <a:tabLst>
                          <a:tab pos="2482215" algn="l"/>
                        </a:tabLst>
                      </a:pPr>
                      <a:r>
                        <a:rPr lang="en-GB" sz="1100" b="1" dirty="0">
                          <a:effectLst/>
                          <a:latin typeface="Century Gothic" panose="020B0502020202020204" pitchFamily="34" charset="0"/>
                        </a:rPr>
                        <a:t>3) Span</a:t>
                      </a:r>
                      <a:r>
                        <a:rPr lang="en-GB" sz="1100" b="1" baseline="0" dirty="0">
                          <a:effectLst/>
                          <a:latin typeface="Century Gothic" panose="020B0502020202020204" pitchFamily="34" charset="0"/>
                        </a:rPr>
                        <a:t> of control</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0000"/>
                        </a:lnSpc>
                      </a:pPr>
                      <a:r>
                        <a:rPr lang="en-GB" sz="1100" b="0" i="0" kern="1200" dirty="0">
                          <a:solidFill>
                            <a:schemeClr val="tx1"/>
                          </a:solidFill>
                          <a:effectLst/>
                          <a:latin typeface="Century Gothic" panose="020B0502020202020204" pitchFamily="34" charset="0"/>
                          <a:ea typeface="+mn-ea"/>
                          <a:cs typeface="+mn-cs"/>
                        </a:rPr>
                        <a:t>The number of people</a:t>
                      </a:r>
                      <a:r>
                        <a:rPr lang="en-GB" sz="1100" b="0" i="0" kern="1200" baseline="0" dirty="0">
                          <a:solidFill>
                            <a:schemeClr val="tx1"/>
                          </a:solidFill>
                          <a:effectLst/>
                          <a:latin typeface="Century Gothic" panose="020B0502020202020204" pitchFamily="34" charset="0"/>
                          <a:ea typeface="+mn-ea"/>
                          <a:cs typeface="+mn-cs"/>
                        </a:rPr>
                        <a:t> </a:t>
                      </a:r>
                      <a:r>
                        <a:rPr lang="en-GB" sz="1100" b="0" i="0" kern="1200" dirty="0">
                          <a:solidFill>
                            <a:schemeClr val="tx1"/>
                          </a:solidFill>
                          <a:effectLst/>
                          <a:latin typeface="Century Gothic" panose="020B0502020202020204" pitchFamily="34" charset="0"/>
                          <a:ea typeface="+mn-ea"/>
                          <a:cs typeface="+mn-cs"/>
                        </a:rPr>
                        <a:t>for which an individual or organisation is responsible</a:t>
                      </a:r>
                    </a:p>
                    <a:p>
                      <a:pPr algn="ctr">
                        <a:lnSpc>
                          <a:spcPct val="100000"/>
                        </a:lnSpc>
                      </a:pPr>
                      <a:br>
                        <a:rPr lang="en-GB" sz="1800" b="0" i="0" kern="1200" dirty="0">
                          <a:solidFill>
                            <a:schemeClr val="tx1"/>
                          </a:solidFill>
                          <a:effectLst/>
                          <a:latin typeface="+mn-lt"/>
                          <a:ea typeface="+mn-ea"/>
                          <a:cs typeface="+mn-cs"/>
                        </a:rPr>
                      </a:b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00629313"/>
                  </a:ext>
                </a:extLst>
              </a:tr>
              <a:tr h="520406">
                <a:tc>
                  <a:txBody>
                    <a:bodyPr/>
                    <a:lstStyle/>
                    <a:p>
                      <a:pPr marL="0" indent="0" algn="ctr">
                        <a:lnSpc>
                          <a:spcPct val="100000"/>
                        </a:lnSpc>
                        <a:spcAft>
                          <a:spcPts val="0"/>
                        </a:spcAft>
                        <a:buFont typeface="+mj-lt"/>
                        <a:buNone/>
                        <a:tabLst>
                          <a:tab pos="2482215" algn="l"/>
                        </a:tabLst>
                      </a:pPr>
                      <a:r>
                        <a:rPr lang="en-GB" sz="1100" b="1" dirty="0">
                          <a:effectLst/>
                          <a:latin typeface="Century Gothic" panose="020B0502020202020204" pitchFamily="34" charset="0"/>
                        </a:rPr>
                        <a:t>3) Delayering</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0000"/>
                        </a:lnSpc>
                        <a:spcAft>
                          <a:spcPts val="0"/>
                        </a:spcAft>
                        <a:tabLst>
                          <a:tab pos="2482215" algn="l"/>
                        </a:tabLst>
                      </a:pPr>
                      <a:r>
                        <a:rPr lang="en-GB" sz="1100" dirty="0">
                          <a:effectLst/>
                          <a:latin typeface="Century Gothic" panose="020B0502020202020204" pitchFamily="34" charset="0"/>
                        </a:rPr>
                        <a:t>When businesses remove layers of authority to allow faster and more</a:t>
                      </a:r>
                      <a:r>
                        <a:rPr lang="en-GB" sz="1100" baseline="0" dirty="0">
                          <a:effectLst/>
                          <a:latin typeface="Century Gothic" panose="020B0502020202020204" pitchFamily="34" charset="0"/>
                        </a:rPr>
                        <a:t> effective communication</a:t>
                      </a:r>
                      <a:endParaRPr lang="en-GB" sz="1100" dirty="0">
                        <a:effectLst/>
                        <a:latin typeface="Century Gothic" panose="020B0502020202020204" pitchFamily="34"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52786077"/>
                  </a:ext>
                </a:extLst>
              </a:tr>
              <a:tr h="520406">
                <a:tc>
                  <a:txBody>
                    <a:bodyPr/>
                    <a:lstStyle/>
                    <a:p>
                      <a:pPr marL="0" indent="0" algn="ctr">
                        <a:lnSpc>
                          <a:spcPct val="100000"/>
                        </a:lnSpc>
                        <a:spcAft>
                          <a:spcPts val="0"/>
                        </a:spcAft>
                        <a:buFont typeface="+mj-lt"/>
                        <a:buNone/>
                        <a:tabLst>
                          <a:tab pos="2482215" algn="l"/>
                        </a:tabLst>
                      </a:pPr>
                      <a:r>
                        <a:rPr lang="en-GB" sz="1100" b="1" dirty="0">
                          <a:effectLst/>
                          <a:latin typeface="Century Gothic" panose="020B0502020202020204" pitchFamily="34" charset="0"/>
                        </a:rPr>
                        <a:t>4) Redundancy</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00000"/>
                        </a:lnSpc>
                        <a:spcAft>
                          <a:spcPts val="0"/>
                        </a:spcAft>
                        <a:tabLst>
                          <a:tab pos="2482215" algn="l"/>
                        </a:tabLst>
                      </a:pPr>
                      <a:r>
                        <a:rPr lang="en-GB" sz="1100" dirty="0">
                          <a:effectLst/>
                          <a:latin typeface="Century Gothic" panose="020B0502020202020204" pitchFamily="34" charset="0"/>
                        </a:rPr>
                        <a:t>When the business reduces the number of workers as there is no longer</a:t>
                      </a:r>
                      <a:r>
                        <a:rPr lang="en-GB" sz="1100" baseline="0" dirty="0">
                          <a:effectLst/>
                          <a:latin typeface="Century Gothic" panose="020B0502020202020204" pitchFamily="34" charset="0"/>
                        </a:rPr>
                        <a:t> any work for certain employees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6782" marR="6678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59108043"/>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454359715"/>
              </p:ext>
            </p:extLst>
          </p:nvPr>
        </p:nvGraphicFramePr>
        <p:xfrm>
          <a:off x="209278" y="2224846"/>
          <a:ext cx="4647194" cy="1310640"/>
        </p:xfrm>
        <a:graphic>
          <a:graphicData uri="http://schemas.openxmlformats.org/drawingml/2006/table">
            <a:tbl>
              <a:tblPr firstRow="1" bandRow="1">
                <a:tableStyleId>{21E4AEA4-8DFA-4A89-87EB-49C32662AFE0}</a:tableStyleId>
              </a:tblPr>
              <a:tblGrid>
                <a:gridCol w="2323597">
                  <a:extLst>
                    <a:ext uri="{9D8B030D-6E8A-4147-A177-3AD203B41FA5}">
                      <a16:colId xmlns:a16="http://schemas.microsoft.com/office/drawing/2014/main" val="3387281922"/>
                    </a:ext>
                  </a:extLst>
                </a:gridCol>
                <a:gridCol w="2323597">
                  <a:extLst>
                    <a:ext uri="{9D8B030D-6E8A-4147-A177-3AD203B41FA5}">
                      <a16:colId xmlns:a16="http://schemas.microsoft.com/office/drawing/2014/main" val="4198300392"/>
                    </a:ext>
                  </a:extLst>
                </a:gridCol>
              </a:tblGrid>
              <a:tr h="188891">
                <a:tc>
                  <a:txBody>
                    <a:bodyPr/>
                    <a:lstStyle/>
                    <a:p>
                      <a:pPr algn="ctr"/>
                      <a:r>
                        <a:rPr lang="en-GB" sz="1100" dirty="0">
                          <a:solidFill>
                            <a:schemeClr val="tx1"/>
                          </a:solidFill>
                          <a:latin typeface="Century Gothic" panose="020B0502020202020204" pitchFamily="34" charset="0"/>
                        </a:rPr>
                        <a:t>Public sector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dirty="0">
                          <a:solidFill>
                            <a:schemeClr val="tx1"/>
                          </a:solidFill>
                          <a:latin typeface="Century Gothic" panose="020B0502020202020204" pitchFamily="34" charset="0"/>
                        </a:rPr>
                        <a:t>Private sector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86618431"/>
                  </a:ext>
                </a:extLst>
              </a:tr>
              <a:tr h="798916">
                <a:tc>
                  <a:txBody>
                    <a:bodyPr/>
                    <a:lstStyle/>
                    <a:p>
                      <a:pPr algn="ctr">
                        <a:lnSpc>
                          <a:spcPct val="107000"/>
                        </a:lnSpc>
                        <a:spcAft>
                          <a:spcPts val="800"/>
                        </a:spcAft>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Businesses that are owned by the government</a:t>
                      </a: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 – there are very few remaining</a:t>
                      </a:r>
                    </a:p>
                    <a:p>
                      <a:pPr algn="ctr">
                        <a:lnSpc>
                          <a:spcPct val="107000"/>
                        </a:lnSpc>
                        <a:spcAft>
                          <a:spcPts val="800"/>
                        </a:spcAft>
                      </a:pPr>
                      <a:r>
                        <a:rPr lang="en-GB" sz="1050" baseline="0" dirty="0" err="1">
                          <a:effectLst/>
                          <a:latin typeface="Century Gothic" panose="020B0502020202020204" pitchFamily="34" charset="0"/>
                          <a:ea typeface="Calibri" panose="020F0502020204030204" pitchFamily="34" charset="0"/>
                          <a:cs typeface="Times New Roman" panose="02020603050405020304" pitchFamily="18" charset="0"/>
                        </a:rPr>
                        <a:t>Eg</a:t>
                      </a: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 Royal mail</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050" baseline="0" dirty="0">
                          <a:latin typeface="Century Gothic" panose="020B0502020202020204" pitchFamily="34" charset="0"/>
                        </a:rPr>
                        <a:t>Businesses that are owned by private individuals</a:t>
                      </a:r>
                    </a:p>
                    <a:p>
                      <a:pPr algn="ctr"/>
                      <a:endParaRPr lang="en-GB" sz="1050" baseline="0" dirty="0">
                        <a:latin typeface="Century Gothic" panose="020B0502020202020204" pitchFamily="34" charset="0"/>
                      </a:endParaRPr>
                    </a:p>
                    <a:p>
                      <a:pPr algn="ctr"/>
                      <a:r>
                        <a:rPr lang="en-GB" sz="1050" baseline="0" dirty="0" err="1">
                          <a:latin typeface="Century Gothic" panose="020B0502020202020204" pitchFamily="34" charset="0"/>
                        </a:rPr>
                        <a:t>Eg</a:t>
                      </a:r>
                      <a:r>
                        <a:rPr lang="en-GB" sz="1050" baseline="0" dirty="0">
                          <a:latin typeface="Century Gothic" panose="020B0502020202020204" pitchFamily="34" charset="0"/>
                        </a:rPr>
                        <a:t>. Sole traders, </a:t>
                      </a:r>
                      <a:r>
                        <a:rPr lang="en-GB" sz="1050" baseline="0" dirty="0" err="1">
                          <a:latin typeface="Century Gothic" panose="020B0502020202020204" pitchFamily="34" charset="0"/>
                        </a:rPr>
                        <a:t>parnerships</a:t>
                      </a:r>
                      <a:r>
                        <a:rPr lang="en-GB" sz="1050" baseline="0" dirty="0">
                          <a:latin typeface="Century Gothic" panose="020B0502020202020204" pitchFamily="34" charset="0"/>
                        </a:rPr>
                        <a:t>, PLCs, LTDs</a:t>
                      </a:r>
                    </a:p>
                    <a:p>
                      <a:pPr algn="ctr"/>
                      <a:endParaRPr lang="en-GB" sz="1050" baseline="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21394784"/>
                  </a:ext>
                </a:extLst>
              </a:tr>
            </a:tbl>
          </a:graphicData>
        </a:graphic>
      </p:graphicFrame>
    </p:spTree>
    <p:extLst>
      <p:ext uri="{BB962C8B-B14F-4D97-AF65-F5344CB8AC3E}">
        <p14:creationId xmlns:p14="http://schemas.microsoft.com/office/powerpoint/2010/main" val="3143195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53736359"/>
              </p:ext>
            </p:extLst>
          </p:nvPr>
        </p:nvGraphicFramePr>
        <p:xfrm>
          <a:off x="0" y="-5825"/>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1.4 Stakeholder engagement</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46266972"/>
              </p:ext>
            </p:extLst>
          </p:nvPr>
        </p:nvGraphicFramePr>
        <p:xfrm>
          <a:off x="226419" y="406681"/>
          <a:ext cx="4497705" cy="1100843"/>
        </p:xfrm>
        <a:graphic>
          <a:graphicData uri="http://schemas.openxmlformats.org/drawingml/2006/table">
            <a:tbl>
              <a:tblPr firstRow="1" firstCol="1" bandRow="1">
                <a:tableStyleId>{5940675A-B579-460E-94D1-54222C63F5DA}</a:tableStyleId>
              </a:tblPr>
              <a:tblGrid>
                <a:gridCol w="4497705">
                  <a:extLst>
                    <a:ext uri="{9D8B030D-6E8A-4147-A177-3AD203B41FA5}">
                      <a16:colId xmlns:a16="http://schemas.microsoft.com/office/drawing/2014/main" val="2339145073"/>
                    </a:ext>
                  </a:extLst>
                </a:gridCol>
              </a:tblGrid>
              <a:tr h="200630">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900213">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 an</a:t>
                      </a:r>
                      <a:r>
                        <a:rPr lang="en-GB" sz="1100" baseline="0" dirty="0">
                          <a:effectLst/>
                          <a:latin typeface="Century Gothic" panose="020B0502020202020204" pitchFamily="34" charset="0"/>
                        </a:rPr>
                        <a:t> internal </a:t>
                      </a:r>
                      <a:r>
                        <a:rPr lang="en-GB" sz="1100" dirty="0">
                          <a:effectLst/>
                          <a:latin typeface="Century Gothic" panose="020B0502020202020204" pitchFamily="34" charset="0"/>
                        </a:rPr>
                        <a:t>stakeholder?</a:t>
                      </a: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a:t>
                      </a:r>
                      <a:r>
                        <a:rPr lang="en-GB" sz="1100" baseline="0" dirty="0">
                          <a:effectLst/>
                          <a:latin typeface="Century Gothic" panose="020B0502020202020204" pitchFamily="34" charset="0"/>
                        </a:rPr>
                        <a:t> an external stakeholder?</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interests of each stakeholder?</a:t>
                      </a:r>
                    </a:p>
                    <a:p>
                      <a:pPr marL="0" lvl="0" indent="0" algn="l">
                        <a:lnSpc>
                          <a:spcPct val="107000"/>
                        </a:lnSpc>
                        <a:spcAft>
                          <a:spcPts val="0"/>
                        </a:spcAft>
                        <a:buFont typeface="+mj-lt"/>
                        <a:buNone/>
                      </a:pPr>
                      <a:endParaRPr lang="en-GB" sz="1100" baseline="0" dirty="0">
                        <a:effectLst/>
                        <a:latin typeface="Century Gothic" panose="020B0502020202020204" pitchFamily="34"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64146926"/>
              </p:ext>
            </p:extLst>
          </p:nvPr>
        </p:nvGraphicFramePr>
        <p:xfrm>
          <a:off x="5023100" y="344942"/>
          <a:ext cx="4716284" cy="6218735"/>
        </p:xfrm>
        <a:graphic>
          <a:graphicData uri="http://schemas.openxmlformats.org/drawingml/2006/table">
            <a:tbl>
              <a:tblPr firstRow="1" bandRow="1">
                <a:tableStyleId>{5940675A-B579-460E-94D1-54222C63F5DA}</a:tableStyleId>
              </a:tblPr>
              <a:tblGrid>
                <a:gridCol w="1498851">
                  <a:extLst>
                    <a:ext uri="{9D8B030D-6E8A-4147-A177-3AD203B41FA5}">
                      <a16:colId xmlns:a16="http://schemas.microsoft.com/office/drawing/2014/main" val="3501704293"/>
                    </a:ext>
                  </a:extLst>
                </a:gridCol>
                <a:gridCol w="3217433">
                  <a:extLst>
                    <a:ext uri="{9D8B030D-6E8A-4147-A177-3AD203B41FA5}">
                      <a16:colId xmlns:a16="http://schemas.microsoft.com/office/drawing/2014/main" val="3971366898"/>
                    </a:ext>
                  </a:extLst>
                </a:gridCol>
              </a:tblGrid>
              <a:tr h="572770">
                <a:tc>
                  <a:txBody>
                    <a:bodyPr/>
                    <a:lstStyle/>
                    <a:p>
                      <a:pPr algn="ctr"/>
                      <a:r>
                        <a:rPr lang="en-GB" sz="1100" b="1" dirty="0">
                          <a:solidFill>
                            <a:schemeClr val="tx1"/>
                          </a:solidFill>
                          <a:latin typeface="Century Gothic" panose="020B0502020202020204" pitchFamily="34" charset="0"/>
                        </a:rPr>
                        <a:t>Stakeholder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latin typeface="Century Gothic" panose="020B0502020202020204" pitchFamily="34" charset="0"/>
                        </a:rPr>
                        <a:t>Engagement</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778971">
                <a:tc>
                  <a:txBody>
                    <a:bodyPr/>
                    <a:lstStyle/>
                    <a:p>
                      <a:pPr algn="ctr"/>
                      <a:r>
                        <a:rPr lang="en-GB" sz="1100" dirty="0">
                          <a:latin typeface="Century Gothic" panose="020B0502020202020204" pitchFamily="34" charset="0"/>
                        </a:rPr>
                        <a:t>Owners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Interested in how the business is doing </a:t>
                      </a:r>
                      <a:r>
                        <a:rPr lang="en-GB" sz="1100" baseline="0" dirty="0" err="1">
                          <a:latin typeface="Century Gothic" panose="020B0502020202020204" pitchFamily="34" charset="0"/>
                        </a:rPr>
                        <a:t>eg</a:t>
                      </a:r>
                      <a:r>
                        <a:rPr lang="en-GB" sz="1100" baseline="0" dirty="0">
                          <a:latin typeface="Century Gothic" panose="020B0502020202020204" pitchFamily="34" charset="0"/>
                        </a:rPr>
                        <a:t>. profit and loss each year.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512545892"/>
                  </a:ext>
                </a:extLst>
              </a:tr>
              <a:tr h="650528">
                <a:tc>
                  <a:txBody>
                    <a:bodyPr/>
                    <a:lstStyle/>
                    <a:p>
                      <a:pPr algn="ctr"/>
                      <a:r>
                        <a:rPr lang="en-GB" sz="1100" dirty="0">
                          <a:latin typeface="Century Gothic" panose="020B0502020202020204" pitchFamily="34" charset="0"/>
                        </a:rPr>
                        <a:t>Shareholders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Interested</a:t>
                      </a:r>
                      <a:r>
                        <a:rPr lang="en-GB" sz="1100" baseline="0" dirty="0">
                          <a:latin typeface="Century Gothic" panose="020B0502020202020204" pitchFamily="34" charset="0"/>
                        </a:rPr>
                        <a:t> in if the business is likely to continue in the future. They want to know that their share investment is safe and how much dividends they will earn.</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852354">
                <a:tc>
                  <a:txBody>
                    <a:bodyPr/>
                    <a:lstStyle/>
                    <a:p>
                      <a:pPr algn="ctr"/>
                      <a:r>
                        <a:rPr lang="en-GB" sz="1100" dirty="0">
                          <a:latin typeface="Century Gothic" panose="020B0502020202020204" pitchFamily="34" charset="0"/>
                        </a:rPr>
                        <a:t>Management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Managers</a:t>
                      </a:r>
                      <a:r>
                        <a:rPr lang="en-GB" sz="1100" baseline="0" dirty="0">
                          <a:latin typeface="Century Gothic" panose="020B0502020202020204" pitchFamily="34" charset="0"/>
                        </a:rPr>
                        <a:t> require up-to-date information so they can plan for the long term future of the business.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r h="650528">
                <a:tc>
                  <a:txBody>
                    <a:bodyPr/>
                    <a:lstStyle/>
                    <a:p>
                      <a:pPr algn="ctr"/>
                      <a:r>
                        <a:rPr lang="en-GB" sz="1100" dirty="0">
                          <a:latin typeface="Century Gothic" panose="020B0502020202020204" pitchFamily="34" charset="0"/>
                        </a:rPr>
                        <a:t>Government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Checks compliance with legislation </a:t>
                      </a:r>
                      <a:r>
                        <a:rPr lang="en-GB" sz="1100" baseline="0" dirty="0" err="1">
                          <a:latin typeface="Century Gothic" panose="020B0502020202020204" pitchFamily="34" charset="0"/>
                        </a:rPr>
                        <a:t>eg</a:t>
                      </a:r>
                      <a:r>
                        <a:rPr lang="en-GB" sz="1100" baseline="0" dirty="0">
                          <a:latin typeface="Century Gothic" panose="020B0502020202020204" pitchFamily="34" charset="0"/>
                        </a:rPr>
                        <a:t>. health and safety and finance records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47449849"/>
                  </a:ext>
                </a:extLst>
              </a:tr>
              <a:tr h="650528">
                <a:tc>
                  <a:txBody>
                    <a:bodyPr/>
                    <a:lstStyle/>
                    <a:p>
                      <a:pPr algn="ctr"/>
                      <a:r>
                        <a:rPr lang="en-GB" sz="1100" dirty="0">
                          <a:latin typeface="Century Gothic" panose="020B0502020202020204" pitchFamily="34" charset="0"/>
                        </a:rPr>
                        <a:t>Employees</a:t>
                      </a:r>
                      <a:r>
                        <a:rPr lang="en-GB" sz="1100" baseline="0" dirty="0">
                          <a:latin typeface="Century Gothic" panose="020B0502020202020204" pitchFamily="34" charset="0"/>
                        </a:rPr>
                        <a:t> / workers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Need to be assured of their job security. They are interested in the working conditions of the business and being paid on time.</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42159443"/>
                  </a:ext>
                </a:extLst>
              </a:tr>
              <a:tr h="650528">
                <a:tc>
                  <a:txBody>
                    <a:bodyPr/>
                    <a:lstStyle/>
                    <a:p>
                      <a:pPr algn="ctr"/>
                      <a:r>
                        <a:rPr lang="en-GB" sz="1100" baseline="0" dirty="0">
                          <a:latin typeface="Century Gothic" panose="020B0502020202020204" pitchFamily="34" charset="0"/>
                        </a:rPr>
                        <a:t>Customers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Need</a:t>
                      </a:r>
                      <a:r>
                        <a:rPr lang="en-GB" sz="1100" baseline="0" dirty="0">
                          <a:latin typeface="Century Gothic" panose="020B0502020202020204" pitchFamily="34" charset="0"/>
                        </a:rPr>
                        <a:t> to be certain the business will sell them a high quality product that gives ‘value for money’</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5274386"/>
                  </a:ext>
                </a:extLst>
              </a:tr>
              <a:tr h="650528">
                <a:tc>
                  <a:txBody>
                    <a:bodyPr/>
                    <a:lstStyle/>
                    <a:p>
                      <a:pPr algn="ctr"/>
                      <a:r>
                        <a:rPr lang="en-GB" sz="1100" baseline="0" dirty="0">
                          <a:latin typeface="Century Gothic" panose="020B0502020202020204" pitchFamily="34" charset="0"/>
                        </a:rPr>
                        <a:t>Suppliers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Need to ensure the business will pay</a:t>
                      </a:r>
                      <a:r>
                        <a:rPr lang="en-GB" sz="1100" baseline="0" dirty="0">
                          <a:latin typeface="Century Gothic" panose="020B0502020202020204" pitchFamily="34" charset="0"/>
                        </a:rPr>
                        <a:t> on time and assured that the business will purchase from them in the future.</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21224639"/>
                  </a:ext>
                </a:extLst>
              </a:tr>
              <a:tr h="650528">
                <a:tc>
                  <a:txBody>
                    <a:bodyPr/>
                    <a:lstStyle/>
                    <a:p>
                      <a:pPr algn="ctr"/>
                      <a:r>
                        <a:rPr lang="en-GB" sz="1100" baseline="0" dirty="0">
                          <a:latin typeface="Century Gothic" panose="020B0502020202020204" pitchFamily="34" charset="0"/>
                        </a:rPr>
                        <a:t>Local community</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Mostly provide the employees for the organisation. Also concerned</a:t>
                      </a:r>
                      <a:r>
                        <a:rPr lang="en-GB" sz="1100" baseline="0" dirty="0">
                          <a:latin typeface="Century Gothic" panose="020B0502020202020204" pitchFamily="34" charset="0"/>
                        </a:rPr>
                        <a:t> about pollution and noise.</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42374453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053264129"/>
              </p:ext>
            </p:extLst>
          </p:nvPr>
        </p:nvGraphicFramePr>
        <p:xfrm>
          <a:off x="151674" y="1768211"/>
          <a:ext cx="4647194" cy="3372199"/>
        </p:xfrm>
        <a:graphic>
          <a:graphicData uri="http://schemas.openxmlformats.org/drawingml/2006/table">
            <a:tbl>
              <a:tblPr firstRow="1" bandRow="1">
                <a:tableStyleId>{21E4AEA4-8DFA-4A89-87EB-49C32662AFE0}</a:tableStyleId>
              </a:tblPr>
              <a:tblGrid>
                <a:gridCol w="2323597">
                  <a:extLst>
                    <a:ext uri="{9D8B030D-6E8A-4147-A177-3AD203B41FA5}">
                      <a16:colId xmlns:a16="http://schemas.microsoft.com/office/drawing/2014/main" val="3387281922"/>
                    </a:ext>
                  </a:extLst>
                </a:gridCol>
                <a:gridCol w="2323597">
                  <a:extLst>
                    <a:ext uri="{9D8B030D-6E8A-4147-A177-3AD203B41FA5}">
                      <a16:colId xmlns:a16="http://schemas.microsoft.com/office/drawing/2014/main" val="4198300392"/>
                    </a:ext>
                  </a:extLst>
                </a:gridCol>
              </a:tblGrid>
              <a:tr h="317603">
                <a:tc>
                  <a:txBody>
                    <a:bodyPr/>
                    <a:lstStyle/>
                    <a:p>
                      <a:pPr algn="ctr"/>
                      <a:r>
                        <a:rPr lang="en-GB" sz="1100" dirty="0">
                          <a:solidFill>
                            <a:schemeClr val="tx1"/>
                          </a:solidFill>
                          <a:latin typeface="Century Gothic" panose="020B0502020202020204" pitchFamily="34" charset="0"/>
                        </a:rPr>
                        <a:t>Internal stakeholder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dirty="0">
                          <a:solidFill>
                            <a:schemeClr val="tx1"/>
                          </a:solidFill>
                          <a:latin typeface="Century Gothic" panose="020B0502020202020204" pitchFamily="34" charset="0"/>
                        </a:rPr>
                        <a:t>External stakeholder?</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86618431"/>
                  </a:ext>
                </a:extLst>
              </a:tr>
              <a:tr h="3054596">
                <a:tc>
                  <a:txBody>
                    <a:bodyPr/>
                    <a:lstStyle/>
                    <a:p>
                      <a:pPr algn="ctr">
                        <a:lnSpc>
                          <a:spcPct val="107000"/>
                        </a:lnSpc>
                        <a:spcAft>
                          <a:spcPts val="800"/>
                        </a:spcAft>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These</a:t>
                      </a: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 are stakeholders within an organisation</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Owners</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Managers</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Employees </a:t>
                      </a:r>
                    </a:p>
                    <a:p>
                      <a:pPr marL="171450" indent="-171450" algn="ctr">
                        <a:lnSpc>
                          <a:spcPct val="107000"/>
                        </a:lnSpc>
                        <a:spcAft>
                          <a:spcPts val="800"/>
                        </a:spcAft>
                        <a:buFont typeface="Arial" panose="020B0604020202020204" pitchFamily="34" charset="0"/>
                        <a:buChar char="•"/>
                      </a:pP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Workers</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050" baseline="0" dirty="0">
                          <a:latin typeface="Century Gothic" panose="020B0502020202020204" pitchFamily="34" charset="0"/>
                        </a:rPr>
                        <a:t>These are stakeholders outside of an organisation </a:t>
                      </a:r>
                    </a:p>
                    <a:p>
                      <a:pPr algn="ctr"/>
                      <a:endParaRPr lang="en-GB" sz="1050" baseline="0" dirty="0">
                        <a:latin typeface="Century Gothic" panose="020B0502020202020204" pitchFamily="34" charset="0"/>
                      </a:endParaRPr>
                    </a:p>
                    <a:p>
                      <a:pPr marL="171450" indent="-171450" algn="ctr">
                        <a:buFont typeface="Arial" panose="020B0604020202020204" pitchFamily="34" charset="0"/>
                        <a:buChar char="•"/>
                      </a:pPr>
                      <a:r>
                        <a:rPr lang="en-GB" sz="1050" baseline="0" dirty="0">
                          <a:latin typeface="Century Gothic" panose="020B0502020202020204" pitchFamily="34" charset="0"/>
                        </a:rPr>
                        <a:t>Customers</a:t>
                      </a:r>
                    </a:p>
                    <a:p>
                      <a:pPr marL="171450" indent="-171450" algn="ctr">
                        <a:buFont typeface="Arial" panose="020B0604020202020204" pitchFamily="34" charset="0"/>
                        <a:buChar char="•"/>
                      </a:pPr>
                      <a:endParaRPr lang="en-GB" sz="1050" baseline="0" dirty="0">
                        <a:latin typeface="Century Gothic" panose="020B0502020202020204" pitchFamily="34" charset="0"/>
                      </a:endParaRPr>
                    </a:p>
                    <a:p>
                      <a:pPr marL="171450" indent="-171450" algn="ctr">
                        <a:buFont typeface="Arial" panose="020B0604020202020204" pitchFamily="34" charset="0"/>
                        <a:buChar char="•"/>
                      </a:pPr>
                      <a:r>
                        <a:rPr lang="en-GB" sz="1050" baseline="0" dirty="0">
                          <a:latin typeface="Century Gothic" panose="020B0502020202020204" pitchFamily="34" charset="0"/>
                        </a:rPr>
                        <a:t>Suppliers</a:t>
                      </a:r>
                    </a:p>
                    <a:p>
                      <a:pPr marL="171450" indent="-171450" algn="ctr">
                        <a:buFont typeface="Arial" panose="020B0604020202020204" pitchFamily="34" charset="0"/>
                        <a:buChar char="•"/>
                      </a:pPr>
                      <a:endParaRPr lang="en-GB" sz="1050" baseline="0" dirty="0">
                        <a:latin typeface="Century Gothic" panose="020B0502020202020204" pitchFamily="34" charset="0"/>
                      </a:endParaRPr>
                    </a:p>
                    <a:p>
                      <a:pPr marL="171450" indent="-171450" algn="ctr">
                        <a:buFont typeface="Arial" panose="020B0604020202020204" pitchFamily="34" charset="0"/>
                        <a:buChar char="•"/>
                      </a:pPr>
                      <a:r>
                        <a:rPr lang="en-GB" sz="1050" baseline="0" dirty="0">
                          <a:latin typeface="Century Gothic" panose="020B0502020202020204" pitchFamily="34" charset="0"/>
                        </a:rPr>
                        <a:t>Shareholders</a:t>
                      </a:r>
                    </a:p>
                    <a:p>
                      <a:pPr marL="171450" indent="-171450" algn="ctr">
                        <a:buFont typeface="Arial" panose="020B0604020202020204" pitchFamily="34" charset="0"/>
                        <a:buChar char="•"/>
                      </a:pPr>
                      <a:endParaRPr lang="en-GB" sz="1050" baseline="0" dirty="0">
                        <a:latin typeface="Century Gothic" panose="020B0502020202020204" pitchFamily="34" charset="0"/>
                      </a:endParaRPr>
                    </a:p>
                    <a:p>
                      <a:pPr marL="171450" indent="-171450" algn="ctr">
                        <a:buFont typeface="Arial" panose="020B0604020202020204" pitchFamily="34" charset="0"/>
                        <a:buChar char="•"/>
                      </a:pPr>
                      <a:r>
                        <a:rPr lang="en-GB" sz="1050" baseline="0" dirty="0">
                          <a:latin typeface="Century Gothic" panose="020B0502020202020204" pitchFamily="34" charset="0"/>
                        </a:rPr>
                        <a:t>Local community</a:t>
                      </a:r>
                    </a:p>
                    <a:p>
                      <a:pPr marL="171450" indent="-171450" algn="ctr">
                        <a:buFont typeface="Arial" panose="020B0604020202020204" pitchFamily="34" charset="0"/>
                        <a:buChar char="•"/>
                      </a:pPr>
                      <a:endParaRPr lang="en-GB" sz="1050" baseline="0" dirty="0">
                        <a:latin typeface="Century Gothic" panose="020B0502020202020204" pitchFamily="34" charset="0"/>
                      </a:endParaRPr>
                    </a:p>
                    <a:p>
                      <a:pPr marL="171450" indent="-171450" algn="ctr">
                        <a:buFont typeface="Arial" panose="020B0604020202020204" pitchFamily="34" charset="0"/>
                        <a:buChar char="•"/>
                      </a:pPr>
                      <a:r>
                        <a:rPr lang="en-GB" sz="1050" baseline="0" dirty="0">
                          <a:latin typeface="Century Gothic" panose="020B0502020202020204" pitchFamily="34" charset="0"/>
                        </a:rPr>
                        <a:t>Government</a:t>
                      </a:r>
                    </a:p>
                    <a:p>
                      <a:pPr marL="171450" indent="-171450" algn="ctr">
                        <a:buFont typeface="Arial" panose="020B0604020202020204" pitchFamily="34" charset="0"/>
                        <a:buChar char="•"/>
                      </a:pPr>
                      <a:endParaRPr lang="en-GB" sz="1050" baseline="0" dirty="0">
                        <a:latin typeface="Century Gothic" panose="020B0502020202020204" pitchFamily="34" charset="0"/>
                      </a:endParaRPr>
                    </a:p>
                    <a:p>
                      <a:pPr marL="171450" indent="-171450" algn="ctr">
                        <a:buFont typeface="Arial" panose="020B0604020202020204" pitchFamily="34" charset="0"/>
                        <a:buChar char="•"/>
                      </a:pPr>
                      <a:r>
                        <a:rPr lang="en-GB" sz="1050" baseline="0" dirty="0">
                          <a:latin typeface="Century Gothic" panose="020B0502020202020204" pitchFamily="34" charset="0"/>
                        </a:rPr>
                        <a:t>Financial providers</a:t>
                      </a:r>
                    </a:p>
                    <a:p>
                      <a:pPr algn="ctr"/>
                      <a:endParaRPr lang="en-GB" sz="1050" baseline="0" dirty="0">
                        <a:latin typeface="Century Gothic" panose="020B0502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21394784"/>
                  </a:ext>
                </a:extLst>
              </a:tr>
            </a:tbl>
          </a:graphicData>
        </a:graphic>
      </p:graphicFrame>
      <p:sp>
        <p:nvSpPr>
          <p:cNvPr id="2" name="TextBox 1"/>
          <p:cNvSpPr txBox="1"/>
          <p:nvPr/>
        </p:nvSpPr>
        <p:spPr>
          <a:xfrm>
            <a:off x="226419" y="5498757"/>
            <a:ext cx="4572449" cy="938719"/>
          </a:xfrm>
          <a:prstGeom prst="rect">
            <a:avLst/>
          </a:prstGeom>
          <a:noFill/>
          <a:ln>
            <a:solidFill>
              <a:schemeClr val="tx1"/>
            </a:solidFill>
          </a:ln>
        </p:spPr>
        <p:txBody>
          <a:bodyPr wrap="square" rtlCol="0">
            <a:spAutoFit/>
          </a:bodyPr>
          <a:lstStyle/>
          <a:p>
            <a:r>
              <a:rPr lang="en-GB" sz="1100" dirty="0">
                <a:latin typeface="Century Gothic" panose="020B0502020202020204" pitchFamily="34" charset="0"/>
              </a:rPr>
              <a:t>Businesses that engage with their stakeholders are likely to:</a:t>
            </a:r>
          </a:p>
          <a:p>
            <a:pPr marL="285750" indent="-285750">
              <a:buFont typeface="Arial" panose="020B0604020202020204" pitchFamily="34" charset="0"/>
              <a:buChar char="•"/>
            </a:pPr>
            <a:r>
              <a:rPr lang="en-GB" sz="1100" dirty="0">
                <a:latin typeface="Century Gothic" panose="020B0502020202020204" pitchFamily="34" charset="0"/>
              </a:rPr>
              <a:t>Have increased staff motivation and retention</a:t>
            </a:r>
          </a:p>
          <a:p>
            <a:pPr marL="285750" indent="-285750">
              <a:buFont typeface="Arial" panose="020B0604020202020204" pitchFamily="34" charset="0"/>
              <a:buChar char="•"/>
            </a:pPr>
            <a:r>
              <a:rPr lang="en-GB" sz="1100" dirty="0">
                <a:latin typeface="Century Gothic" panose="020B0502020202020204" pitchFamily="34" charset="0"/>
              </a:rPr>
              <a:t>A good reputation</a:t>
            </a:r>
          </a:p>
          <a:p>
            <a:pPr marL="285750" indent="-285750">
              <a:buFont typeface="Arial" panose="020B0604020202020204" pitchFamily="34" charset="0"/>
              <a:buChar char="•"/>
            </a:pPr>
            <a:r>
              <a:rPr lang="en-GB" sz="1100" dirty="0">
                <a:latin typeface="Century Gothic" panose="020B0502020202020204" pitchFamily="34" charset="0"/>
              </a:rPr>
              <a:t>New ideas</a:t>
            </a:r>
          </a:p>
          <a:p>
            <a:pPr marL="285750" indent="-285750">
              <a:buFont typeface="Arial" panose="020B0604020202020204" pitchFamily="34" charset="0"/>
              <a:buChar char="•"/>
            </a:pPr>
            <a:r>
              <a:rPr lang="en-GB" sz="1100" dirty="0">
                <a:latin typeface="Century Gothic" panose="020B0502020202020204" pitchFamily="34" charset="0"/>
              </a:rPr>
              <a:t>Increased share price </a:t>
            </a:r>
          </a:p>
        </p:txBody>
      </p:sp>
    </p:spTree>
    <p:extLst>
      <p:ext uri="{BB962C8B-B14F-4D97-AF65-F5344CB8AC3E}">
        <p14:creationId xmlns:p14="http://schemas.microsoft.com/office/powerpoint/2010/main" val="3823347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99985134"/>
              </p:ext>
            </p:extLst>
          </p:nvPr>
        </p:nvGraphicFramePr>
        <p:xfrm>
          <a:off x="0" y="-5825"/>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2.1 Marketing Mix - Product</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01773485"/>
              </p:ext>
            </p:extLst>
          </p:nvPr>
        </p:nvGraphicFramePr>
        <p:xfrm>
          <a:off x="226419" y="406681"/>
          <a:ext cx="4497705" cy="1635730"/>
        </p:xfrm>
        <a:graphic>
          <a:graphicData uri="http://schemas.openxmlformats.org/drawingml/2006/table">
            <a:tbl>
              <a:tblPr firstRow="1" firstCol="1" bandRow="1">
                <a:tableStyleId>{5940675A-B579-460E-94D1-54222C63F5DA}</a:tableStyleId>
              </a:tblPr>
              <a:tblGrid>
                <a:gridCol w="4497705">
                  <a:extLst>
                    <a:ext uri="{9D8B030D-6E8A-4147-A177-3AD203B41FA5}">
                      <a16:colId xmlns:a16="http://schemas.microsoft.com/office/drawing/2014/main" val="2339145073"/>
                    </a:ext>
                  </a:extLst>
                </a:gridCol>
              </a:tblGrid>
              <a:tr h="200630">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900213">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 a tangible</a:t>
                      </a:r>
                      <a:r>
                        <a:rPr lang="en-GB" sz="1100" baseline="0" dirty="0">
                          <a:effectLst/>
                          <a:latin typeface="Century Gothic" panose="020B0502020202020204" pitchFamily="34" charset="0"/>
                        </a:rPr>
                        <a:t> product?</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an intangible product?</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the design mix?</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features of each stage of the product life cycle?</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some extension strategies?</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the Boston Matrix?</a:t>
                      </a:r>
                    </a:p>
                    <a:p>
                      <a:pPr marL="0" lvl="0" indent="0" algn="l">
                        <a:lnSpc>
                          <a:spcPct val="107000"/>
                        </a:lnSpc>
                        <a:spcAft>
                          <a:spcPts val="0"/>
                        </a:spcAft>
                        <a:buFont typeface="+mj-lt"/>
                        <a:buNone/>
                      </a:pPr>
                      <a:endParaRPr lang="en-GB" sz="1100" baseline="0" dirty="0">
                        <a:effectLst/>
                        <a:latin typeface="Century Gothic" panose="020B0502020202020204" pitchFamily="34"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45117486"/>
              </p:ext>
            </p:extLst>
          </p:nvPr>
        </p:nvGraphicFramePr>
        <p:xfrm>
          <a:off x="171029" y="2142685"/>
          <a:ext cx="4647194" cy="1310640"/>
        </p:xfrm>
        <a:graphic>
          <a:graphicData uri="http://schemas.openxmlformats.org/drawingml/2006/table">
            <a:tbl>
              <a:tblPr firstRow="1" bandRow="1">
                <a:tableStyleId>{21E4AEA4-8DFA-4A89-87EB-49C32662AFE0}</a:tableStyleId>
              </a:tblPr>
              <a:tblGrid>
                <a:gridCol w="2323597">
                  <a:extLst>
                    <a:ext uri="{9D8B030D-6E8A-4147-A177-3AD203B41FA5}">
                      <a16:colId xmlns:a16="http://schemas.microsoft.com/office/drawing/2014/main" val="3387281922"/>
                    </a:ext>
                  </a:extLst>
                </a:gridCol>
                <a:gridCol w="2323597">
                  <a:extLst>
                    <a:ext uri="{9D8B030D-6E8A-4147-A177-3AD203B41FA5}">
                      <a16:colId xmlns:a16="http://schemas.microsoft.com/office/drawing/2014/main" val="4198300392"/>
                    </a:ext>
                  </a:extLst>
                </a:gridCol>
              </a:tblGrid>
              <a:tr h="222405">
                <a:tc>
                  <a:txBody>
                    <a:bodyPr/>
                    <a:lstStyle/>
                    <a:p>
                      <a:pPr algn="ctr"/>
                      <a:r>
                        <a:rPr lang="en-GB" sz="1100" dirty="0">
                          <a:solidFill>
                            <a:schemeClr val="tx1"/>
                          </a:solidFill>
                          <a:latin typeface="Century Gothic" panose="020B0502020202020204" pitchFamily="34" charset="0"/>
                        </a:rPr>
                        <a:t>Tangible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dirty="0">
                          <a:solidFill>
                            <a:schemeClr val="tx1"/>
                          </a:solidFill>
                          <a:latin typeface="Century Gothic" panose="020B0502020202020204" pitchFamily="34" charset="0"/>
                        </a:rPr>
                        <a:t>Intangible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86618431"/>
                  </a:ext>
                </a:extLst>
              </a:tr>
              <a:tr h="1036789">
                <a:tc>
                  <a:txBody>
                    <a:bodyPr/>
                    <a:lstStyle/>
                    <a:p>
                      <a:pPr algn="ctr">
                        <a:lnSpc>
                          <a:spcPct val="107000"/>
                        </a:lnSpc>
                        <a:spcAft>
                          <a:spcPts val="800"/>
                        </a:spcAft>
                      </a:pPr>
                      <a:r>
                        <a:rPr lang="en-GB" sz="1050" dirty="0">
                          <a:effectLst/>
                          <a:latin typeface="Century Gothic" panose="020B0502020202020204" pitchFamily="34" charset="0"/>
                          <a:ea typeface="Calibri" panose="020F0502020204030204" pitchFamily="34" charset="0"/>
                          <a:cs typeface="Times New Roman" panose="02020603050405020304" pitchFamily="18" charset="0"/>
                        </a:rPr>
                        <a:t>Physical items that exist in the real world</a:t>
                      </a:r>
                    </a:p>
                    <a:p>
                      <a:pPr algn="ctr">
                        <a:lnSpc>
                          <a:spcPct val="107000"/>
                        </a:lnSpc>
                        <a:spcAft>
                          <a:spcPts val="800"/>
                        </a:spcAft>
                      </a:pPr>
                      <a:r>
                        <a:rPr lang="en-GB" sz="1050" dirty="0" err="1">
                          <a:effectLst/>
                          <a:latin typeface="Century Gothic" panose="020B0502020202020204" pitchFamily="34" charset="0"/>
                          <a:ea typeface="Calibri" panose="020F0502020204030204" pitchFamily="34" charset="0"/>
                          <a:cs typeface="Times New Roman" panose="02020603050405020304" pitchFamily="18" charset="0"/>
                        </a:rPr>
                        <a:t>Eg</a:t>
                      </a:r>
                      <a:r>
                        <a:rPr lang="en-GB" sz="1050" dirty="0">
                          <a:effectLst/>
                          <a:latin typeface="Century Gothic" panose="020B0502020202020204" pitchFamily="34" charset="0"/>
                          <a:ea typeface="Calibri" panose="020F0502020204030204" pitchFamily="34" charset="0"/>
                          <a:cs typeface="Times New Roman" panose="02020603050405020304" pitchFamily="18" charset="0"/>
                        </a:rPr>
                        <a:t>. A car, a mobile</a:t>
                      </a:r>
                      <a:r>
                        <a:rPr lang="en-GB" sz="1050" baseline="0" dirty="0">
                          <a:effectLst/>
                          <a:latin typeface="Century Gothic" panose="020B0502020202020204" pitchFamily="34" charset="0"/>
                          <a:ea typeface="Calibri" panose="020F0502020204030204" pitchFamily="34" charset="0"/>
                          <a:cs typeface="Times New Roman" panose="02020603050405020304" pitchFamily="18" charset="0"/>
                        </a:rPr>
                        <a:t> phone, a teddy bear</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050" baseline="0" dirty="0">
                          <a:latin typeface="Century Gothic" panose="020B0502020202020204" pitchFamily="34" charset="0"/>
                        </a:rPr>
                        <a:t>Products that have no physical being</a:t>
                      </a:r>
                    </a:p>
                    <a:p>
                      <a:pPr algn="ctr"/>
                      <a:endParaRPr lang="en-GB" sz="1050" baseline="0" dirty="0">
                        <a:latin typeface="Century Gothic" panose="020B0502020202020204" pitchFamily="34" charset="0"/>
                      </a:endParaRPr>
                    </a:p>
                    <a:p>
                      <a:pPr algn="ctr"/>
                      <a:r>
                        <a:rPr lang="en-GB" sz="1050" baseline="0" dirty="0" err="1">
                          <a:latin typeface="Century Gothic" panose="020B0502020202020204" pitchFamily="34" charset="0"/>
                        </a:rPr>
                        <a:t>Eg</a:t>
                      </a:r>
                      <a:r>
                        <a:rPr lang="en-GB" sz="1050" baseline="0" dirty="0">
                          <a:latin typeface="Century Gothic" panose="020B0502020202020204" pitchFamily="34" charset="0"/>
                        </a:rPr>
                        <a:t>. Car insurance, mobile phone networks</a:t>
                      </a:r>
                    </a:p>
                    <a:p>
                      <a:pPr algn="ctr"/>
                      <a:endParaRPr lang="en-GB" sz="1050" baseline="0" dirty="0">
                        <a:latin typeface="Century Gothic" panose="020B0502020202020204" pitchFamily="34" charset="0"/>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21394784"/>
                  </a:ext>
                </a:extLst>
              </a:tr>
            </a:tbl>
          </a:graphicData>
        </a:graphic>
      </p:graphicFrame>
      <p:sp>
        <p:nvSpPr>
          <p:cNvPr id="3" name="Isosceles Triangle 2"/>
          <p:cNvSpPr/>
          <p:nvPr/>
        </p:nvSpPr>
        <p:spPr>
          <a:xfrm>
            <a:off x="6252519" y="593124"/>
            <a:ext cx="2323070" cy="198943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833286" y="337099"/>
            <a:ext cx="1161535" cy="261610"/>
          </a:xfrm>
          <a:prstGeom prst="rect">
            <a:avLst/>
          </a:prstGeom>
          <a:noFill/>
        </p:spPr>
        <p:txBody>
          <a:bodyPr wrap="square" rtlCol="0">
            <a:spAutoFit/>
          </a:bodyPr>
          <a:lstStyle/>
          <a:p>
            <a:pPr algn="ctr"/>
            <a:r>
              <a:rPr lang="en-GB" sz="1100" dirty="0">
                <a:latin typeface="Century Gothic" panose="020B0502020202020204" pitchFamily="34" charset="0"/>
              </a:rPr>
              <a:t>Function</a:t>
            </a:r>
            <a:endParaRPr lang="en-GB" dirty="0">
              <a:latin typeface="Century Gothic" panose="020B0502020202020204" pitchFamily="34" charset="0"/>
            </a:endParaRPr>
          </a:p>
        </p:txBody>
      </p:sp>
      <p:sp>
        <p:nvSpPr>
          <p:cNvPr id="9" name="TextBox 8"/>
          <p:cNvSpPr txBox="1"/>
          <p:nvPr/>
        </p:nvSpPr>
        <p:spPr>
          <a:xfrm>
            <a:off x="8155459" y="2623510"/>
            <a:ext cx="1371600" cy="261610"/>
          </a:xfrm>
          <a:prstGeom prst="rect">
            <a:avLst/>
          </a:prstGeom>
          <a:noFill/>
        </p:spPr>
        <p:txBody>
          <a:bodyPr wrap="square" rtlCol="0">
            <a:spAutoFit/>
          </a:bodyPr>
          <a:lstStyle/>
          <a:p>
            <a:r>
              <a:rPr lang="en-GB" sz="1100" dirty="0">
                <a:latin typeface="Century Gothic" panose="020B0502020202020204" pitchFamily="34" charset="0"/>
              </a:rPr>
              <a:t>Aesthetics</a:t>
            </a:r>
          </a:p>
        </p:txBody>
      </p:sp>
      <p:sp>
        <p:nvSpPr>
          <p:cNvPr id="10" name="TextBox 9"/>
          <p:cNvSpPr txBox="1"/>
          <p:nvPr/>
        </p:nvSpPr>
        <p:spPr>
          <a:xfrm>
            <a:off x="5461686" y="2582562"/>
            <a:ext cx="1581665" cy="430887"/>
          </a:xfrm>
          <a:prstGeom prst="rect">
            <a:avLst/>
          </a:prstGeom>
          <a:noFill/>
        </p:spPr>
        <p:txBody>
          <a:bodyPr wrap="square" rtlCol="0">
            <a:spAutoFit/>
          </a:bodyPr>
          <a:lstStyle/>
          <a:p>
            <a:r>
              <a:rPr lang="en-GB" sz="1100" dirty="0">
                <a:latin typeface="Century Gothic" panose="020B0502020202020204" pitchFamily="34" charset="0"/>
              </a:rPr>
              <a:t>Economic manufacture</a:t>
            </a:r>
          </a:p>
        </p:txBody>
      </p:sp>
      <p:sp>
        <p:nvSpPr>
          <p:cNvPr id="13" name="Left-Right Arrow 12"/>
          <p:cNvSpPr/>
          <p:nvPr/>
        </p:nvSpPr>
        <p:spPr>
          <a:xfrm>
            <a:off x="6493474" y="2655720"/>
            <a:ext cx="1661985" cy="27034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Left-Right Arrow 13"/>
          <p:cNvSpPr/>
          <p:nvPr/>
        </p:nvSpPr>
        <p:spPr>
          <a:xfrm rot="18100597">
            <a:off x="5784949" y="1452668"/>
            <a:ext cx="1661985" cy="27034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Left-Right Arrow 14"/>
          <p:cNvSpPr/>
          <p:nvPr/>
        </p:nvSpPr>
        <p:spPr>
          <a:xfrm rot="3595055">
            <a:off x="7408036" y="1461306"/>
            <a:ext cx="1661985" cy="27034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p:nvPicPr>
        <p:blipFill rotWithShape="1">
          <a:blip r:embed="rId2"/>
          <a:srcRect l="4502" r="7966" b="15671"/>
          <a:stretch/>
        </p:blipFill>
        <p:spPr>
          <a:xfrm>
            <a:off x="83294" y="3669867"/>
            <a:ext cx="6410180" cy="2844710"/>
          </a:xfrm>
          <a:prstGeom prst="rect">
            <a:avLst/>
          </a:prstGeom>
        </p:spPr>
      </p:pic>
      <p:sp>
        <p:nvSpPr>
          <p:cNvPr id="18" name="TextBox 17"/>
          <p:cNvSpPr txBox="1"/>
          <p:nvPr/>
        </p:nvSpPr>
        <p:spPr>
          <a:xfrm>
            <a:off x="302684" y="6383772"/>
            <a:ext cx="1606378" cy="261610"/>
          </a:xfrm>
          <a:prstGeom prst="rect">
            <a:avLst/>
          </a:prstGeom>
          <a:noFill/>
        </p:spPr>
        <p:txBody>
          <a:bodyPr wrap="square" rtlCol="0">
            <a:spAutoFit/>
          </a:bodyPr>
          <a:lstStyle/>
          <a:p>
            <a:r>
              <a:rPr lang="en-GB" sz="1100" dirty="0">
                <a:latin typeface="Century Gothic" panose="020B0502020202020204" pitchFamily="34" charset="0"/>
              </a:rPr>
              <a:t>Introduction</a:t>
            </a:r>
          </a:p>
        </p:txBody>
      </p:sp>
      <p:sp>
        <p:nvSpPr>
          <p:cNvPr id="19" name="TextBox 18"/>
          <p:cNvSpPr txBox="1"/>
          <p:nvPr/>
        </p:nvSpPr>
        <p:spPr>
          <a:xfrm>
            <a:off x="2071304" y="6405367"/>
            <a:ext cx="1606378" cy="261610"/>
          </a:xfrm>
          <a:prstGeom prst="rect">
            <a:avLst/>
          </a:prstGeom>
          <a:noFill/>
        </p:spPr>
        <p:txBody>
          <a:bodyPr wrap="square" rtlCol="0">
            <a:spAutoFit/>
          </a:bodyPr>
          <a:lstStyle/>
          <a:p>
            <a:r>
              <a:rPr lang="en-GB" sz="1100" dirty="0">
                <a:latin typeface="Century Gothic" panose="020B0502020202020204" pitchFamily="34" charset="0"/>
              </a:rPr>
              <a:t>Growth</a:t>
            </a:r>
          </a:p>
        </p:txBody>
      </p:sp>
      <p:sp>
        <p:nvSpPr>
          <p:cNvPr id="20" name="TextBox 19"/>
          <p:cNvSpPr txBox="1"/>
          <p:nvPr/>
        </p:nvSpPr>
        <p:spPr>
          <a:xfrm>
            <a:off x="3734830" y="6373649"/>
            <a:ext cx="1606378" cy="261610"/>
          </a:xfrm>
          <a:prstGeom prst="rect">
            <a:avLst/>
          </a:prstGeom>
          <a:noFill/>
        </p:spPr>
        <p:txBody>
          <a:bodyPr wrap="square" rtlCol="0">
            <a:spAutoFit/>
          </a:bodyPr>
          <a:lstStyle/>
          <a:p>
            <a:r>
              <a:rPr lang="en-GB" sz="1100" dirty="0">
                <a:latin typeface="Century Gothic" panose="020B0502020202020204" pitchFamily="34" charset="0"/>
              </a:rPr>
              <a:t>Maturity</a:t>
            </a:r>
          </a:p>
        </p:txBody>
      </p:sp>
      <p:sp>
        <p:nvSpPr>
          <p:cNvPr id="21" name="TextBox 20"/>
          <p:cNvSpPr txBox="1"/>
          <p:nvPr/>
        </p:nvSpPr>
        <p:spPr>
          <a:xfrm>
            <a:off x="5226908" y="6373649"/>
            <a:ext cx="1606378" cy="261610"/>
          </a:xfrm>
          <a:prstGeom prst="rect">
            <a:avLst/>
          </a:prstGeom>
          <a:noFill/>
        </p:spPr>
        <p:txBody>
          <a:bodyPr wrap="square" rtlCol="0">
            <a:spAutoFit/>
          </a:bodyPr>
          <a:lstStyle/>
          <a:p>
            <a:r>
              <a:rPr lang="en-GB" sz="1100" dirty="0">
                <a:latin typeface="Century Gothic" panose="020B0502020202020204" pitchFamily="34" charset="0"/>
              </a:rPr>
              <a:t>Decline</a:t>
            </a:r>
          </a:p>
        </p:txBody>
      </p:sp>
      <p:sp>
        <p:nvSpPr>
          <p:cNvPr id="25" name="Freeform 24"/>
          <p:cNvSpPr/>
          <p:nvPr/>
        </p:nvSpPr>
        <p:spPr>
          <a:xfrm>
            <a:off x="4411362" y="3447535"/>
            <a:ext cx="1804087" cy="617838"/>
          </a:xfrm>
          <a:custGeom>
            <a:avLst/>
            <a:gdLst>
              <a:gd name="connsiteX0" fmla="*/ 0 w 1804087"/>
              <a:gd name="connsiteY0" fmla="*/ 593124 h 617838"/>
              <a:gd name="connsiteX1" fmla="*/ 86497 w 1804087"/>
              <a:gd name="connsiteY1" fmla="*/ 605481 h 617838"/>
              <a:gd name="connsiteX2" fmla="*/ 160638 w 1804087"/>
              <a:gd name="connsiteY2" fmla="*/ 617838 h 617838"/>
              <a:gd name="connsiteX3" fmla="*/ 506627 w 1804087"/>
              <a:gd name="connsiteY3" fmla="*/ 605481 h 617838"/>
              <a:gd name="connsiteX4" fmla="*/ 654908 w 1804087"/>
              <a:gd name="connsiteY4" fmla="*/ 568411 h 617838"/>
              <a:gd name="connsiteX5" fmla="*/ 691979 w 1804087"/>
              <a:gd name="connsiteY5" fmla="*/ 556054 h 617838"/>
              <a:gd name="connsiteX6" fmla="*/ 790833 w 1804087"/>
              <a:gd name="connsiteY6" fmla="*/ 518984 h 617838"/>
              <a:gd name="connsiteX7" fmla="*/ 827903 w 1804087"/>
              <a:gd name="connsiteY7" fmla="*/ 494270 h 617838"/>
              <a:gd name="connsiteX8" fmla="*/ 864973 w 1804087"/>
              <a:gd name="connsiteY8" fmla="*/ 481914 h 617838"/>
              <a:gd name="connsiteX9" fmla="*/ 914400 w 1804087"/>
              <a:gd name="connsiteY9" fmla="*/ 457200 h 617838"/>
              <a:gd name="connsiteX10" fmla="*/ 951470 w 1804087"/>
              <a:gd name="connsiteY10" fmla="*/ 432487 h 617838"/>
              <a:gd name="connsiteX11" fmla="*/ 1025611 w 1804087"/>
              <a:gd name="connsiteY11" fmla="*/ 407773 h 617838"/>
              <a:gd name="connsiteX12" fmla="*/ 1062681 w 1804087"/>
              <a:gd name="connsiteY12" fmla="*/ 370703 h 617838"/>
              <a:gd name="connsiteX13" fmla="*/ 1112108 w 1804087"/>
              <a:gd name="connsiteY13" fmla="*/ 358346 h 617838"/>
              <a:gd name="connsiteX14" fmla="*/ 1149179 w 1804087"/>
              <a:gd name="connsiteY14" fmla="*/ 333633 h 617838"/>
              <a:gd name="connsiteX15" fmla="*/ 1198606 w 1804087"/>
              <a:gd name="connsiteY15" fmla="*/ 308919 h 617838"/>
              <a:gd name="connsiteX16" fmla="*/ 1272746 w 1804087"/>
              <a:gd name="connsiteY16" fmla="*/ 259492 h 617838"/>
              <a:gd name="connsiteX17" fmla="*/ 1346887 w 1804087"/>
              <a:gd name="connsiteY17" fmla="*/ 234779 h 617838"/>
              <a:gd name="connsiteX18" fmla="*/ 1445741 w 1804087"/>
              <a:gd name="connsiteY18" fmla="*/ 160638 h 617838"/>
              <a:gd name="connsiteX19" fmla="*/ 1482811 w 1804087"/>
              <a:gd name="connsiteY19" fmla="*/ 148281 h 617838"/>
              <a:gd name="connsiteX20" fmla="*/ 1519881 w 1804087"/>
              <a:gd name="connsiteY20" fmla="*/ 123568 h 617838"/>
              <a:gd name="connsiteX21" fmla="*/ 1594022 w 1804087"/>
              <a:gd name="connsiteY21" fmla="*/ 98854 h 617838"/>
              <a:gd name="connsiteX22" fmla="*/ 1705233 w 1804087"/>
              <a:gd name="connsiteY22" fmla="*/ 49427 h 617838"/>
              <a:gd name="connsiteX23" fmla="*/ 1742303 w 1804087"/>
              <a:gd name="connsiteY23" fmla="*/ 37070 h 617838"/>
              <a:gd name="connsiteX24" fmla="*/ 1804087 w 1804087"/>
              <a:gd name="connsiteY24" fmla="*/ 0 h 617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04087" h="617838">
                <a:moveTo>
                  <a:pt x="0" y="593124"/>
                </a:moveTo>
                <a:lnTo>
                  <a:pt x="86497" y="605481"/>
                </a:lnTo>
                <a:cubicBezTo>
                  <a:pt x="111260" y="609291"/>
                  <a:pt x="135583" y="617838"/>
                  <a:pt x="160638" y="617838"/>
                </a:cubicBezTo>
                <a:cubicBezTo>
                  <a:pt x="276041" y="617838"/>
                  <a:pt x="391297" y="609600"/>
                  <a:pt x="506627" y="605481"/>
                </a:cubicBezTo>
                <a:cubicBezTo>
                  <a:pt x="606463" y="588841"/>
                  <a:pt x="557000" y="601047"/>
                  <a:pt x="654908" y="568411"/>
                </a:cubicBezTo>
                <a:cubicBezTo>
                  <a:pt x="667265" y="564292"/>
                  <a:pt x="680329" y="561879"/>
                  <a:pt x="691979" y="556054"/>
                </a:cubicBezTo>
                <a:cubicBezTo>
                  <a:pt x="756596" y="523746"/>
                  <a:pt x="723536" y="535809"/>
                  <a:pt x="790833" y="518984"/>
                </a:cubicBezTo>
                <a:cubicBezTo>
                  <a:pt x="803190" y="510746"/>
                  <a:pt x="814620" y="500912"/>
                  <a:pt x="827903" y="494270"/>
                </a:cubicBezTo>
                <a:cubicBezTo>
                  <a:pt x="839553" y="488445"/>
                  <a:pt x="853001" y="487045"/>
                  <a:pt x="864973" y="481914"/>
                </a:cubicBezTo>
                <a:cubicBezTo>
                  <a:pt x="881904" y="474658"/>
                  <a:pt x="898407" y="466339"/>
                  <a:pt x="914400" y="457200"/>
                </a:cubicBezTo>
                <a:cubicBezTo>
                  <a:pt x="927294" y="449832"/>
                  <a:pt x="937899" y="438518"/>
                  <a:pt x="951470" y="432487"/>
                </a:cubicBezTo>
                <a:cubicBezTo>
                  <a:pt x="975275" y="421907"/>
                  <a:pt x="1025611" y="407773"/>
                  <a:pt x="1025611" y="407773"/>
                </a:cubicBezTo>
                <a:cubicBezTo>
                  <a:pt x="1037968" y="395416"/>
                  <a:pt x="1047508" y="379373"/>
                  <a:pt x="1062681" y="370703"/>
                </a:cubicBezTo>
                <a:cubicBezTo>
                  <a:pt x="1077426" y="362277"/>
                  <a:pt x="1096498" y="365036"/>
                  <a:pt x="1112108" y="358346"/>
                </a:cubicBezTo>
                <a:cubicBezTo>
                  <a:pt x="1125758" y="352496"/>
                  <a:pt x="1136285" y="341001"/>
                  <a:pt x="1149179" y="333633"/>
                </a:cubicBezTo>
                <a:cubicBezTo>
                  <a:pt x="1165172" y="324494"/>
                  <a:pt x="1182811" y="318396"/>
                  <a:pt x="1198606" y="308919"/>
                </a:cubicBezTo>
                <a:cubicBezTo>
                  <a:pt x="1224075" y="293637"/>
                  <a:pt x="1244568" y="268884"/>
                  <a:pt x="1272746" y="259492"/>
                </a:cubicBezTo>
                <a:lnTo>
                  <a:pt x="1346887" y="234779"/>
                </a:lnTo>
                <a:cubicBezTo>
                  <a:pt x="1389769" y="191896"/>
                  <a:pt x="1384324" y="191346"/>
                  <a:pt x="1445741" y="160638"/>
                </a:cubicBezTo>
                <a:cubicBezTo>
                  <a:pt x="1457391" y="154813"/>
                  <a:pt x="1471161" y="154106"/>
                  <a:pt x="1482811" y="148281"/>
                </a:cubicBezTo>
                <a:cubicBezTo>
                  <a:pt x="1496094" y="141640"/>
                  <a:pt x="1506310" y="129599"/>
                  <a:pt x="1519881" y="123568"/>
                </a:cubicBezTo>
                <a:cubicBezTo>
                  <a:pt x="1543686" y="112988"/>
                  <a:pt x="1572347" y="113304"/>
                  <a:pt x="1594022" y="98854"/>
                </a:cubicBezTo>
                <a:cubicBezTo>
                  <a:pt x="1652768" y="59691"/>
                  <a:pt x="1617003" y="78838"/>
                  <a:pt x="1705233" y="49427"/>
                </a:cubicBezTo>
                <a:cubicBezTo>
                  <a:pt x="1717590" y="45308"/>
                  <a:pt x="1731465" y="44295"/>
                  <a:pt x="1742303" y="37070"/>
                </a:cubicBezTo>
                <a:cubicBezTo>
                  <a:pt x="1787037" y="7248"/>
                  <a:pt x="1766090" y="18998"/>
                  <a:pt x="1804087"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5834355" y="3179467"/>
            <a:ext cx="2033779" cy="938719"/>
          </a:xfrm>
          <a:prstGeom prst="rect">
            <a:avLst/>
          </a:prstGeom>
          <a:noFill/>
        </p:spPr>
        <p:txBody>
          <a:bodyPr wrap="square" rtlCol="0">
            <a:spAutoFit/>
          </a:bodyPr>
          <a:lstStyle/>
          <a:p>
            <a:r>
              <a:rPr lang="en-GB" sz="1100" b="1" dirty="0">
                <a:latin typeface="Century Gothic" panose="020B0502020202020204" pitchFamily="34" charset="0"/>
              </a:rPr>
              <a:t>Extension:</a:t>
            </a:r>
          </a:p>
          <a:p>
            <a:pPr marL="285750" indent="-285750">
              <a:buFont typeface="Arial" panose="020B0604020202020204" pitchFamily="34" charset="0"/>
              <a:buChar char="•"/>
            </a:pPr>
            <a:r>
              <a:rPr lang="en-GB" sz="1100" dirty="0">
                <a:latin typeface="Century Gothic" panose="020B0502020202020204" pitchFamily="34" charset="0"/>
              </a:rPr>
              <a:t>New advertising campaigns</a:t>
            </a:r>
          </a:p>
          <a:p>
            <a:pPr marL="285750" indent="-285750">
              <a:buFont typeface="Arial" panose="020B0604020202020204" pitchFamily="34" charset="0"/>
              <a:buChar char="•"/>
            </a:pPr>
            <a:r>
              <a:rPr lang="en-GB" sz="1100" dirty="0">
                <a:latin typeface="Century Gothic" panose="020B0502020202020204" pitchFamily="34" charset="0"/>
              </a:rPr>
              <a:t>New pricing strategy</a:t>
            </a:r>
          </a:p>
          <a:p>
            <a:pPr marL="285750" indent="-285750">
              <a:buFont typeface="Arial" panose="020B0604020202020204" pitchFamily="34" charset="0"/>
              <a:buChar char="•"/>
            </a:pPr>
            <a:r>
              <a:rPr lang="en-GB" sz="1100" dirty="0">
                <a:latin typeface="Century Gothic" panose="020B0502020202020204" pitchFamily="34" charset="0"/>
              </a:rPr>
              <a:t>New product features</a:t>
            </a:r>
          </a:p>
        </p:txBody>
      </p:sp>
      <p:sp>
        <p:nvSpPr>
          <p:cNvPr id="27" name="TextBox 26"/>
          <p:cNvSpPr txBox="1"/>
          <p:nvPr/>
        </p:nvSpPr>
        <p:spPr>
          <a:xfrm>
            <a:off x="171029" y="3954162"/>
            <a:ext cx="1422993" cy="1954381"/>
          </a:xfrm>
          <a:prstGeom prst="rect">
            <a:avLst/>
          </a:prstGeom>
          <a:noFill/>
        </p:spPr>
        <p:txBody>
          <a:bodyPr wrap="square" rtlCol="0">
            <a:spAutoFit/>
          </a:bodyPr>
          <a:lstStyle/>
          <a:p>
            <a:pPr marL="171450" indent="-171450">
              <a:buFont typeface="Arial" panose="020B0604020202020204" pitchFamily="34" charset="0"/>
              <a:buChar char="•"/>
            </a:pPr>
            <a:r>
              <a:rPr lang="en-GB" sz="1100" dirty="0">
                <a:latin typeface="Century Gothic" panose="020B0502020202020204" pitchFamily="34" charset="0"/>
              </a:rPr>
              <a:t>Low sales</a:t>
            </a:r>
          </a:p>
          <a:p>
            <a:pPr marL="171450" indent="-171450">
              <a:buFont typeface="Arial" panose="020B0604020202020204" pitchFamily="34" charset="0"/>
              <a:buChar char="•"/>
            </a:pPr>
            <a:r>
              <a:rPr lang="en-GB" sz="1100" dirty="0">
                <a:latin typeface="Century Gothic" panose="020B0502020202020204" pitchFamily="34" charset="0"/>
              </a:rPr>
              <a:t>Lack of customer knowledge</a:t>
            </a:r>
          </a:p>
          <a:p>
            <a:pPr marL="171450" indent="-171450">
              <a:buFont typeface="Arial" panose="020B0604020202020204" pitchFamily="34" charset="0"/>
              <a:buChar char="•"/>
            </a:pPr>
            <a:r>
              <a:rPr lang="en-GB" sz="1100" dirty="0">
                <a:latin typeface="Century Gothic" panose="020B0502020202020204" pitchFamily="34" charset="0"/>
              </a:rPr>
              <a:t>Advertising high</a:t>
            </a:r>
          </a:p>
          <a:p>
            <a:pPr marL="171450" indent="-171450">
              <a:buFont typeface="Arial" panose="020B0604020202020204" pitchFamily="34" charset="0"/>
              <a:buChar char="•"/>
            </a:pPr>
            <a:r>
              <a:rPr lang="en-GB" sz="1100" dirty="0">
                <a:latin typeface="Century Gothic" panose="020B0502020202020204" pitchFamily="34" charset="0"/>
              </a:rPr>
              <a:t>Low profit or loss being made</a:t>
            </a:r>
          </a:p>
          <a:p>
            <a:pPr marL="171450" indent="-171450">
              <a:buFont typeface="Arial" panose="020B0604020202020204" pitchFamily="34" charset="0"/>
              <a:buChar char="•"/>
            </a:pPr>
            <a:r>
              <a:rPr lang="en-GB" sz="1100" dirty="0">
                <a:latin typeface="Century Gothic" panose="020B0502020202020204" pitchFamily="34" charset="0"/>
              </a:rPr>
              <a:t>Low market share</a:t>
            </a:r>
          </a:p>
        </p:txBody>
      </p:sp>
      <p:sp>
        <p:nvSpPr>
          <p:cNvPr id="28" name="TextBox 27"/>
          <p:cNvSpPr txBox="1"/>
          <p:nvPr/>
        </p:nvSpPr>
        <p:spPr>
          <a:xfrm>
            <a:off x="1449842" y="3579441"/>
            <a:ext cx="1842688" cy="1107996"/>
          </a:xfrm>
          <a:prstGeom prst="rect">
            <a:avLst/>
          </a:prstGeom>
          <a:noFill/>
        </p:spPr>
        <p:txBody>
          <a:bodyPr wrap="square" rtlCol="0">
            <a:spAutoFit/>
          </a:bodyPr>
          <a:lstStyle/>
          <a:p>
            <a:pPr marL="171450" indent="-171450">
              <a:buFont typeface="Arial" panose="020B0604020202020204" pitchFamily="34" charset="0"/>
              <a:buChar char="•"/>
            </a:pPr>
            <a:r>
              <a:rPr lang="en-GB" sz="1100" dirty="0">
                <a:latin typeface="Century Gothic" panose="020B0502020202020204" pitchFamily="34" charset="0"/>
              </a:rPr>
              <a:t>Increased sales</a:t>
            </a:r>
          </a:p>
          <a:p>
            <a:pPr marL="171450" indent="-171450">
              <a:buFont typeface="Arial" panose="020B0604020202020204" pitchFamily="34" charset="0"/>
              <a:buChar char="•"/>
            </a:pPr>
            <a:r>
              <a:rPr lang="en-GB" sz="1100" dirty="0">
                <a:latin typeface="Century Gothic" panose="020B0502020202020204" pitchFamily="34" charset="0"/>
              </a:rPr>
              <a:t>Increased customer knowledge</a:t>
            </a:r>
          </a:p>
          <a:p>
            <a:pPr marL="171450" indent="-171450">
              <a:buFont typeface="Arial" panose="020B0604020202020204" pitchFamily="34" charset="0"/>
              <a:buChar char="•"/>
            </a:pPr>
            <a:r>
              <a:rPr lang="en-GB" sz="1100" dirty="0">
                <a:latin typeface="Century Gothic" panose="020B0502020202020204" pitchFamily="34" charset="0"/>
              </a:rPr>
              <a:t>Profit begins to rise</a:t>
            </a:r>
          </a:p>
          <a:p>
            <a:pPr marL="171450" indent="-171450">
              <a:buFont typeface="Arial" panose="020B0604020202020204" pitchFamily="34" charset="0"/>
              <a:buChar char="•"/>
            </a:pPr>
            <a:r>
              <a:rPr lang="en-GB" sz="1100" dirty="0">
                <a:latin typeface="Century Gothic" panose="020B0502020202020204" pitchFamily="34" charset="0"/>
              </a:rPr>
              <a:t>Competitors may enter the market</a:t>
            </a:r>
          </a:p>
        </p:txBody>
      </p:sp>
      <p:sp>
        <p:nvSpPr>
          <p:cNvPr id="29" name="TextBox 28"/>
          <p:cNvSpPr txBox="1"/>
          <p:nvPr/>
        </p:nvSpPr>
        <p:spPr>
          <a:xfrm>
            <a:off x="3177234" y="4557493"/>
            <a:ext cx="1839609" cy="1615827"/>
          </a:xfrm>
          <a:prstGeom prst="rect">
            <a:avLst/>
          </a:prstGeom>
          <a:noFill/>
        </p:spPr>
        <p:txBody>
          <a:bodyPr wrap="square" rtlCol="0">
            <a:spAutoFit/>
          </a:bodyPr>
          <a:lstStyle/>
          <a:p>
            <a:pPr marL="171450" indent="-171450">
              <a:buFont typeface="Arial" panose="020B0604020202020204" pitchFamily="34" charset="0"/>
              <a:buChar char="•"/>
            </a:pPr>
            <a:r>
              <a:rPr lang="en-GB" sz="1100" dirty="0">
                <a:latin typeface="Century Gothic" panose="020B0502020202020204" pitchFamily="34" charset="0"/>
              </a:rPr>
              <a:t>Sales at the maximum</a:t>
            </a:r>
          </a:p>
          <a:p>
            <a:pPr marL="171450" indent="-171450">
              <a:buFont typeface="Arial" panose="020B0604020202020204" pitchFamily="34" charset="0"/>
              <a:buChar char="•"/>
            </a:pPr>
            <a:r>
              <a:rPr lang="en-GB" sz="1100" dirty="0">
                <a:latin typeface="Century Gothic" panose="020B0502020202020204" pitchFamily="34" charset="0"/>
              </a:rPr>
              <a:t>Profit is maximised</a:t>
            </a:r>
          </a:p>
          <a:p>
            <a:pPr marL="171450" indent="-171450">
              <a:buFont typeface="Arial" panose="020B0604020202020204" pitchFamily="34" charset="0"/>
              <a:buChar char="•"/>
            </a:pPr>
            <a:r>
              <a:rPr lang="en-GB" sz="1100" dirty="0">
                <a:latin typeface="Century Gothic" panose="020B0502020202020204" pitchFamily="34" charset="0"/>
              </a:rPr>
              <a:t>Competition levels very high</a:t>
            </a:r>
          </a:p>
          <a:p>
            <a:pPr marL="171450" indent="-171450">
              <a:buFont typeface="Arial" panose="020B0604020202020204" pitchFamily="34" charset="0"/>
              <a:buChar char="•"/>
            </a:pPr>
            <a:r>
              <a:rPr lang="en-GB" sz="1100" dirty="0">
                <a:latin typeface="Century Gothic" panose="020B0502020202020204" pitchFamily="34" charset="0"/>
              </a:rPr>
              <a:t>Customer interest peaks</a:t>
            </a:r>
          </a:p>
          <a:p>
            <a:pPr marL="171450" indent="-171450">
              <a:buFont typeface="Arial" panose="020B0604020202020204" pitchFamily="34" charset="0"/>
              <a:buChar char="•"/>
            </a:pPr>
            <a:r>
              <a:rPr lang="en-GB" sz="1100" dirty="0">
                <a:latin typeface="Century Gothic" panose="020B0502020202020204" pitchFamily="34" charset="0"/>
              </a:rPr>
              <a:t>No further room for sales expansion</a:t>
            </a:r>
          </a:p>
        </p:txBody>
      </p:sp>
      <p:sp>
        <p:nvSpPr>
          <p:cNvPr id="30" name="TextBox 29"/>
          <p:cNvSpPr txBox="1"/>
          <p:nvPr/>
        </p:nvSpPr>
        <p:spPr>
          <a:xfrm>
            <a:off x="5016843" y="5234344"/>
            <a:ext cx="2595463" cy="1109605"/>
          </a:xfrm>
          <a:prstGeom prst="rect">
            <a:avLst/>
          </a:prstGeom>
          <a:noFill/>
        </p:spPr>
        <p:txBody>
          <a:bodyPr wrap="square" rtlCol="0">
            <a:spAutoFit/>
          </a:bodyPr>
          <a:lstStyle/>
          <a:p>
            <a:pPr marL="171450" indent="-171450">
              <a:buFont typeface="Arial" panose="020B0604020202020204" pitchFamily="34" charset="0"/>
              <a:buChar char="•"/>
            </a:pPr>
            <a:r>
              <a:rPr lang="en-GB" sz="1100" dirty="0">
                <a:latin typeface="Century Gothic" panose="020B0502020202020204" pitchFamily="34" charset="0"/>
              </a:rPr>
              <a:t>Sales decrease</a:t>
            </a:r>
          </a:p>
          <a:p>
            <a:pPr marL="171450" indent="-171450">
              <a:buFont typeface="Arial" panose="020B0604020202020204" pitchFamily="34" charset="0"/>
              <a:buChar char="•"/>
            </a:pPr>
            <a:r>
              <a:rPr lang="en-GB" sz="1100" dirty="0">
                <a:latin typeface="Century Gothic" panose="020B0502020202020204" pitchFamily="34" charset="0"/>
              </a:rPr>
              <a:t>Customer interest drops</a:t>
            </a:r>
          </a:p>
          <a:p>
            <a:pPr marL="171450" indent="-171450">
              <a:buFont typeface="Arial" panose="020B0604020202020204" pitchFamily="34" charset="0"/>
              <a:buChar char="•"/>
            </a:pPr>
            <a:r>
              <a:rPr lang="en-GB" sz="1100" dirty="0">
                <a:latin typeface="Century Gothic" panose="020B0502020202020204" pitchFamily="34" charset="0"/>
              </a:rPr>
              <a:t>Customers switch to substitute products</a:t>
            </a:r>
          </a:p>
          <a:p>
            <a:pPr marL="171450" indent="-171450">
              <a:buFont typeface="Arial" panose="020B0604020202020204" pitchFamily="34" charset="0"/>
              <a:buChar char="•"/>
            </a:pPr>
            <a:r>
              <a:rPr lang="en-GB" sz="1100" dirty="0">
                <a:latin typeface="Century Gothic" panose="020B0502020202020204" pitchFamily="34" charset="0"/>
              </a:rPr>
              <a:t>Product becomes unfashionable or undesirable</a:t>
            </a:r>
          </a:p>
        </p:txBody>
      </p:sp>
      <p:sp>
        <p:nvSpPr>
          <p:cNvPr id="31" name="TextBox 30"/>
          <p:cNvSpPr txBox="1"/>
          <p:nvPr/>
        </p:nvSpPr>
        <p:spPr>
          <a:xfrm>
            <a:off x="6512005" y="6242844"/>
            <a:ext cx="1606378" cy="261610"/>
          </a:xfrm>
          <a:prstGeom prst="rect">
            <a:avLst/>
          </a:prstGeom>
          <a:noFill/>
        </p:spPr>
        <p:txBody>
          <a:bodyPr wrap="square" rtlCol="0">
            <a:spAutoFit/>
          </a:bodyPr>
          <a:lstStyle/>
          <a:p>
            <a:r>
              <a:rPr lang="en-GB" sz="1100" dirty="0">
                <a:latin typeface="Century Gothic" panose="020B0502020202020204" pitchFamily="34" charset="0"/>
              </a:rPr>
              <a:t>Time</a:t>
            </a:r>
          </a:p>
        </p:txBody>
      </p:sp>
      <p:sp>
        <p:nvSpPr>
          <p:cNvPr id="32" name="TextBox 31"/>
          <p:cNvSpPr txBox="1"/>
          <p:nvPr/>
        </p:nvSpPr>
        <p:spPr>
          <a:xfrm rot="16200000">
            <a:off x="-762965" y="4300350"/>
            <a:ext cx="1606378" cy="261610"/>
          </a:xfrm>
          <a:prstGeom prst="rect">
            <a:avLst/>
          </a:prstGeom>
          <a:noFill/>
        </p:spPr>
        <p:txBody>
          <a:bodyPr wrap="square" rtlCol="0">
            <a:spAutoFit/>
          </a:bodyPr>
          <a:lstStyle/>
          <a:p>
            <a:r>
              <a:rPr lang="en-GB" sz="1100" dirty="0">
                <a:latin typeface="Century Gothic" panose="020B0502020202020204" pitchFamily="34" charset="0"/>
              </a:rPr>
              <a:t>Sales</a:t>
            </a:r>
          </a:p>
        </p:txBody>
      </p:sp>
      <p:graphicFrame>
        <p:nvGraphicFramePr>
          <p:cNvPr id="33" name="Diagram 32"/>
          <p:cNvGraphicFramePr/>
          <p:nvPr>
            <p:extLst>
              <p:ext uri="{D42A27DB-BD31-4B8C-83A1-F6EECF244321}">
                <p14:modId xmlns:p14="http://schemas.microsoft.com/office/powerpoint/2010/main" val="1495574903"/>
              </p:ext>
            </p:extLst>
          </p:nvPr>
        </p:nvGraphicFramePr>
        <p:xfrm>
          <a:off x="7018206" y="4263087"/>
          <a:ext cx="3400624" cy="2172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 name="TextBox 33"/>
          <p:cNvSpPr txBox="1"/>
          <p:nvPr/>
        </p:nvSpPr>
        <p:spPr>
          <a:xfrm>
            <a:off x="8414951" y="809662"/>
            <a:ext cx="1396314" cy="369332"/>
          </a:xfrm>
          <a:prstGeom prst="rect">
            <a:avLst/>
          </a:prstGeom>
          <a:noFill/>
        </p:spPr>
        <p:txBody>
          <a:bodyPr wrap="square" rtlCol="0">
            <a:spAutoFit/>
          </a:bodyPr>
          <a:lstStyle/>
          <a:p>
            <a:r>
              <a:rPr lang="en-GB" b="1" dirty="0">
                <a:latin typeface="Century Gothic" panose="020B0502020202020204" pitchFamily="34" charset="0"/>
              </a:rPr>
              <a:t>Design mix</a:t>
            </a:r>
          </a:p>
        </p:txBody>
      </p:sp>
      <p:sp>
        <p:nvSpPr>
          <p:cNvPr id="35" name="TextBox 34"/>
          <p:cNvSpPr txBox="1"/>
          <p:nvPr/>
        </p:nvSpPr>
        <p:spPr>
          <a:xfrm>
            <a:off x="7877482" y="3689538"/>
            <a:ext cx="1809167" cy="369332"/>
          </a:xfrm>
          <a:prstGeom prst="rect">
            <a:avLst/>
          </a:prstGeom>
          <a:noFill/>
        </p:spPr>
        <p:txBody>
          <a:bodyPr wrap="square" rtlCol="0">
            <a:spAutoFit/>
          </a:bodyPr>
          <a:lstStyle/>
          <a:p>
            <a:r>
              <a:rPr lang="en-GB" b="1" dirty="0">
                <a:latin typeface="Century Gothic" panose="020B0502020202020204" pitchFamily="34" charset="0"/>
              </a:rPr>
              <a:t>Boston Matrix</a:t>
            </a:r>
          </a:p>
        </p:txBody>
      </p:sp>
      <p:sp>
        <p:nvSpPr>
          <p:cNvPr id="36" name="TextBox 35"/>
          <p:cNvSpPr txBox="1"/>
          <p:nvPr/>
        </p:nvSpPr>
        <p:spPr>
          <a:xfrm>
            <a:off x="2992787" y="3468900"/>
            <a:ext cx="2501756" cy="369332"/>
          </a:xfrm>
          <a:prstGeom prst="rect">
            <a:avLst/>
          </a:prstGeom>
          <a:noFill/>
        </p:spPr>
        <p:txBody>
          <a:bodyPr wrap="square" rtlCol="0">
            <a:spAutoFit/>
          </a:bodyPr>
          <a:lstStyle/>
          <a:p>
            <a:r>
              <a:rPr lang="en-GB" b="1" dirty="0">
                <a:latin typeface="Century Gothic" panose="020B0502020202020204" pitchFamily="34" charset="0"/>
              </a:rPr>
              <a:t>Product life cycle</a:t>
            </a:r>
          </a:p>
        </p:txBody>
      </p:sp>
      <p:sp>
        <p:nvSpPr>
          <p:cNvPr id="37" name="Left-Right Arrow 36"/>
          <p:cNvSpPr/>
          <p:nvPr/>
        </p:nvSpPr>
        <p:spPr>
          <a:xfrm>
            <a:off x="7788660" y="4160807"/>
            <a:ext cx="1897989" cy="270348"/>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Market share</a:t>
            </a:r>
          </a:p>
        </p:txBody>
      </p:sp>
      <p:sp>
        <p:nvSpPr>
          <p:cNvPr id="38" name="Left-Right Arrow 37"/>
          <p:cNvSpPr/>
          <p:nvPr/>
        </p:nvSpPr>
        <p:spPr>
          <a:xfrm rot="16200000">
            <a:off x="6570358" y="5213181"/>
            <a:ext cx="2083897" cy="352706"/>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entury Gothic" panose="020B0502020202020204" pitchFamily="34" charset="0"/>
              </a:rPr>
              <a:t>Market growth</a:t>
            </a:r>
          </a:p>
        </p:txBody>
      </p:sp>
    </p:spTree>
    <p:extLst>
      <p:ext uri="{BB962C8B-B14F-4D97-AF65-F5344CB8AC3E}">
        <p14:creationId xmlns:p14="http://schemas.microsoft.com/office/powerpoint/2010/main" val="85171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45334613"/>
              </p:ext>
            </p:extLst>
          </p:nvPr>
        </p:nvGraphicFramePr>
        <p:xfrm>
          <a:off x="0" y="-5825"/>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2.1 Marketing Mix - Place</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27757879"/>
              </p:ext>
            </p:extLst>
          </p:nvPr>
        </p:nvGraphicFramePr>
        <p:xfrm>
          <a:off x="226419" y="406681"/>
          <a:ext cx="4497705" cy="1403774"/>
        </p:xfrm>
        <a:graphic>
          <a:graphicData uri="http://schemas.openxmlformats.org/drawingml/2006/table">
            <a:tbl>
              <a:tblPr firstRow="1" firstCol="1" bandRow="1">
                <a:tableStyleId>{5940675A-B579-460E-94D1-54222C63F5DA}</a:tableStyleId>
              </a:tblPr>
              <a:tblGrid>
                <a:gridCol w="4497705">
                  <a:extLst>
                    <a:ext uri="{9D8B030D-6E8A-4147-A177-3AD203B41FA5}">
                      <a16:colId xmlns:a16="http://schemas.microsoft.com/office/drawing/2014/main" val="2339145073"/>
                    </a:ext>
                  </a:extLst>
                </a:gridCol>
              </a:tblGrid>
              <a:tr h="220555">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183219">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are the factors that affect where a product/service</a:t>
                      </a:r>
                      <a:r>
                        <a:rPr lang="en-GB" sz="1100" baseline="0" dirty="0">
                          <a:effectLst/>
                          <a:latin typeface="Century Gothic" panose="020B0502020202020204" pitchFamily="34" charset="0"/>
                        </a:rPr>
                        <a:t> is sold?</a:t>
                      </a:r>
                      <a:endParaRPr lang="en-GB" sz="1100" dirty="0">
                        <a:effectLst/>
                        <a:latin typeface="Century Gothic" panose="020B0502020202020204" pitchFamily="34" charset="0"/>
                      </a:endParaRPr>
                    </a:p>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are</a:t>
                      </a:r>
                      <a:r>
                        <a:rPr lang="en-GB" sz="1100" baseline="0" dirty="0">
                          <a:effectLst/>
                          <a:latin typeface="Century Gothic" panose="020B0502020202020204" pitchFamily="34" charset="0"/>
                        </a:rPr>
                        <a:t> the channels of distribution?</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advantages and disadvantages of using E-commerce?</a:t>
                      </a:r>
                    </a:p>
                    <a:p>
                      <a:pPr marL="0" lvl="0" indent="0" algn="l">
                        <a:lnSpc>
                          <a:spcPct val="107000"/>
                        </a:lnSpc>
                        <a:spcAft>
                          <a:spcPts val="0"/>
                        </a:spcAft>
                        <a:buFont typeface="+mj-lt"/>
                        <a:buNone/>
                      </a:pPr>
                      <a:endParaRPr lang="en-GB" sz="1100" baseline="0" dirty="0">
                        <a:effectLst/>
                        <a:latin typeface="Century Gothic" panose="020B0502020202020204" pitchFamily="34"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3" name="Diagram 2"/>
          <p:cNvGraphicFramePr/>
          <p:nvPr>
            <p:extLst>
              <p:ext uri="{D42A27DB-BD31-4B8C-83A1-F6EECF244321}">
                <p14:modId xmlns:p14="http://schemas.microsoft.com/office/powerpoint/2010/main" val="2589632888"/>
              </p:ext>
            </p:extLst>
          </p:nvPr>
        </p:nvGraphicFramePr>
        <p:xfrm>
          <a:off x="-709141" y="1810455"/>
          <a:ext cx="6604000"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856484" y="5015089"/>
            <a:ext cx="4882900" cy="1954381"/>
          </a:xfrm>
          <a:prstGeom prst="rect">
            <a:avLst/>
          </a:prstGeom>
          <a:noFill/>
        </p:spPr>
        <p:txBody>
          <a:bodyPr wrap="square" numCol="2" rtlCol="0">
            <a:spAutoFit/>
          </a:bodyPr>
          <a:lstStyle/>
          <a:p>
            <a:pPr algn="ctr"/>
            <a:r>
              <a:rPr lang="en-GB" sz="1100" b="1" dirty="0">
                <a:latin typeface="Century Gothic" panose="020B0502020202020204" pitchFamily="34" charset="0"/>
              </a:rPr>
              <a:t>E-commerce</a:t>
            </a:r>
          </a:p>
          <a:p>
            <a:pPr algn="ctr"/>
            <a:r>
              <a:rPr lang="en-GB" sz="1100" dirty="0">
                <a:latin typeface="Century Gothic" panose="020B0502020202020204" pitchFamily="34" charset="0"/>
              </a:rPr>
              <a:t>(Selling goods through a website directly to customers)</a:t>
            </a: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r>
              <a:rPr lang="en-GB" sz="1100" b="1" dirty="0">
                <a:latin typeface="Century Gothic" panose="020B0502020202020204" pitchFamily="34" charset="0"/>
              </a:rPr>
              <a:t>Advantages:</a:t>
            </a:r>
          </a:p>
          <a:p>
            <a:pPr marL="171450" indent="-171450">
              <a:buFont typeface="Arial" panose="020B0604020202020204" pitchFamily="34" charset="0"/>
              <a:buChar char="•"/>
            </a:pPr>
            <a:r>
              <a:rPr lang="en-GB" sz="1100" dirty="0">
                <a:latin typeface="Century Gothic" panose="020B0502020202020204" pitchFamily="34" charset="0"/>
              </a:rPr>
              <a:t>Low cost</a:t>
            </a:r>
          </a:p>
          <a:p>
            <a:pPr marL="171450" indent="-171450">
              <a:buFont typeface="Arial" panose="020B0604020202020204" pitchFamily="34" charset="0"/>
              <a:buChar char="•"/>
            </a:pPr>
            <a:r>
              <a:rPr lang="en-GB" sz="1100" dirty="0">
                <a:latin typeface="Century Gothic" panose="020B0502020202020204" pitchFamily="34" charset="0"/>
              </a:rPr>
              <a:t>Quick and easy for customers</a:t>
            </a:r>
          </a:p>
          <a:p>
            <a:pPr marL="171450" indent="-171450">
              <a:buFont typeface="Arial" panose="020B0604020202020204" pitchFamily="34" charset="0"/>
              <a:buChar char="•"/>
            </a:pPr>
            <a:r>
              <a:rPr lang="en-GB" sz="1100" dirty="0">
                <a:latin typeface="Century Gothic" panose="020B0502020202020204" pitchFamily="34" charset="0"/>
              </a:rPr>
              <a:t>No need to pay for the ‘middle man’</a:t>
            </a: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endParaRPr lang="en-GB" sz="1100" b="1" dirty="0">
              <a:latin typeface="Century Gothic" panose="020B0502020202020204" pitchFamily="34" charset="0"/>
            </a:endParaRPr>
          </a:p>
          <a:p>
            <a:r>
              <a:rPr lang="en-GB" sz="1100" b="1" dirty="0">
                <a:latin typeface="Century Gothic" panose="020B0502020202020204" pitchFamily="34" charset="0"/>
              </a:rPr>
              <a:t>Disadvantages</a:t>
            </a:r>
          </a:p>
          <a:p>
            <a:pPr marL="171450" indent="-171450">
              <a:buFont typeface="Arial" panose="020B0604020202020204" pitchFamily="34" charset="0"/>
              <a:buChar char="•"/>
            </a:pPr>
            <a:r>
              <a:rPr lang="en-GB" sz="1100" dirty="0">
                <a:latin typeface="Century Gothic" panose="020B0502020202020204" pitchFamily="34" charset="0"/>
              </a:rPr>
              <a:t>Risk the products may not be as they look online to customers</a:t>
            </a:r>
          </a:p>
          <a:p>
            <a:pPr marL="171450" indent="-171450">
              <a:buFont typeface="Arial" panose="020B0604020202020204" pitchFamily="34" charset="0"/>
              <a:buChar char="•"/>
            </a:pPr>
            <a:r>
              <a:rPr lang="en-GB" sz="1100" dirty="0">
                <a:latin typeface="Century Gothic" panose="020B0502020202020204" pitchFamily="34" charset="0"/>
              </a:rPr>
              <a:t>Consumers may be concerned about giving bank details online</a:t>
            </a:r>
          </a:p>
          <a:p>
            <a:pPr marL="171450" indent="-171450">
              <a:buFont typeface="Arial" panose="020B0604020202020204" pitchFamily="34" charset="0"/>
              <a:buChar char="•"/>
            </a:pPr>
            <a:endParaRPr lang="en-GB" sz="1100" b="1" dirty="0">
              <a:latin typeface="Century Gothic" panose="020B0502020202020204" pitchFamily="34" charset="0"/>
            </a:endParaRPr>
          </a:p>
        </p:txBody>
      </p:sp>
    </p:spTree>
    <p:extLst>
      <p:ext uri="{BB962C8B-B14F-4D97-AF65-F5344CB8AC3E}">
        <p14:creationId xmlns:p14="http://schemas.microsoft.com/office/powerpoint/2010/main" val="1836647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60964601"/>
              </p:ext>
            </p:extLst>
          </p:nvPr>
        </p:nvGraphicFramePr>
        <p:xfrm>
          <a:off x="0" y="-5825"/>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2.1 Marketing Mix - Price</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85627301"/>
              </p:ext>
            </p:extLst>
          </p:nvPr>
        </p:nvGraphicFramePr>
        <p:xfrm>
          <a:off x="134979" y="306940"/>
          <a:ext cx="4497705" cy="2305631"/>
        </p:xfrm>
        <a:graphic>
          <a:graphicData uri="http://schemas.openxmlformats.org/drawingml/2006/table">
            <a:tbl>
              <a:tblPr firstRow="1" firstCol="1" bandRow="1">
                <a:tableStyleId>{5940675A-B579-460E-94D1-54222C63F5DA}</a:tableStyleId>
              </a:tblPr>
              <a:tblGrid>
                <a:gridCol w="4497705">
                  <a:extLst>
                    <a:ext uri="{9D8B030D-6E8A-4147-A177-3AD203B41FA5}">
                      <a16:colId xmlns:a16="http://schemas.microsoft.com/office/drawing/2014/main" val="2339145073"/>
                    </a:ext>
                  </a:extLst>
                </a:gridCol>
              </a:tblGrid>
              <a:tr h="420204">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885427">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 equilibrium</a:t>
                      </a:r>
                      <a:r>
                        <a:rPr lang="en-GB" sz="1100" baseline="0" dirty="0">
                          <a:effectLst/>
                          <a:latin typeface="Century Gothic" panose="020B0502020202020204" pitchFamily="34" charset="0"/>
                        </a:rPr>
                        <a:t> price?</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price skimming?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price penetration?</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psychological pricing?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loss leader pricing?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competitive pricing?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promotional pricing?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the advantages and disadvantages for these pricing strategies?</a:t>
                      </a:r>
                    </a:p>
                    <a:p>
                      <a:pPr marL="0" lvl="0" indent="0" algn="l">
                        <a:lnSpc>
                          <a:spcPct val="107000"/>
                        </a:lnSpc>
                        <a:spcAft>
                          <a:spcPts val="0"/>
                        </a:spcAft>
                        <a:buFont typeface="+mj-lt"/>
                        <a:buNone/>
                      </a:pPr>
                      <a:endParaRPr lang="en-GB" sz="1100" baseline="0" dirty="0">
                        <a:effectLst/>
                        <a:latin typeface="Century Gothic" panose="020B0502020202020204" pitchFamily="34"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04610731"/>
              </p:ext>
            </p:extLst>
          </p:nvPr>
        </p:nvGraphicFramePr>
        <p:xfrm>
          <a:off x="4747785" y="649351"/>
          <a:ext cx="5098869" cy="5609304"/>
        </p:xfrm>
        <a:graphic>
          <a:graphicData uri="http://schemas.openxmlformats.org/drawingml/2006/table">
            <a:tbl>
              <a:tblPr firstRow="1" bandRow="1">
                <a:tableStyleId>{5940675A-B579-460E-94D1-54222C63F5DA}</a:tableStyleId>
              </a:tblPr>
              <a:tblGrid>
                <a:gridCol w="1620438">
                  <a:extLst>
                    <a:ext uri="{9D8B030D-6E8A-4147-A177-3AD203B41FA5}">
                      <a16:colId xmlns:a16="http://schemas.microsoft.com/office/drawing/2014/main" val="3501704293"/>
                    </a:ext>
                  </a:extLst>
                </a:gridCol>
                <a:gridCol w="3478431">
                  <a:extLst>
                    <a:ext uri="{9D8B030D-6E8A-4147-A177-3AD203B41FA5}">
                      <a16:colId xmlns:a16="http://schemas.microsoft.com/office/drawing/2014/main" val="3971366898"/>
                    </a:ext>
                  </a:extLst>
                </a:gridCol>
              </a:tblGrid>
              <a:tr h="557951">
                <a:tc>
                  <a:txBody>
                    <a:bodyPr/>
                    <a:lstStyle/>
                    <a:p>
                      <a:pPr algn="ctr"/>
                      <a:r>
                        <a:rPr lang="en-GB" sz="1100" b="1" dirty="0">
                          <a:solidFill>
                            <a:schemeClr val="tx1"/>
                          </a:solidFill>
                          <a:latin typeface="Century Gothic" panose="020B0502020202020204" pitchFamily="34" charset="0"/>
                        </a:rPr>
                        <a:t>Pricing</a:t>
                      </a:r>
                      <a:r>
                        <a:rPr lang="en-GB" sz="1100" b="1" baseline="0" dirty="0">
                          <a:solidFill>
                            <a:schemeClr val="tx1"/>
                          </a:solidFill>
                          <a:latin typeface="Century Gothic" panose="020B0502020202020204" pitchFamily="34" charset="0"/>
                        </a:rPr>
                        <a:t> strategy</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latin typeface="Century Gothic" panose="020B0502020202020204" pitchFamily="34" charset="0"/>
                        </a:rPr>
                        <a:t>Price tactic</a:t>
                      </a:r>
                      <a:endParaRPr lang="en-GB" sz="1100" b="1" dirty="0">
                        <a:solidFill>
                          <a:schemeClr val="tx1"/>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1068891">
                <a:tc>
                  <a:txBody>
                    <a:bodyPr/>
                    <a:lstStyle/>
                    <a:p>
                      <a:pPr algn="ctr"/>
                      <a:r>
                        <a:rPr lang="en-GB" sz="1100" dirty="0">
                          <a:latin typeface="Century Gothic" panose="020B0502020202020204" pitchFamily="34" charset="0"/>
                        </a:rPr>
                        <a:t>Price</a:t>
                      </a:r>
                      <a:r>
                        <a:rPr lang="en-GB" sz="1100" baseline="0" dirty="0">
                          <a:latin typeface="Century Gothic" panose="020B0502020202020204" pitchFamily="34" charset="0"/>
                        </a:rPr>
                        <a:t> skimming</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The business introduces the product</a:t>
                      </a:r>
                      <a:r>
                        <a:rPr lang="en-GB" sz="1100" baseline="0" dirty="0">
                          <a:latin typeface="Century Gothic" panose="020B0502020202020204" pitchFamily="34" charset="0"/>
                        </a:rPr>
                        <a:t> at a high price and then gradually lowers it over time.</a:t>
                      </a:r>
                    </a:p>
                    <a:p>
                      <a:pPr algn="ctr"/>
                      <a:r>
                        <a:rPr lang="en-GB" sz="1100" baseline="0" dirty="0" err="1">
                          <a:latin typeface="Century Gothic" panose="020B0502020202020204" pitchFamily="34" charset="0"/>
                        </a:rPr>
                        <a:t>Eg</a:t>
                      </a:r>
                      <a:r>
                        <a:rPr lang="en-GB" sz="1100" baseline="0" dirty="0">
                          <a:latin typeface="Century Gothic" panose="020B0502020202020204" pitchFamily="34" charset="0"/>
                        </a:rPr>
                        <a:t>. Dyson bag less cleaner </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830302">
                <a:tc>
                  <a:txBody>
                    <a:bodyPr/>
                    <a:lstStyle/>
                    <a:p>
                      <a:pPr algn="ctr"/>
                      <a:r>
                        <a:rPr lang="en-GB" sz="1100" dirty="0">
                          <a:latin typeface="Century Gothic" panose="020B0502020202020204" pitchFamily="34" charset="0"/>
                        </a:rPr>
                        <a:t>Price penetration</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The business introduces the product at a lower price than usual to attract</a:t>
                      </a:r>
                      <a:r>
                        <a:rPr lang="en-GB" sz="1100" baseline="0" dirty="0">
                          <a:latin typeface="Century Gothic" panose="020B0502020202020204" pitchFamily="34" charset="0"/>
                        </a:rPr>
                        <a:t> customers. It gradually increases the price over time.</a:t>
                      </a:r>
                    </a:p>
                    <a:p>
                      <a:pPr algn="ctr"/>
                      <a:r>
                        <a:rPr lang="en-GB" sz="1100" baseline="0" dirty="0" err="1">
                          <a:latin typeface="Century Gothic" panose="020B0502020202020204" pitchFamily="34" charset="0"/>
                        </a:rPr>
                        <a:t>Eg</a:t>
                      </a:r>
                      <a:r>
                        <a:rPr lang="en-GB" sz="1100" baseline="0" dirty="0">
                          <a:latin typeface="Century Gothic" panose="020B0502020202020204" pitchFamily="34" charset="0"/>
                        </a:rPr>
                        <a:t>. selling a new flavour of crisps for cheaper</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r h="742286">
                <a:tc>
                  <a:txBody>
                    <a:bodyPr/>
                    <a:lstStyle/>
                    <a:p>
                      <a:pPr algn="ctr"/>
                      <a:r>
                        <a:rPr lang="en-GB" sz="1100" dirty="0">
                          <a:latin typeface="Century Gothic" panose="020B0502020202020204" pitchFamily="34" charset="0"/>
                        </a:rPr>
                        <a:t>Psychological</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The business sets a price that appears to be attractive to a customer.</a:t>
                      </a:r>
                      <a:r>
                        <a:rPr lang="en-GB" sz="1100" baseline="0" dirty="0">
                          <a:latin typeface="Century Gothic" panose="020B0502020202020204" pitchFamily="34" charset="0"/>
                        </a:rPr>
                        <a:t> </a:t>
                      </a:r>
                    </a:p>
                    <a:p>
                      <a:pPr algn="ctr"/>
                      <a:r>
                        <a:rPr lang="en-GB" sz="1100" baseline="0" dirty="0" err="1">
                          <a:latin typeface="Century Gothic" panose="020B0502020202020204" pitchFamily="34" charset="0"/>
                        </a:rPr>
                        <a:t>Eg</a:t>
                      </a:r>
                      <a:r>
                        <a:rPr lang="en-GB" sz="1100" baseline="0" dirty="0">
                          <a:latin typeface="Century Gothic" panose="020B0502020202020204" pitchFamily="34" charset="0"/>
                        </a:rPr>
                        <a:t>. selling a holiday for £999 instead of £1000</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47449849"/>
                  </a:ext>
                </a:extLst>
              </a:tr>
              <a:tr h="742286">
                <a:tc>
                  <a:txBody>
                    <a:bodyPr/>
                    <a:lstStyle/>
                    <a:p>
                      <a:pPr algn="ctr"/>
                      <a:r>
                        <a:rPr lang="en-GB" sz="1100" dirty="0">
                          <a:latin typeface="Century Gothic" panose="020B0502020202020204" pitchFamily="34" charset="0"/>
                        </a:rPr>
                        <a:t>Loss leader </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The business is willing to make a loss on a product in order to get customers to purchase the product. It then increases the price once the customer likes the product.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023767633"/>
                  </a:ext>
                </a:extLst>
              </a:tr>
              <a:tr h="742286">
                <a:tc>
                  <a:txBody>
                    <a:bodyPr/>
                    <a:lstStyle/>
                    <a:p>
                      <a:pPr algn="ctr"/>
                      <a:r>
                        <a:rPr lang="en-GB" sz="1100" dirty="0">
                          <a:latin typeface="Century Gothic" panose="020B0502020202020204" pitchFamily="34" charset="0"/>
                        </a:rPr>
                        <a:t>Competitive</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dirty="0">
                          <a:latin typeface="Century Gothic" panose="020B0502020202020204" pitchFamily="34" charset="0"/>
                        </a:rPr>
                        <a:t>The business sets a price that is similar to that of a local competitor. </a:t>
                      </a:r>
                    </a:p>
                    <a:p>
                      <a:pPr algn="ctr"/>
                      <a:r>
                        <a:rPr lang="en-GB" sz="1100" dirty="0" err="1">
                          <a:latin typeface="Century Gothic" panose="020B0502020202020204" pitchFamily="34" charset="0"/>
                        </a:rPr>
                        <a:t>Eg</a:t>
                      </a:r>
                      <a:r>
                        <a:rPr lang="en-GB" sz="1100" dirty="0">
                          <a:latin typeface="Century Gothic" panose="020B0502020202020204" pitchFamily="34" charset="0"/>
                        </a:rPr>
                        <a:t>.</a:t>
                      </a:r>
                      <a:r>
                        <a:rPr lang="en-GB" sz="1100" baseline="0" dirty="0">
                          <a:latin typeface="Century Gothic" panose="020B0502020202020204" pitchFamily="34" charset="0"/>
                        </a:rPr>
                        <a:t> supermarkets price matching goods.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23695446"/>
                  </a:ext>
                </a:extLst>
              </a:tr>
              <a:tr h="905588">
                <a:tc>
                  <a:txBody>
                    <a:bodyPr/>
                    <a:lstStyle/>
                    <a:p>
                      <a:pPr algn="ctr"/>
                      <a:r>
                        <a:rPr lang="en-GB" sz="1100" dirty="0">
                          <a:latin typeface="Century Gothic" panose="020B0502020202020204" pitchFamily="34" charset="0"/>
                        </a:rPr>
                        <a:t>Promotional</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en-GB" sz="1100" baseline="0" dirty="0">
                          <a:latin typeface="Century Gothic" panose="020B0502020202020204" pitchFamily="34" charset="0"/>
                        </a:rPr>
                        <a:t>The business temporarily reduces the price of a product to increase interest in it.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256740178"/>
                  </a:ext>
                </a:extLst>
              </a:tr>
            </a:tbl>
          </a:graphicData>
        </a:graphic>
      </p:graphicFrame>
      <p:pic>
        <p:nvPicPr>
          <p:cNvPr id="7" name="Picture 6"/>
          <p:cNvPicPr>
            <a:picLocks noChangeAspect="1"/>
          </p:cNvPicPr>
          <p:nvPr/>
        </p:nvPicPr>
        <p:blipFill rotWithShape="1">
          <a:blip r:embed="rId2"/>
          <a:srcRect l="8769" r="29296" b="10187"/>
          <a:stretch/>
        </p:blipFill>
        <p:spPr>
          <a:xfrm>
            <a:off x="491631" y="3133131"/>
            <a:ext cx="2834076" cy="2538923"/>
          </a:xfrm>
          <a:prstGeom prst="rect">
            <a:avLst/>
          </a:prstGeom>
        </p:spPr>
      </p:pic>
      <p:sp>
        <p:nvSpPr>
          <p:cNvPr id="9" name="TextBox 8"/>
          <p:cNvSpPr txBox="1"/>
          <p:nvPr/>
        </p:nvSpPr>
        <p:spPr>
          <a:xfrm rot="16200000">
            <a:off x="-316048" y="3736781"/>
            <a:ext cx="1508620" cy="338554"/>
          </a:xfrm>
          <a:prstGeom prst="rect">
            <a:avLst/>
          </a:prstGeom>
          <a:noFill/>
        </p:spPr>
        <p:txBody>
          <a:bodyPr wrap="square" rtlCol="0">
            <a:spAutoFit/>
          </a:bodyPr>
          <a:lstStyle/>
          <a:p>
            <a:r>
              <a:rPr lang="en-GB" sz="1100" dirty="0">
                <a:latin typeface="Century Gothic" panose="020B0502020202020204" pitchFamily="34" charset="0"/>
              </a:rPr>
              <a:t>Price</a:t>
            </a:r>
            <a:r>
              <a:rPr lang="en-GB" sz="1600" dirty="0"/>
              <a:t> </a:t>
            </a:r>
          </a:p>
        </p:txBody>
      </p:sp>
      <p:sp>
        <p:nvSpPr>
          <p:cNvPr id="10" name="TextBox 9"/>
          <p:cNvSpPr txBox="1"/>
          <p:nvPr/>
        </p:nvSpPr>
        <p:spPr>
          <a:xfrm>
            <a:off x="1594879" y="5625435"/>
            <a:ext cx="1188720" cy="261610"/>
          </a:xfrm>
          <a:prstGeom prst="rect">
            <a:avLst/>
          </a:prstGeom>
          <a:noFill/>
        </p:spPr>
        <p:txBody>
          <a:bodyPr wrap="square" rtlCol="0">
            <a:spAutoFit/>
          </a:bodyPr>
          <a:lstStyle/>
          <a:p>
            <a:r>
              <a:rPr lang="en-GB" sz="1100" dirty="0">
                <a:latin typeface="Century Gothic" panose="020B0502020202020204" pitchFamily="34" charset="0"/>
              </a:rPr>
              <a:t>Quantity</a:t>
            </a:r>
          </a:p>
        </p:txBody>
      </p:sp>
      <p:sp>
        <p:nvSpPr>
          <p:cNvPr id="11" name="TextBox 10"/>
          <p:cNvSpPr txBox="1"/>
          <p:nvPr/>
        </p:nvSpPr>
        <p:spPr>
          <a:xfrm>
            <a:off x="3252975" y="3299214"/>
            <a:ext cx="1567542" cy="261610"/>
          </a:xfrm>
          <a:prstGeom prst="rect">
            <a:avLst/>
          </a:prstGeom>
          <a:noFill/>
        </p:spPr>
        <p:txBody>
          <a:bodyPr wrap="square" rtlCol="0">
            <a:spAutoFit/>
          </a:bodyPr>
          <a:lstStyle/>
          <a:p>
            <a:r>
              <a:rPr lang="en-GB" sz="1100" dirty="0">
                <a:latin typeface="Century Gothic" panose="020B0502020202020204" pitchFamily="34" charset="0"/>
              </a:rPr>
              <a:t>Supply curve</a:t>
            </a:r>
          </a:p>
        </p:txBody>
      </p:sp>
      <p:sp>
        <p:nvSpPr>
          <p:cNvPr id="12" name="TextBox 11"/>
          <p:cNvSpPr txBox="1"/>
          <p:nvPr/>
        </p:nvSpPr>
        <p:spPr>
          <a:xfrm>
            <a:off x="3239589" y="5254287"/>
            <a:ext cx="2155187" cy="261610"/>
          </a:xfrm>
          <a:prstGeom prst="rect">
            <a:avLst/>
          </a:prstGeom>
          <a:noFill/>
        </p:spPr>
        <p:txBody>
          <a:bodyPr wrap="square" rtlCol="0">
            <a:spAutoFit/>
          </a:bodyPr>
          <a:lstStyle/>
          <a:p>
            <a:r>
              <a:rPr lang="en-GB" sz="1100" dirty="0">
                <a:latin typeface="Century Gothic" panose="020B0502020202020204" pitchFamily="34" charset="0"/>
              </a:rPr>
              <a:t>Demand curve</a:t>
            </a:r>
          </a:p>
        </p:txBody>
      </p:sp>
      <p:sp>
        <p:nvSpPr>
          <p:cNvPr id="13" name="TextBox 12"/>
          <p:cNvSpPr txBox="1"/>
          <p:nvPr/>
        </p:nvSpPr>
        <p:spPr>
          <a:xfrm>
            <a:off x="3319130" y="4096503"/>
            <a:ext cx="1097280" cy="261610"/>
          </a:xfrm>
          <a:prstGeom prst="rect">
            <a:avLst/>
          </a:prstGeom>
          <a:noFill/>
        </p:spPr>
        <p:txBody>
          <a:bodyPr wrap="square" rtlCol="0">
            <a:spAutoFit/>
          </a:bodyPr>
          <a:lstStyle/>
          <a:p>
            <a:r>
              <a:rPr lang="en-GB" sz="1100" dirty="0">
                <a:latin typeface="Century Gothic" panose="020B0502020202020204" pitchFamily="34" charset="0"/>
              </a:rPr>
              <a:t>Equilibrium</a:t>
            </a:r>
          </a:p>
        </p:txBody>
      </p:sp>
    </p:spTree>
    <p:extLst>
      <p:ext uri="{BB962C8B-B14F-4D97-AF65-F5344CB8AC3E}">
        <p14:creationId xmlns:p14="http://schemas.microsoft.com/office/powerpoint/2010/main" val="308719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26113820"/>
              </p:ext>
            </p:extLst>
          </p:nvPr>
        </p:nvGraphicFramePr>
        <p:xfrm>
          <a:off x="0" y="-5825"/>
          <a:ext cx="9906000" cy="293497"/>
        </p:xfrm>
        <a:graphic>
          <a:graphicData uri="http://schemas.openxmlformats.org/drawingml/2006/table">
            <a:tbl>
              <a:tblPr firstRow="1" firstCol="1" bandRow="1">
                <a:tableStyleId>{5C22544A-7EE6-4342-B048-85BDC9FD1C3A}</a:tableStyleId>
              </a:tblPr>
              <a:tblGrid>
                <a:gridCol w="9906000">
                  <a:extLst>
                    <a:ext uri="{9D8B030D-6E8A-4147-A177-3AD203B41FA5}">
                      <a16:colId xmlns:a16="http://schemas.microsoft.com/office/drawing/2014/main" val="1043292350"/>
                    </a:ext>
                  </a:extLst>
                </a:gridCol>
              </a:tblGrid>
              <a:tr h="227090">
                <a:tc>
                  <a:txBody>
                    <a:bodyPr/>
                    <a:lstStyle/>
                    <a:p>
                      <a:pPr algn="ctr">
                        <a:lnSpc>
                          <a:spcPct val="107000"/>
                        </a:lnSpc>
                        <a:spcAft>
                          <a:spcPts val="0"/>
                        </a:spcAft>
                      </a:pPr>
                      <a:r>
                        <a:rPr lang="en-GB" sz="1800" dirty="0">
                          <a:solidFill>
                            <a:schemeClr val="tx1"/>
                          </a:solidFill>
                          <a:effectLst/>
                          <a:latin typeface="A little sunshine" panose="02000603000000000000" pitchFamily="2" charset="0"/>
                          <a:ea typeface="A little sunshine" panose="02000603000000000000" pitchFamily="2" charset="0"/>
                        </a:rPr>
                        <a:t>2.1 Marketing Mix - Promotion</a:t>
                      </a:r>
                      <a:endParaRPr lang="en-GB" sz="1200" dirty="0">
                        <a:solidFill>
                          <a:schemeClr val="tx1"/>
                        </a:solidFill>
                        <a:effectLst/>
                        <a:latin typeface="A little sunshine" panose="02000603000000000000" pitchFamily="2" charset="0"/>
                        <a:ea typeface="A little sunshine" panose="02000603000000000000" pitchFamily="2" charset="0"/>
                        <a:cs typeface="Times New Roman" panose="02020603050405020304" pitchFamily="18" charset="0"/>
                      </a:endParaRPr>
                    </a:p>
                  </a:txBody>
                  <a:tcPr marL="59965" marR="59965" marT="0" marB="0">
                    <a:solidFill>
                      <a:srgbClr val="FFFF00"/>
                    </a:solidFill>
                  </a:tcPr>
                </a:tc>
                <a:extLst>
                  <a:ext uri="{0D108BD9-81ED-4DB2-BD59-A6C34878D82A}">
                    <a16:rowId xmlns:a16="http://schemas.microsoft.com/office/drawing/2014/main" val="3255683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78721094"/>
              </p:ext>
            </p:extLst>
          </p:nvPr>
        </p:nvGraphicFramePr>
        <p:xfrm>
          <a:off x="0" y="287672"/>
          <a:ext cx="2987044" cy="2305631"/>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420204">
                <a:tc>
                  <a:txBody>
                    <a:bodyPr/>
                    <a:lstStyle/>
                    <a:p>
                      <a:pPr algn="l">
                        <a:lnSpc>
                          <a:spcPct val="107000"/>
                        </a:lnSpc>
                        <a:spcAft>
                          <a:spcPts val="0"/>
                        </a:spcAft>
                      </a:pPr>
                      <a:r>
                        <a:rPr lang="en-GB" sz="1100" b="1" dirty="0">
                          <a:effectLst/>
                          <a:latin typeface="Century Gothic" panose="020B0502020202020204" pitchFamily="34" charset="0"/>
                        </a:rPr>
                        <a:t>What do I need to know?</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885427">
                <a:tc>
                  <a:txBody>
                    <a:bodyPr/>
                    <a:lstStyle/>
                    <a:p>
                      <a:pPr marL="342900" lvl="0" indent="-342900" algn="l">
                        <a:lnSpc>
                          <a:spcPct val="107000"/>
                        </a:lnSpc>
                        <a:spcAft>
                          <a:spcPts val="0"/>
                        </a:spcAft>
                        <a:buFont typeface="+mj-lt"/>
                        <a:buAutoNum type="arabicPeriod"/>
                      </a:pPr>
                      <a:r>
                        <a:rPr lang="en-GB" sz="1100" dirty="0">
                          <a:effectLst/>
                          <a:latin typeface="Century Gothic" panose="020B0502020202020204" pitchFamily="34" charset="0"/>
                        </a:rPr>
                        <a:t>What is</a:t>
                      </a:r>
                      <a:r>
                        <a:rPr lang="en-GB" sz="1100" baseline="0" dirty="0">
                          <a:effectLst/>
                          <a:latin typeface="Century Gothic" panose="020B0502020202020204" pitchFamily="34" charset="0"/>
                        </a:rPr>
                        <a:t> advertising?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sales promotion?</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personal selling?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is direct marketing?</a:t>
                      </a:r>
                    </a:p>
                    <a:p>
                      <a:pPr marL="342900" lvl="0" indent="-342900" algn="l">
                        <a:lnSpc>
                          <a:spcPct val="107000"/>
                        </a:lnSpc>
                        <a:spcAft>
                          <a:spcPts val="0"/>
                        </a:spcAft>
                        <a:buFont typeface="+mj-lt"/>
                        <a:buAutoNum type="arabicPeriod"/>
                      </a:pPr>
                      <a:r>
                        <a:rPr lang="en-GB" sz="1100" baseline="0" dirty="0">
                          <a:effectLst/>
                          <a:latin typeface="Century Gothic" panose="020B0502020202020204" pitchFamily="34" charset="0"/>
                        </a:rPr>
                        <a:t>What are promotional objectives?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62582390"/>
              </p:ext>
            </p:extLst>
          </p:nvPr>
        </p:nvGraphicFramePr>
        <p:xfrm>
          <a:off x="3122024" y="306940"/>
          <a:ext cx="6724631" cy="6547271"/>
        </p:xfrm>
        <a:graphic>
          <a:graphicData uri="http://schemas.openxmlformats.org/drawingml/2006/table">
            <a:tbl>
              <a:tblPr firstRow="1" bandRow="1">
                <a:tableStyleId>{5940675A-B579-460E-94D1-54222C63F5DA}</a:tableStyleId>
              </a:tblPr>
              <a:tblGrid>
                <a:gridCol w="1559870">
                  <a:extLst>
                    <a:ext uri="{9D8B030D-6E8A-4147-A177-3AD203B41FA5}">
                      <a16:colId xmlns:a16="http://schemas.microsoft.com/office/drawing/2014/main" val="3501704293"/>
                    </a:ext>
                  </a:extLst>
                </a:gridCol>
                <a:gridCol w="2549732">
                  <a:extLst>
                    <a:ext uri="{9D8B030D-6E8A-4147-A177-3AD203B41FA5}">
                      <a16:colId xmlns:a16="http://schemas.microsoft.com/office/drawing/2014/main" val="3971366898"/>
                    </a:ext>
                  </a:extLst>
                </a:gridCol>
                <a:gridCol w="2615029">
                  <a:extLst>
                    <a:ext uri="{9D8B030D-6E8A-4147-A177-3AD203B41FA5}">
                      <a16:colId xmlns:a16="http://schemas.microsoft.com/office/drawing/2014/main" val="810476790"/>
                    </a:ext>
                  </a:extLst>
                </a:gridCol>
              </a:tblGrid>
              <a:tr h="557951">
                <a:tc>
                  <a:txBody>
                    <a:bodyPr/>
                    <a:lstStyle/>
                    <a:p>
                      <a:pPr algn="ctr"/>
                      <a:r>
                        <a:rPr lang="en-GB" sz="1100" b="1" dirty="0">
                          <a:solidFill>
                            <a:schemeClr val="tx1"/>
                          </a:solidFill>
                          <a:latin typeface="Century Gothic" panose="020B0502020202020204" pitchFamily="34" charset="0"/>
                        </a:rPr>
                        <a:t>Ways of advertising</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solidFill>
                            <a:schemeClr val="tx1"/>
                          </a:solidFill>
                          <a:latin typeface="Century Gothic" panose="020B0502020202020204" pitchFamily="34" charset="0"/>
                        </a:rPr>
                        <a:t>Advantages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1100" b="1" dirty="0">
                          <a:solidFill>
                            <a:schemeClr val="tx1"/>
                          </a:solidFill>
                          <a:latin typeface="Century Gothic" panose="020B0502020202020204" pitchFamily="34" charset="0"/>
                        </a:rPr>
                        <a:t>Disadvantages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46511131"/>
                  </a:ext>
                </a:extLst>
              </a:tr>
              <a:tr h="1068891">
                <a:tc>
                  <a:txBody>
                    <a:bodyPr/>
                    <a:lstStyle/>
                    <a:p>
                      <a:pPr algn="ctr"/>
                      <a:r>
                        <a:rPr lang="en-GB" sz="1100" dirty="0">
                          <a:latin typeface="Century Gothic" panose="020B0502020202020204" pitchFamily="34" charset="0"/>
                        </a:rPr>
                        <a:t>Leaflets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baseline="0" dirty="0">
                          <a:latin typeface="Century Gothic" panose="020B0502020202020204" pitchFamily="34" charset="0"/>
                        </a:rPr>
                        <a:t>Cheap to produce</a:t>
                      </a:r>
                    </a:p>
                    <a:p>
                      <a:pPr marL="171450" indent="-171450" algn="ctr">
                        <a:buFont typeface="Arial" panose="020B0604020202020204" pitchFamily="34" charset="0"/>
                        <a:buChar char="•"/>
                      </a:pPr>
                      <a:r>
                        <a:rPr lang="en-GB" sz="1100" baseline="0" dirty="0">
                          <a:latin typeface="Century Gothic" panose="020B0502020202020204" pitchFamily="34" charset="0"/>
                        </a:rPr>
                        <a:t>Targeted to customers in the local area</a:t>
                      </a:r>
                    </a:p>
                    <a:p>
                      <a:pPr marL="171450" indent="-171450" algn="ctr">
                        <a:buFont typeface="Arial" panose="020B0604020202020204" pitchFamily="34" charset="0"/>
                        <a:buChar char="•"/>
                      </a:pPr>
                      <a:r>
                        <a:rPr lang="en-GB" sz="1100" baseline="0" dirty="0">
                          <a:latin typeface="Century Gothic" panose="020B0502020202020204" pitchFamily="34" charset="0"/>
                        </a:rPr>
                        <a:t>Easy to distribute</a:t>
                      </a:r>
                    </a:p>
                    <a:p>
                      <a:pPr marL="171450" indent="-171450" algn="ctr">
                        <a:buFont typeface="Arial" panose="020B0604020202020204" pitchFamily="34" charset="0"/>
                        <a:buChar char="•"/>
                      </a:pPr>
                      <a:r>
                        <a:rPr lang="en-GB" sz="1100" baseline="0" dirty="0">
                          <a:latin typeface="Century Gothic" panose="020B0502020202020204" pitchFamily="34" charset="0"/>
                        </a:rPr>
                        <a:t>Easy to read and have good visual impact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baseline="0" dirty="0">
                          <a:latin typeface="Century Gothic" panose="020B0502020202020204" pitchFamily="34" charset="0"/>
                        </a:rPr>
                        <a:t>Often thrown away once read</a:t>
                      </a:r>
                    </a:p>
                    <a:p>
                      <a:pPr marL="171450" indent="-171450" algn="ctr">
                        <a:buFont typeface="Arial" panose="020B0604020202020204" pitchFamily="34" charset="0"/>
                        <a:buChar char="•"/>
                      </a:pPr>
                      <a:r>
                        <a:rPr lang="en-GB" sz="1100" baseline="0" dirty="0">
                          <a:latin typeface="Century Gothic" panose="020B0502020202020204" pitchFamily="34" charset="0"/>
                        </a:rPr>
                        <a:t>Can be seen as junk mail and not read</a:t>
                      </a:r>
                    </a:p>
                    <a:p>
                      <a:pPr marL="171450" indent="-171450" algn="ctr">
                        <a:buFont typeface="Arial" panose="020B0604020202020204" pitchFamily="34" charset="0"/>
                        <a:buChar char="•"/>
                      </a:pPr>
                      <a:r>
                        <a:rPr lang="en-GB" sz="1100" baseline="0" dirty="0">
                          <a:latin typeface="Century Gothic" panose="020B0502020202020204" pitchFamily="34" charset="0"/>
                        </a:rPr>
                        <a:t>They are not usually kept therefore have do not have long term impact</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834008242"/>
                  </a:ext>
                </a:extLst>
              </a:tr>
              <a:tr h="830302">
                <a:tc>
                  <a:txBody>
                    <a:bodyPr/>
                    <a:lstStyle/>
                    <a:p>
                      <a:pPr algn="ctr"/>
                      <a:r>
                        <a:rPr lang="en-GB" sz="1100" dirty="0">
                          <a:latin typeface="Century Gothic" panose="020B0502020202020204" pitchFamily="34" charset="0"/>
                        </a:rPr>
                        <a:t>Social media</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dirty="0">
                          <a:latin typeface="Century Gothic" panose="020B0502020202020204" pitchFamily="34" charset="0"/>
                        </a:rPr>
                        <a:t>Cheap and easy to distribute</a:t>
                      </a:r>
                    </a:p>
                    <a:p>
                      <a:pPr marL="171450" indent="-171450" algn="ctr">
                        <a:buFont typeface="Arial" panose="020B0604020202020204" pitchFamily="34" charset="0"/>
                        <a:buChar char="•"/>
                      </a:pPr>
                      <a:r>
                        <a:rPr lang="en-GB" sz="1100" dirty="0">
                          <a:latin typeface="Century Gothic" panose="020B0502020202020204" pitchFamily="34" charset="0"/>
                        </a:rPr>
                        <a:t>Can be used to update</a:t>
                      </a:r>
                      <a:r>
                        <a:rPr lang="en-GB" sz="1100" baseline="0" dirty="0">
                          <a:latin typeface="Century Gothic" panose="020B0502020202020204" pitchFamily="34" charset="0"/>
                        </a:rPr>
                        <a:t> customers about offers and new products</a:t>
                      </a:r>
                    </a:p>
                    <a:p>
                      <a:pPr marL="171450" indent="-171450" algn="ctr">
                        <a:buFont typeface="Arial" panose="020B0604020202020204" pitchFamily="34" charset="0"/>
                        <a:buChar char="•"/>
                      </a:pPr>
                      <a:r>
                        <a:rPr lang="en-GB" sz="1100" baseline="0" dirty="0">
                          <a:latin typeface="Century Gothic" panose="020B0502020202020204" pitchFamily="34" charset="0"/>
                        </a:rPr>
                        <a:t>Access to international markets</a:t>
                      </a:r>
                    </a:p>
                    <a:p>
                      <a:pPr marL="171450" indent="-171450" algn="ctr">
                        <a:buFont typeface="Arial" panose="020B0604020202020204" pitchFamily="34" charset="0"/>
                        <a:buChar char="•"/>
                      </a:pP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dirty="0">
                          <a:latin typeface="Century Gothic" panose="020B0502020202020204" pitchFamily="34" charset="0"/>
                        </a:rPr>
                        <a:t>Less useful for targeting</a:t>
                      </a:r>
                      <a:r>
                        <a:rPr lang="en-GB" sz="1100" baseline="0" dirty="0">
                          <a:latin typeface="Century Gothic" panose="020B0502020202020204" pitchFamily="34" charset="0"/>
                        </a:rPr>
                        <a:t> older people</a:t>
                      </a:r>
                    </a:p>
                    <a:p>
                      <a:pPr marL="171450" indent="-171450" algn="ctr">
                        <a:buFont typeface="Arial" panose="020B0604020202020204" pitchFamily="34" charset="0"/>
                        <a:buChar char="•"/>
                      </a:pPr>
                      <a:r>
                        <a:rPr lang="en-GB" sz="1100" baseline="0" dirty="0">
                          <a:latin typeface="Century Gothic" panose="020B0502020202020204" pitchFamily="34" charset="0"/>
                        </a:rPr>
                        <a:t>Require daily monitoring to prevent inappropriate behaviour</a:t>
                      </a:r>
                    </a:p>
                    <a:p>
                      <a:pPr marL="171450" indent="-171450" algn="ctr">
                        <a:buFont typeface="Arial" panose="020B0604020202020204" pitchFamily="34" charset="0"/>
                        <a:buChar char="•"/>
                      </a:pPr>
                      <a:r>
                        <a:rPr lang="en-GB" sz="1100" baseline="0" dirty="0">
                          <a:latin typeface="Century Gothic" panose="020B0502020202020204" pitchFamily="34" charset="0"/>
                        </a:rPr>
                        <a:t>Risks of negative reviews or hacking</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79077228"/>
                  </a:ext>
                </a:extLst>
              </a:tr>
              <a:tr h="742286">
                <a:tc>
                  <a:txBody>
                    <a:bodyPr/>
                    <a:lstStyle/>
                    <a:p>
                      <a:pPr algn="ctr"/>
                      <a:r>
                        <a:rPr lang="en-GB" sz="1100" dirty="0">
                          <a:latin typeface="Century Gothic" panose="020B0502020202020204" pitchFamily="34" charset="0"/>
                        </a:rPr>
                        <a:t>Newspapers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dirty="0">
                          <a:latin typeface="Century Gothic" panose="020B0502020202020204" pitchFamily="34" charset="0"/>
                        </a:rPr>
                        <a:t>Low cost</a:t>
                      </a:r>
                    </a:p>
                    <a:p>
                      <a:pPr marL="171450" indent="-171450" algn="ctr">
                        <a:buFont typeface="Arial" panose="020B0604020202020204" pitchFamily="34" charset="0"/>
                        <a:buChar char="•"/>
                      </a:pPr>
                      <a:r>
                        <a:rPr lang="en-GB" sz="1100" dirty="0">
                          <a:latin typeface="Century Gothic" panose="020B0502020202020204" pitchFamily="34" charset="0"/>
                        </a:rPr>
                        <a:t>Can</a:t>
                      </a:r>
                      <a:r>
                        <a:rPr lang="en-GB" sz="1100" baseline="0" dirty="0">
                          <a:latin typeface="Century Gothic" panose="020B0502020202020204" pitchFamily="34" charset="0"/>
                        </a:rPr>
                        <a:t> target local customers</a:t>
                      </a:r>
                    </a:p>
                    <a:p>
                      <a:pPr marL="171450" indent="-171450" algn="ctr">
                        <a:buFont typeface="Arial" panose="020B0604020202020204" pitchFamily="34" charset="0"/>
                        <a:buChar char="•"/>
                      </a:pPr>
                      <a:r>
                        <a:rPr lang="en-GB" sz="1100" baseline="0" dirty="0">
                          <a:latin typeface="Century Gothic" panose="020B0502020202020204" pitchFamily="34" charset="0"/>
                        </a:rPr>
                        <a:t>National newspapers are more widely read than local newspapers</a:t>
                      </a:r>
                    </a:p>
                    <a:p>
                      <a:pPr marL="171450" indent="-171450" algn="ctr">
                        <a:buFont typeface="Arial" panose="020B0604020202020204" pitchFamily="34" charset="0"/>
                        <a:buChar char="•"/>
                      </a:pPr>
                      <a:r>
                        <a:rPr lang="en-GB" sz="1100" baseline="0" dirty="0">
                          <a:latin typeface="Century Gothic" panose="020B0502020202020204" pitchFamily="34" charset="0"/>
                        </a:rPr>
                        <a:t>National newspapers have wider reach</a:t>
                      </a:r>
                    </a:p>
                    <a:p>
                      <a:pPr marL="171450" indent="-171450" algn="ctr">
                        <a:buFont typeface="Arial" panose="020B0604020202020204" pitchFamily="34" charset="0"/>
                        <a:buChar char="•"/>
                      </a:pPr>
                      <a:r>
                        <a:rPr lang="en-GB" sz="1100" baseline="0" dirty="0">
                          <a:latin typeface="Century Gothic" panose="020B0502020202020204" pitchFamily="34" charset="0"/>
                        </a:rPr>
                        <a:t>Effective in targeting the older generation</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dirty="0">
                          <a:latin typeface="Century Gothic" panose="020B0502020202020204" pitchFamily="34" charset="0"/>
                        </a:rPr>
                        <a:t>National</a:t>
                      </a:r>
                      <a:r>
                        <a:rPr lang="en-GB" sz="1100" baseline="0" dirty="0">
                          <a:latin typeface="Century Gothic" panose="020B0502020202020204" pitchFamily="34" charset="0"/>
                        </a:rPr>
                        <a:t> newspaper advertising is very expensive</a:t>
                      </a:r>
                    </a:p>
                    <a:p>
                      <a:pPr marL="171450" indent="-171450" algn="ctr">
                        <a:buFont typeface="Arial" panose="020B0604020202020204" pitchFamily="34" charset="0"/>
                        <a:buChar char="•"/>
                      </a:pPr>
                      <a:r>
                        <a:rPr lang="en-GB" sz="1100" baseline="0" dirty="0">
                          <a:latin typeface="Century Gothic" panose="020B0502020202020204" pitchFamily="34" charset="0"/>
                        </a:rPr>
                        <a:t>Unless the advert is in prime position, there may be competition for the readers attention</a:t>
                      </a:r>
                    </a:p>
                    <a:p>
                      <a:pPr marL="171450" indent="-171450" algn="ctr">
                        <a:buFont typeface="Arial" panose="020B0604020202020204" pitchFamily="34" charset="0"/>
                        <a:buChar char="•"/>
                      </a:pPr>
                      <a:r>
                        <a:rPr lang="en-GB" sz="1100" baseline="0" dirty="0">
                          <a:latin typeface="Century Gothic" panose="020B0502020202020204" pitchFamily="34" charset="0"/>
                        </a:rPr>
                        <a:t>Less effective at targeting the younger generation</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47449849"/>
                  </a:ext>
                </a:extLst>
              </a:tr>
              <a:tr h="742286">
                <a:tc>
                  <a:txBody>
                    <a:bodyPr/>
                    <a:lstStyle/>
                    <a:p>
                      <a:pPr algn="ctr"/>
                      <a:r>
                        <a:rPr lang="en-GB" sz="1100" dirty="0">
                          <a:latin typeface="Century Gothic" panose="020B0502020202020204" pitchFamily="34" charset="0"/>
                        </a:rPr>
                        <a:t>Magazines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dirty="0">
                          <a:latin typeface="Century Gothic" panose="020B0502020202020204" pitchFamily="34" charset="0"/>
                        </a:rPr>
                        <a:t>Targeted</a:t>
                      </a:r>
                      <a:r>
                        <a:rPr lang="en-GB" sz="1100" baseline="0" dirty="0">
                          <a:latin typeface="Century Gothic" panose="020B0502020202020204" pitchFamily="34" charset="0"/>
                        </a:rPr>
                        <a:t> advertisement</a:t>
                      </a:r>
                    </a:p>
                    <a:p>
                      <a:pPr marL="171450" indent="-171450" algn="ctr">
                        <a:buFont typeface="Arial" panose="020B0604020202020204" pitchFamily="34" charset="0"/>
                        <a:buChar char="•"/>
                      </a:pPr>
                      <a:r>
                        <a:rPr lang="en-GB" sz="1100" baseline="0" dirty="0">
                          <a:latin typeface="Century Gothic" panose="020B0502020202020204" pitchFamily="34" charset="0"/>
                        </a:rPr>
                        <a:t>People tend to keep magazines, unlike leaflets</a:t>
                      </a:r>
                    </a:p>
                    <a:p>
                      <a:pPr marL="171450" indent="-171450" algn="ctr">
                        <a:buFont typeface="Arial" panose="020B0604020202020204" pitchFamily="34" charset="0"/>
                        <a:buChar char="•"/>
                      </a:pPr>
                      <a:r>
                        <a:rPr lang="en-GB" sz="1100" baseline="0" dirty="0">
                          <a:latin typeface="Century Gothic" panose="020B0502020202020204" pitchFamily="34" charset="0"/>
                        </a:rPr>
                        <a:t>People often pass on magazines to others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dirty="0">
                          <a:latin typeface="Century Gothic" panose="020B0502020202020204" pitchFamily="34" charset="0"/>
                        </a:rPr>
                        <a:t>Deadlines for advertisements</a:t>
                      </a:r>
                      <a:r>
                        <a:rPr lang="en-GB" sz="1100" baseline="0" dirty="0">
                          <a:latin typeface="Century Gothic" panose="020B0502020202020204" pitchFamily="34" charset="0"/>
                        </a:rPr>
                        <a:t> can be months in advance</a:t>
                      </a:r>
                    </a:p>
                    <a:p>
                      <a:pPr marL="171450" indent="-171450" algn="ctr">
                        <a:buFont typeface="Arial" panose="020B0604020202020204" pitchFamily="34" charset="0"/>
                        <a:buChar char="•"/>
                      </a:pPr>
                      <a:r>
                        <a:rPr lang="en-GB" sz="1100" baseline="0" dirty="0">
                          <a:latin typeface="Century Gothic" panose="020B0502020202020204" pitchFamily="34" charset="0"/>
                        </a:rPr>
                        <a:t>Costs can be high</a:t>
                      </a:r>
                    </a:p>
                    <a:p>
                      <a:pPr marL="171450" indent="-171450" algn="ctr">
                        <a:buFont typeface="Arial" panose="020B0604020202020204" pitchFamily="34" charset="0"/>
                        <a:buChar char="•"/>
                      </a:pPr>
                      <a:r>
                        <a:rPr lang="en-GB" sz="1100" baseline="0" dirty="0">
                          <a:latin typeface="Century Gothic" panose="020B0502020202020204" pitchFamily="34" charset="0"/>
                        </a:rPr>
                        <a:t>Magazines contain lots of adverts, it is possible the business’ advert will be lost among them</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023767633"/>
                  </a:ext>
                </a:extLst>
              </a:tr>
              <a:tr h="742286">
                <a:tc>
                  <a:txBody>
                    <a:bodyPr/>
                    <a:lstStyle/>
                    <a:p>
                      <a:pPr algn="ctr"/>
                      <a:r>
                        <a:rPr lang="en-GB" sz="1100" dirty="0">
                          <a:latin typeface="Century Gothic" panose="020B0502020202020204" pitchFamily="34" charset="0"/>
                        </a:rPr>
                        <a:t>Radio</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285750" indent="-285750" algn="ctr">
                        <a:buFont typeface="Arial" panose="020B0604020202020204" pitchFamily="34" charset="0"/>
                        <a:buChar char="•"/>
                      </a:pPr>
                      <a:r>
                        <a:rPr lang="en-GB" sz="1100" dirty="0">
                          <a:latin typeface="Century Gothic" panose="020B0502020202020204" pitchFamily="34" charset="0"/>
                        </a:rPr>
                        <a:t>Targeted advertisement</a:t>
                      </a:r>
                    </a:p>
                    <a:p>
                      <a:pPr marL="285750" indent="-285750" algn="ctr">
                        <a:buFont typeface="Arial" panose="020B0604020202020204" pitchFamily="34" charset="0"/>
                        <a:buChar char="•"/>
                      </a:pPr>
                      <a:r>
                        <a:rPr lang="en-GB" sz="1100" dirty="0">
                          <a:latin typeface="Century Gothic" panose="020B0502020202020204" pitchFamily="34" charset="0"/>
                        </a:rPr>
                        <a:t>Can be produced</a:t>
                      </a:r>
                      <a:r>
                        <a:rPr lang="en-GB" sz="1100" baseline="0" dirty="0">
                          <a:latin typeface="Century Gothic" panose="020B0502020202020204" pitchFamily="34" charset="0"/>
                        </a:rPr>
                        <a:t> quickly</a:t>
                      </a:r>
                    </a:p>
                    <a:p>
                      <a:pPr marL="285750" indent="-285750" algn="ctr">
                        <a:buFont typeface="Arial" panose="020B0604020202020204" pitchFamily="34" charset="0"/>
                        <a:buChar char="•"/>
                      </a:pPr>
                      <a:r>
                        <a:rPr lang="en-GB" sz="1100" baseline="0" dirty="0">
                          <a:latin typeface="Century Gothic" panose="020B0502020202020204" pitchFamily="34" charset="0"/>
                        </a:rPr>
                        <a:t>Cheaper than TV adverts</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1450" indent="-171450" algn="ctr">
                        <a:buFont typeface="Arial" panose="020B0604020202020204" pitchFamily="34" charset="0"/>
                        <a:buChar char="•"/>
                      </a:pPr>
                      <a:r>
                        <a:rPr lang="en-GB" sz="1100" dirty="0">
                          <a:latin typeface="Century Gothic" panose="020B0502020202020204" pitchFamily="34" charset="0"/>
                        </a:rPr>
                        <a:t>Often</a:t>
                      </a:r>
                      <a:r>
                        <a:rPr lang="en-GB" sz="1100" baseline="0" dirty="0">
                          <a:latin typeface="Century Gothic" panose="020B0502020202020204" pitchFamily="34" charset="0"/>
                        </a:rPr>
                        <a:t> used as background noise</a:t>
                      </a:r>
                    </a:p>
                    <a:p>
                      <a:pPr marL="171450" indent="-171450" algn="ctr">
                        <a:buFont typeface="Arial" panose="020B0604020202020204" pitchFamily="34" charset="0"/>
                        <a:buChar char="•"/>
                      </a:pPr>
                      <a:r>
                        <a:rPr lang="en-GB" sz="1100" baseline="0" dirty="0">
                          <a:latin typeface="Century Gothic" panose="020B0502020202020204" pitchFamily="34" charset="0"/>
                        </a:rPr>
                        <a:t>Prime slots are more expensive </a:t>
                      </a:r>
                      <a:r>
                        <a:rPr lang="en-GB" sz="1100" baseline="0" dirty="0" err="1">
                          <a:latin typeface="Century Gothic" panose="020B0502020202020204" pitchFamily="34" charset="0"/>
                        </a:rPr>
                        <a:t>eg</a:t>
                      </a:r>
                      <a:r>
                        <a:rPr lang="en-GB" sz="1100" baseline="0" dirty="0">
                          <a:latin typeface="Century Gothic" panose="020B0502020202020204" pitchFamily="34" charset="0"/>
                        </a:rPr>
                        <a:t>. morning</a:t>
                      </a:r>
                    </a:p>
                    <a:p>
                      <a:pPr marL="171450" indent="-171450" algn="ctr">
                        <a:buFont typeface="Arial" panose="020B0604020202020204" pitchFamily="34" charset="0"/>
                        <a:buChar char="•"/>
                      </a:pPr>
                      <a:r>
                        <a:rPr lang="en-GB" sz="1100" baseline="0" dirty="0">
                          <a:latin typeface="Century Gothic" panose="020B0502020202020204" pitchFamily="34" charset="0"/>
                        </a:rPr>
                        <a:t>No way to save an advert so all information needs to be taken in at once</a:t>
                      </a:r>
                      <a:endParaRPr lang="en-GB" sz="1100" dirty="0">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23695446"/>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733273526"/>
              </p:ext>
            </p:extLst>
          </p:nvPr>
        </p:nvGraphicFramePr>
        <p:xfrm>
          <a:off x="0" y="2823990"/>
          <a:ext cx="3054534" cy="1878639"/>
        </p:xfrm>
        <a:graphic>
          <a:graphicData uri="http://schemas.openxmlformats.org/drawingml/2006/table">
            <a:tbl>
              <a:tblPr firstRow="1" firstCol="1" bandRow="1">
                <a:tableStyleId>{5940675A-B579-460E-94D1-54222C63F5DA}</a:tableStyleId>
              </a:tblPr>
              <a:tblGrid>
                <a:gridCol w="3054534">
                  <a:extLst>
                    <a:ext uri="{9D8B030D-6E8A-4147-A177-3AD203B41FA5}">
                      <a16:colId xmlns:a16="http://schemas.microsoft.com/office/drawing/2014/main" val="2339145073"/>
                    </a:ext>
                  </a:extLst>
                </a:gridCol>
              </a:tblGrid>
              <a:tr h="342384">
                <a:tc>
                  <a:txBody>
                    <a:bodyPr/>
                    <a:lstStyle/>
                    <a:p>
                      <a:pPr algn="l">
                        <a:lnSpc>
                          <a:spcPct val="107000"/>
                        </a:lnSpc>
                        <a:spcAft>
                          <a:spcPts val="0"/>
                        </a:spcAft>
                      </a:pPr>
                      <a:r>
                        <a:rPr lang="en-GB" sz="1100" b="1" dirty="0">
                          <a:effectLst/>
                          <a:latin typeface="Century Gothic" panose="020B0502020202020204" pitchFamily="34" charset="0"/>
                        </a:rPr>
                        <a:t>Promotional</a:t>
                      </a:r>
                      <a:r>
                        <a:rPr lang="en-GB" sz="1100" b="1" baseline="0" dirty="0">
                          <a:effectLst/>
                          <a:latin typeface="Century Gothic" panose="020B0502020202020204" pitchFamily="34" charset="0"/>
                        </a:rPr>
                        <a:t> Objectives</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536255">
                <a:tc>
                  <a:txBody>
                    <a:bodyPr/>
                    <a:lstStyle/>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Increasing consumer knowledge</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Increasing market share</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Communicating with customers</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Encouraging purchasing </a:t>
                      </a:r>
                    </a:p>
                    <a:p>
                      <a:pPr marL="171450" lvl="0" indent="-171450" algn="ctr">
                        <a:lnSpc>
                          <a:spcPct val="107000"/>
                        </a:lnSpc>
                        <a:spcAft>
                          <a:spcPts val="0"/>
                        </a:spcAft>
                        <a:buFont typeface="Arial" panose="020B0604020202020204" pitchFamily="34" charset="0"/>
                        <a:buChar char="•"/>
                      </a:pPr>
                      <a:r>
                        <a:rPr lang="en-GB" sz="1100" baseline="0" dirty="0">
                          <a:effectLst/>
                          <a:latin typeface="Century Gothic" panose="020B0502020202020204" pitchFamily="34" charset="0"/>
                        </a:rPr>
                        <a:t>Developing customer loyalty</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542611689"/>
              </p:ext>
            </p:extLst>
          </p:nvPr>
        </p:nvGraphicFramePr>
        <p:xfrm>
          <a:off x="67490" y="4813899"/>
          <a:ext cx="2987044" cy="1878639"/>
        </p:xfrm>
        <a:graphic>
          <a:graphicData uri="http://schemas.openxmlformats.org/drawingml/2006/table">
            <a:tbl>
              <a:tblPr firstRow="1" firstCol="1" bandRow="1">
                <a:tableStyleId>{5940675A-B579-460E-94D1-54222C63F5DA}</a:tableStyleId>
              </a:tblPr>
              <a:tblGrid>
                <a:gridCol w="2987044">
                  <a:extLst>
                    <a:ext uri="{9D8B030D-6E8A-4147-A177-3AD203B41FA5}">
                      <a16:colId xmlns:a16="http://schemas.microsoft.com/office/drawing/2014/main" val="2339145073"/>
                    </a:ext>
                  </a:extLst>
                </a:gridCol>
              </a:tblGrid>
              <a:tr h="342384">
                <a:tc>
                  <a:txBody>
                    <a:bodyPr/>
                    <a:lstStyle/>
                    <a:p>
                      <a:pPr algn="l">
                        <a:lnSpc>
                          <a:spcPct val="107000"/>
                        </a:lnSpc>
                        <a:spcAft>
                          <a:spcPts val="0"/>
                        </a:spcAft>
                      </a:pPr>
                      <a:r>
                        <a:rPr lang="en-GB" sz="1100" b="1" dirty="0">
                          <a:effectLst/>
                          <a:latin typeface="Century Gothic" panose="020B0502020202020204" pitchFamily="34" charset="0"/>
                        </a:rPr>
                        <a:t>Key terms</a:t>
                      </a:r>
                      <a:endParaRPr lang="en-GB"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1652693037"/>
                  </a:ext>
                </a:extLst>
              </a:tr>
              <a:tr h="1536255">
                <a:tc>
                  <a:txBody>
                    <a:bodyPr/>
                    <a:lstStyle/>
                    <a:p>
                      <a:pPr marL="228600" lvl="0" indent="-228600" algn="l">
                        <a:lnSpc>
                          <a:spcPct val="107000"/>
                        </a:lnSpc>
                        <a:spcAft>
                          <a:spcPts val="0"/>
                        </a:spcAft>
                        <a:buFont typeface="Arial" panose="020B0604020202020204" pitchFamily="34" charset="0"/>
                        <a:buAutoNum type="arabicParenR"/>
                      </a:pPr>
                      <a:r>
                        <a:rPr lang="en-GB" sz="1100" baseline="0" dirty="0">
                          <a:effectLst/>
                          <a:latin typeface="Century Gothic" panose="020B0502020202020204" pitchFamily="34" charset="0"/>
                        </a:rPr>
                        <a:t>Sales promotion – Short term boost of sales</a:t>
                      </a:r>
                    </a:p>
                    <a:p>
                      <a:pPr marL="228600" lvl="0" indent="-228600" algn="l">
                        <a:lnSpc>
                          <a:spcPct val="107000"/>
                        </a:lnSpc>
                        <a:spcAft>
                          <a:spcPts val="0"/>
                        </a:spcAft>
                        <a:buFont typeface="Arial" panose="020B0604020202020204" pitchFamily="34" charset="0"/>
                        <a:buAutoNum type="arabicParenR"/>
                      </a:pPr>
                      <a:r>
                        <a:rPr lang="en-GB" sz="1100" baseline="0" dirty="0">
                          <a:effectLst/>
                          <a:latin typeface="Century Gothic" panose="020B0502020202020204" pitchFamily="34" charset="0"/>
                        </a:rPr>
                        <a:t>Personal selling – A sales person sells a product to a client face to face</a:t>
                      </a:r>
                    </a:p>
                    <a:p>
                      <a:pPr marL="228600" lvl="0" indent="-228600" algn="l">
                        <a:lnSpc>
                          <a:spcPct val="107000"/>
                        </a:lnSpc>
                        <a:spcAft>
                          <a:spcPts val="0"/>
                        </a:spcAft>
                        <a:buFont typeface="Arial" panose="020B0604020202020204" pitchFamily="34" charset="0"/>
                        <a:buAutoNum type="arabicParenR"/>
                      </a:pPr>
                      <a:r>
                        <a:rPr lang="en-GB" sz="1100" baseline="0" dirty="0">
                          <a:effectLst/>
                          <a:latin typeface="Century Gothic" panose="020B0502020202020204" pitchFamily="34" charset="0"/>
                        </a:rPr>
                        <a:t>Direct marketing – Selling products directly to the public </a:t>
                      </a:r>
                      <a:r>
                        <a:rPr lang="en-GB" sz="1100" baseline="0" dirty="0" err="1">
                          <a:effectLst/>
                          <a:latin typeface="Century Gothic" panose="020B0502020202020204" pitchFamily="34" charset="0"/>
                        </a:rPr>
                        <a:t>eg</a:t>
                      </a:r>
                      <a:r>
                        <a:rPr lang="en-GB" sz="1100" baseline="0" dirty="0">
                          <a:effectLst/>
                          <a:latin typeface="Century Gothic" panose="020B0502020202020204" pitchFamily="34" charset="0"/>
                        </a:rPr>
                        <a:t>. online or telephone sales</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2751091"/>
                  </a:ext>
                </a:extLst>
              </a:tr>
            </a:tbl>
          </a:graphicData>
        </a:graphic>
      </p:graphicFrame>
    </p:spTree>
    <p:extLst>
      <p:ext uri="{BB962C8B-B14F-4D97-AF65-F5344CB8AC3E}">
        <p14:creationId xmlns:p14="http://schemas.microsoft.com/office/powerpoint/2010/main" val="27597169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43553</TotalTime>
  <Words>4098</Words>
  <Application>Microsoft Macintosh PowerPoint</Application>
  <PresentationFormat>A4 Paper (210x297 mm)</PresentationFormat>
  <Paragraphs>616</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 little sunshine</vt: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Mrs Robson </dc:creator>
  <cp:keywords/>
  <dc:description/>
  <cp:lastModifiedBy>Marc Robson</cp:lastModifiedBy>
  <cp:revision>131</cp:revision>
  <cp:lastPrinted>2017-10-30T10:21:12Z</cp:lastPrinted>
  <dcterms:created xsi:type="dcterms:W3CDTF">2017-10-15T20:56:30Z</dcterms:created>
  <dcterms:modified xsi:type="dcterms:W3CDTF">2020-07-07T12:03:46Z</dcterms:modified>
  <cp:category/>
</cp:coreProperties>
</file>