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8"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59" d="100"/>
          <a:sy n="59" d="100"/>
        </p:scale>
        <p:origin x="28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CAEE2F-1BF2-45D4-9743-C06F9E02AAF7}" type="datetimeFigureOut">
              <a:rPr lang="en-GB" smtClean="0"/>
              <a:t>02/07/2020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AD5D15-DA9C-4415-8349-F8C2AD51EF47}" type="slidenum">
              <a:rPr lang="en-GB" smtClean="0"/>
              <a:t>‹#›</a:t>
            </a:fld>
            <a:endParaRPr lang="en-GB"/>
          </a:p>
        </p:txBody>
      </p:sp>
    </p:spTree>
    <p:extLst>
      <p:ext uri="{BB962C8B-B14F-4D97-AF65-F5344CB8AC3E}">
        <p14:creationId xmlns:p14="http://schemas.microsoft.com/office/powerpoint/2010/main" val="3988788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D90986-1701-4C98-BEE3-C651FCDDC074}" type="slidenum">
              <a:rPr lang="en-GB" smtClean="0"/>
              <a:t>2</a:t>
            </a:fld>
            <a:endParaRPr lang="en-GB"/>
          </a:p>
        </p:txBody>
      </p:sp>
    </p:spTree>
    <p:extLst>
      <p:ext uri="{BB962C8B-B14F-4D97-AF65-F5344CB8AC3E}">
        <p14:creationId xmlns:p14="http://schemas.microsoft.com/office/powerpoint/2010/main" val="781545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6BEB3E9-DA75-4E03-8E93-D1A7EDC7B946}"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DAAFB6-84FB-44AC-A44E-EC90EC0EAC8F}" type="slidenum">
              <a:rPr lang="en-GB" smtClean="0"/>
              <a:t>‹#›</a:t>
            </a:fld>
            <a:endParaRPr lang="en-GB"/>
          </a:p>
        </p:txBody>
      </p:sp>
    </p:spTree>
    <p:extLst>
      <p:ext uri="{BB962C8B-B14F-4D97-AF65-F5344CB8AC3E}">
        <p14:creationId xmlns:p14="http://schemas.microsoft.com/office/powerpoint/2010/main" val="821258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6BEB3E9-DA75-4E03-8E93-D1A7EDC7B946}"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DAAFB6-84FB-44AC-A44E-EC90EC0EAC8F}" type="slidenum">
              <a:rPr lang="en-GB" smtClean="0"/>
              <a:t>‹#›</a:t>
            </a:fld>
            <a:endParaRPr lang="en-GB"/>
          </a:p>
        </p:txBody>
      </p:sp>
    </p:spTree>
    <p:extLst>
      <p:ext uri="{BB962C8B-B14F-4D97-AF65-F5344CB8AC3E}">
        <p14:creationId xmlns:p14="http://schemas.microsoft.com/office/powerpoint/2010/main" val="725264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6BEB3E9-DA75-4E03-8E93-D1A7EDC7B946}"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DAAFB6-84FB-44AC-A44E-EC90EC0EAC8F}" type="slidenum">
              <a:rPr lang="en-GB" smtClean="0"/>
              <a:t>‹#›</a:t>
            </a:fld>
            <a:endParaRPr lang="en-GB"/>
          </a:p>
        </p:txBody>
      </p:sp>
    </p:spTree>
    <p:extLst>
      <p:ext uri="{BB962C8B-B14F-4D97-AF65-F5344CB8AC3E}">
        <p14:creationId xmlns:p14="http://schemas.microsoft.com/office/powerpoint/2010/main" val="2187469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6BEB3E9-DA75-4E03-8E93-D1A7EDC7B946}"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DAAFB6-84FB-44AC-A44E-EC90EC0EAC8F}" type="slidenum">
              <a:rPr lang="en-GB" smtClean="0"/>
              <a:t>‹#›</a:t>
            </a:fld>
            <a:endParaRPr lang="en-GB"/>
          </a:p>
        </p:txBody>
      </p:sp>
    </p:spTree>
    <p:extLst>
      <p:ext uri="{BB962C8B-B14F-4D97-AF65-F5344CB8AC3E}">
        <p14:creationId xmlns:p14="http://schemas.microsoft.com/office/powerpoint/2010/main" val="4022495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6BEB3E9-DA75-4E03-8E93-D1A7EDC7B946}"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DAAFB6-84FB-44AC-A44E-EC90EC0EAC8F}" type="slidenum">
              <a:rPr lang="en-GB" smtClean="0"/>
              <a:t>‹#›</a:t>
            </a:fld>
            <a:endParaRPr lang="en-GB"/>
          </a:p>
        </p:txBody>
      </p:sp>
    </p:spTree>
    <p:extLst>
      <p:ext uri="{BB962C8B-B14F-4D97-AF65-F5344CB8AC3E}">
        <p14:creationId xmlns:p14="http://schemas.microsoft.com/office/powerpoint/2010/main" val="174047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6BEB3E9-DA75-4E03-8E93-D1A7EDC7B946}" type="datetimeFigureOut">
              <a:rPr lang="en-GB" smtClean="0"/>
              <a:t>02/07/2020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DAAFB6-84FB-44AC-A44E-EC90EC0EAC8F}" type="slidenum">
              <a:rPr lang="en-GB" smtClean="0"/>
              <a:t>‹#›</a:t>
            </a:fld>
            <a:endParaRPr lang="en-GB"/>
          </a:p>
        </p:txBody>
      </p:sp>
    </p:spTree>
    <p:extLst>
      <p:ext uri="{BB962C8B-B14F-4D97-AF65-F5344CB8AC3E}">
        <p14:creationId xmlns:p14="http://schemas.microsoft.com/office/powerpoint/2010/main" val="3024940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6BEB3E9-DA75-4E03-8E93-D1A7EDC7B946}" type="datetimeFigureOut">
              <a:rPr lang="en-GB" smtClean="0"/>
              <a:t>02/07/2020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1DAAFB6-84FB-44AC-A44E-EC90EC0EAC8F}" type="slidenum">
              <a:rPr lang="en-GB" smtClean="0"/>
              <a:t>‹#›</a:t>
            </a:fld>
            <a:endParaRPr lang="en-GB"/>
          </a:p>
        </p:txBody>
      </p:sp>
    </p:spTree>
    <p:extLst>
      <p:ext uri="{BB962C8B-B14F-4D97-AF65-F5344CB8AC3E}">
        <p14:creationId xmlns:p14="http://schemas.microsoft.com/office/powerpoint/2010/main" val="2485193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6BEB3E9-DA75-4E03-8E93-D1A7EDC7B946}" type="datetimeFigureOut">
              <a:rPr lang="en-GB" smtClean="0"/>
              <a:t>02/07/2020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1DAAFB6-84FB-44AC-A44E-EC90EC0EAC8F}" type="slidenum">
              <a:rPr lang="en-GB" smtClean="0"/>
              <a:t>‹#›</a:t>
            </a:fld>
            <a:endParaRPr lang="en-GB"/>
          </a:p>
        </p:txBody>
      </p:sp>
    </p:spTree>
    <p:extLst>
      <p:ext uri="{BB962C8B-B14F-4D97-AF65-F5344CB8AC3E}">
        <p14:creationId xmlns:p14="http://schemas.microsoft.com/office/powerpoint/2010/main" val="354342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BEB3E9-DA75-4E03-8E93-D1A7EDC7B946}" type="datetimeFigureOut">
              <a:rPr lang="en-GB" smtClean="0"/>
              <a:t>02/07/2020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1DAAFB6-84FB-44AC-A44E-EC90EC0EAC8F}" type="slidenum">
              <a:rPr lang="en-GB" smtClean="0"/>
              <a:t>‹#›</a:t>
            </a:fld>
            <a:endParaRPr lang="en-GB"/>
          </a:p>
        </p:txBody>
      </p:sp>
    </p:spTree>
    <p:extLst>
      <p:ext uri="{BB962C8B-B14F-4D97-AF65-F5344CB8AC3E}">
        <p14:creationId xmlns:p14="http://schemas.microsoft.com/office/powerpoint/2010/main" val="389332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6BEB3E9-DA75-4E03-8E93-D1A7EDC7B946}" type="datetimeFigureOut">
              <a:rPr lang="en-GB" smtClean="0"/>
              <a:t>02/07/2020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DAAFB6-84FB-44AC-A44E-EC90EC0EAC8F}" type="slidenum">
              <a:rPr lang="en-GB" smtClean="0"/>
              <a:t>‹#›</a:t>
            </a:fld>
            <a:endParaRPr lang="en-GB"/>
          </a:p>
        </p:txBody>
      </p:sp>
    </p:spTree>
    <p:extLst>
      <p:ext uri="{BB962C8B-B14F-4D97-AF65-F5344CB8AC3E}">
        <p14:creationId xmlns:p14="http://schemas.microsoft.com/office/powerpoint/2010/main" val="2759914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6BEB3E9-DA75-4E03-8E93-D1A7EDC7B946}" type="datetimeFigureOut">
              <a:rPr lang="en-GB" smtClean="0"/>
              <a:t>02/07/2020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DAAFB6-84FB-44AC-A44E-EC90EC0EAC8F}" type="slidenum">
              <a:rPr lang="en-GB" smtClean="0"/>
              <a:t>‹#›</a:t>
            </a:fld>
            <a:endParaRPr lang="en-GB"/>
          </a:p>
        </p:txBody>
      </p:sp>
    </p:spTree>
    <p:extLst>
      <p:ext uri="{BB962C8B-B14F-4D97-AF65-F5344CB8AC3E}">
        <p14:creationId xmlns:p14="http://schemas.microsoft.com/office/powerpoint/2010/main" val="2355449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BEB3E9-DA75-4E03-8E93-D1A7EDC7B946}" type="datetimeFigureOut">
              <a:rPr lang="en-GB" smtClean="0"/>
              <a:t>02/07/2020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AAFB6-84FB-44AC-A44E-EC90EC0EAC8F}" type="slidenum">
              <a:rPr lang="en-GB" smtClean="0"/>
              <a:t>‹#›</a:t>
            </a:fld>
            <a:endParaRPr lang="en-GB"/>
          </a:p>
        </p:txBody>
      </p:sp>
    </p:spTree>
    <p:extLst>
      <p:ext uri="{BB962C8B-B14F-4D97-AF65-F5344CB8AC3E}">
        <p14:creationId xmlns:p14="http://schemas.microsoft.com/office/powerpoint/2010/main" val="849664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82937" y="692170"/>
            <a:ext cx="5689141" cy="40594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292042" y="-130280"/>
            <a:ext cx="9144000" cy="863582"/>
          </a:xfrm>
        </p:spPr>
        <p:txBody>
          <a:bodyPr>
            <a:normAutofit/>
          </a:bodyPr>
          <a:lstStyle/>
          <a:p>
            <a:r>
              <a:rPr lang="en-GB" sz="4400" dirty="0" smtClean="0"/>
              <a:t>Year </a:t>
            </a:r>
            <a:r>
              <a:rPr lang="en-GB" sz="4400" dirty="0" smtClean="0"/>
              <a:t>9 knowledge organiser </a:t>
            </a:r>
            <a:endParaRPr lang="en-GB" sz="4400" dirty="0"/>
          </a:p>
        </p:txBody>
      </p:sp>
      <p:sp>
        <p:nvSpPr>
          <p:cNvPr id="11" name="Subtitle 2"/>
          <p:cNvSpPr txBox="1">
            <a:spLocks/>
          </p:cNvSpPr>
          <p:nvPr/>
        </p:nvSpPr>
        <p:spPr>
          <a:xfrm>
            <a:off x="10163154" y="206521"/>
            <a:ext cx="1772158" cy="6455536"/>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r>
              <a:rPr lang="en-GB" sz="2200" u="sng" dirty="0" smtClean="0">
                <a:effectLst>
                  <a:outerShdw blurRad="38100" dist="38100" dir="2700000" algn="tl">
                    <a:srgbClr val="000000">
                      <a:alpha val="43137"/>
                    </a:srgbClr>
                  </a:outerShdw>
                </a:effectLst>
              </a:rPr>
              <a:t>Skills in preparation and cooking </a:t>
            </a:r>
          </a:p>
          <a:p>
            <a:endParaRPr lang="en-GB" sz="2200" u="sng" dirty="0" smtClean="0">
              <a:effectLst>
                <a:outerShdw blurRad="38100" dist="38100" dir="2700000" algn="tl">
                  <a:srgbClr val="000000">
                    <a:alpha val="43137"/>
                  </a:srgbClr>
                </a:outerShdw>
              </a:effectLst>
            </a:endParaRPr>
          </a:p>
          <a:p>
            <a:pPr lvl="0"/>
            <a:r>
              <a:rPr lang="en-GB" dirty="0"/>
              <a:t>Cutting techniques</a:t>
            </a:r>
          </a:p>
          <a:p>
            <a:pPr lvl="0"/>
            <a:r>
              <a:rPr lang="en-GB" dirty="0"/>
              <a:t>Lamination</a:t>
            </a:r>
          </a:p>
          <a:p>
            <a:pPr lvl="0"/>
            <a:r>
              <a:rPr lang="en-GB" dirty="0"/>
              <a:t>Rubbing in</a:t>
            </a:r>
          </a:p>
          <a:p>
            <a:pPr lvl="0"/>
            <a:r>
              <a:rPr lang="en-GB" dirty="0"/>
              <a:t>Pastry making</a:t>
            </a:r>
          </a:p>
          <a:p>
            <a:pPr lvl="0"/>
            <a:r>
              <a:rPr lang="en-GB" dirty="0"/>
              <a:t>Baking</a:t>
            </a:r>
          </a:p>
          <a:p>
            <a:pPr lvl="0"/>
            <a:r>
              <a:rPr lang="en-GB" dirty="0"/>
              <a:t>Binding</a:t>
            </a:r>
          </a:p>
          <a:p>
            <a:pPr lvl="0"/>
            <a:r>
              <a:rPr lang="en-GB" dirty="0"/>
              <a:t>Blind baking</a:t>
            </a:r>
          </a:p>
          <a:p>
            <a:pPr lvl="0"/>
            <a:r>
              <a:rPr lang="en-GB" dirty="0"/>
              <a:t>Temperature control</a:t>
            </a:r>
          </a:p>
          <a:p>
            <a:pPr lvl="0"/>
            <a:r>
              <a:rPr lang="en-GB" dirty="0"/>
              <a:t>Aeration </a:t>
            </a:r>
          </a:p>
          <a:p>
            <a:pPr lvl="0"/>
            <a:r>
              <a:rPr lang="en-GB" dirty="0"/>
              <a:t>Whisking</a:t>
            </a:r>
          </a:p>
          <a:p>
            <a:pPr lvl="0"/>
            <a:r>
              <a:rPr lang="en-GB" dirty="0"/>
              <a:t>Adapting recipes</a:t>
            </a:r>
          </a:p>
          <a:p>
            <a:pPr lvl="0"/>
            <a:r>
              <a:rPr lang="en-GB" dirty="0"/>
              <a:t>Product assembling </a:t>
            </a:r>
          </a:p>
          <a:p>
            <a:pPr lvl="0"/>
            <a:r>
              <a:rPr lang="en-GB" dirty="0"/>
              <a:t>Plating techniques</a:t>
            </a:r>
          </a:p>
          <a:p>
            <a:pPr lvl="0"/>
            <a:r>
              <a:rPr lang="en-GB" dirty="0"/>
              <a:t>Kneading</a:t>
            </a:r>
          </a:p>
          <a:p>
            <a:pPr lvl="0"/>
            <a:r>
              <a:rPr lang="en-GB" dirty="0"/>
              <a:t>Processing</a:t>
            </a:r>
          </a:p>
          <a:p>
            <a:pPr lvl="0"/>
            <a:r>
              <a:rPr lang="en-GB" dirty="0"/>
              <a:t>Food preparation</a:t>
            </a:r>
          </a:p>
          <a:p>
            <a:pPr lvl="0"/>
            <a:r>
              <a:rPr lang="en-GB" dirty="0"/>
              <a:t>Avoiding cross contamination</a:t>
            </a:r>
          </a:p>
          <a:p>
            <a:pPr lvl="0"/>
            <a:r>
              <a:rPr lang="en-GB" dirty="0"/>
              <a:t>Correct food storage </a:t>
            </a:r>
          </a:p>
          <a:p>
            <a:endParaRPr lang="en-GB" sz="1600" dirty="0" smtClean="0"/>
          </a:p>
          <a:p>
            <a:pPr marL="800100" lvl="1" indent="-342900">
              <a:buFont typeface="Wingdings" panose="05000000000000000000" pitchFamily="2" charset="2"/>
              <a:buChar char="Ø"/>
            </a:pPr>
            <a:endParaRPr lang="en-GB" u="sng" dirty="0">
              <a:effectLst>
                <a:outerShdw blurRad="38100" dist="38100" dir="2700000" algn="tl">
                  <a:srgbClr val="000000">
                    <a:alpha val="43137"/>
                  </a:srgbClr>
                </a:outerShdw>
              </a:effectLst>
            </a:endParaRPr>
          </a:p>
        </p:txBody>
      </p:sp>
      <p:pic>
        <p:nvPicPr>
          <p:cNvPr id="20" name="Picture 19"/>
          <p:cNvPicPr>
            <a:picLocks noChangeAspect="1"/>
          </p:cNvPicPr>
          <p:nvPr/>
        </p:nvPicPr>
        <p:blipFill>
          <a:blip r:embed="rId2"/>
          <a:stretch>
            <a:fillRect/>
          </a:stretch>
        </p:blipFill>
        <p:spPr>
          <a:xfrm>
            <a:off x="3984793" y="2946935"/>
            <a:ext cx="5987288" cy="36093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p:cNvSpPr txBox="1"/>
          <p:nvPr/>
        </p:nvSpPr>
        <p:spPr>
          <a:xfrm>
            <a:off x="5744491" y="2851149"/>
            <a:ext cx="2819400" cy="369332"/>
          </a:xfrm>
          <a:prstGeom prst="rect">
            <a:avLst/>
          </a:prstGeom>
          <a:noFill/>
        </p:spPr>
        <p:txBody>
          <a:bodyPr wrap="square" rtlCol="0">
            <a:spAutoFit/>
          </a:bodyPr>
          <a:lstStyle/>
          <a:p>
            <a:r>
              <a:rPr lang="en-GB" dirty="0" smtClean="0"/>
              <a:t>Dietary needs of customers </a:t>
            </a:r>
            <a:endParaRPr lang="en-GB" dirty="0"/>
          </a:p>
        </p:txBody>
      </p:sp>
      <p:sp>
        <p:nvSpPr>
          <p:cNvPr id="23" name="TextBox 22"/>
          <p:cNvSpPr txBox="1"/>
          <p:nvPr/>
        </p:nvSpPr>
        <p:spPr>
          <a:xfrm>
            <a:off x="5913401" y="1971796"/>
            <a:ext cx="4096185"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smtClean="0"/>
              <a:t>Stabiliser</a:t>
            </a:r>
            <a:r>
              <a:rPr lang="en-GB" sz="1400" dirty="0" smtClean="0"/>
              <a:t>: added an ingredient such as cream of tarter to make a product stable, meringues for example. </a:t>
            </a:r>
            <a:endParaRPr lang="en-GB" sz="1400" dirty="0"/>
          </a:p>
        </p:txBody>
      </p:sp>
      <p:sp>
        <p:nvSpPr>
          <p:cNvPr id="24" name="Rectangle 23"/>
          <p:cNvSpPr/>
          <p:nvPr/>
        </p:nvSpPr>
        <p:spPr>
          <a:xfrm>
            <a:off x="1724572" y="733302"/>
            <a:ext cx="3159839" cy="369332"/>
          </a:xfrm>
          <a:prstGeom prst="rect">
            <a:avLst/>
          </a:prstGeom>
        </p:spPr>
        <p:txBody>
          <a:bodyPr wrap="none">
            <a:spAutoFit/>
          </a:bodyPr>
          <a:lstStyle/>
          <a:p>
            <a:r>
              <a:rPr lang="en-GB" b="1" dirty="0">
                <a:solidFill>
                  <a:srgbClr val="3B3D3B"/>
                </a:solidFill>
                <a:latin typeface="proxima_nova"/>
              </a:rPr>
              <a:t>1. Choose the Perfect Plate</a:t>
            </a:r>
            <a:endParaRPr lang="en-GB" b="1" i="0" dirty="0">
              <a:solidFill>
                <a:srgbClr val="3B3D3B"/>
              </a:solidFill>
              <a:effectLst/>
              <a:latin typeface="proxima_nova"/>
            </a:endParaRPr>
          </a:p>
        </p:txBody>
      </p:sp>
      <p:sp>
        <p:nvSpPr>
          <p:cNvPr id="25" name="Rectangle 24"/>
          <p:cNvSpPr/>
          <p:nvPr/>
        </p:nvSpPr>
        <p:spPr>
          <a:xfrm>
            <a:off x="1745860" y="1118167"/>
            <a:ext cx="3138551" cy="369332"/>
          </a:xfrm>
          <a:prstGeom prst="rect">
            <a:avLst/>
          </a:prstGeom>
        </p:spPr>
        <p:txBody>
          <a:bodyPr wrap="none">
            <a:spAutoFit/>
          </a:bodyPr>
          <a:lstStyle/>
          <a:p>
            <a:r>
              <a:rPr lang="en-GB" b="1" dirty="0">
                <a:solidFill>
                  <a:srgbClr val="3B3D3B"/>
                </a:solidFill>
                <a:latin typeface="proxima_nova"/>
              </a:rPr>
              <a:t>2. Placing Your Ingredients</a:t>
            </a:r>
            <a:endParaRPr lang="en-GB" b="1" i="0" dirty="0">
              <a:solidFill>
                <a:srgbClr val="3B3D3B"/>
              </a:solidFill>
              <a:effectLst/>
              <a:latin typeface="proxima_nova"/>
            </a:endParaRPr>
          </a:p>
        </p:txBody>
      </p:sp>
      <p:sp>
        <p:nvSpPr>
          <p:cNvPr id="26" name="Rectangle 25"/>
          <p:cNvSpPr/>
          <p:nvPr/>
        </p:nvSpPr>
        <p:spPr>
          <a:xfrm>
            <a:off x="1745860" y="1503032"/>
            <a:ext cx="3433376" cy="369332"/>
          </a:xfrm>
          <a:prstGeom prst="rect">
            <a:avLst/>
          </a:prstGeom>
        </p:spPr>
        <p:txBody>
          <a:bodyPr wrap="none">
            <a:spAutoFit/>
          </a:bodyPr>
          <a:lstStyle/>
          <a:p>
            <a:r>
              <a:rPr lang="en-GB" b="1" dirty="0">
                <a:solidFill>
                  <a:srgbClr val="3B3D3B"/>
                </a:solidFill>
                <a:latin typeface="proxima_nova"/>
              </a:rPr>
              <a:t>3. Pay Attention to the Details</a:t>
            </a:r>
            <a:endParaRPr lang="en-GB" b="1" i="0" dirty="0">
              <a:solidFill>
                <a:srgbClr val="3B3D3B"/>
              </a:solidFill>
              <a:effectLst/>
              <a:latin typeface="proxima_nova"/>
            </a:endParaRPr>
          </a:p>
        </p:txBody>
      </p:sp>
      <p:sp>
        <p:nvSpPr>
          <p:cNvPr id="27" name="Rectangle 26"/>
          <p:cNvSpPr/>
          <p:nvPr/>
        </p:nvSpPr>
        <p:spPr>
          <a:xfrm>
            <a:off x="1753349" y="1887797"/>
            <a:ext cx="3865161" cy="369332"/>
          </a:xfrm>
          <a:prstGeom prst="rect">
            <a:avLst/>
          </a:prstGeom>
        </p:spPr>
        <p:txBody>
          <a:bodyPr wrap="none">
            <a:spAutoFit/>
          </a:bodyPr>
          <a:lstStyle/>
          <a:p>
            <a:r>
              <a:rPr lang="en-GB" b="1" dirty="0">
                <a:solidFill>
                  <a:srgbClr val="3B3D3B"/>
                </a:solidFill>
                <a:latin typeface="proxima_nova"/>
              </a:rPr>
              <a:t>4. Design and Create with Sauces</a:t>
            </a:r>
            <a:endParaRPr lang="en-GB" b="1" i="0" dirty="0">
              <a:solidFill>
                <a:srgbClr val="3B3D3B"/>
              </a:solidFill>
              <a:effectLst/>
              <a:latin typeface="proxima_nova"/>
            </a:endParaRPr>
          </a:p>
        </p:txBody>
      </p:sp>
      <p:sp>
        <p:nvSpPr>
          <p:cNvPr id="28" name="Rectangle 27"/>
          <p:cNvSpPr/>
          <p:nvPr/>
        </p:nvSpPr>
        <p:spPr>
          <a:xfrm>
            <a:off x="1753349" y="2267208"/>
            <a:ext cx="3518912" cy="369332"/>
          </a:xfrm>
          <a:prstGeom prst="rect">
            <a:avLst/>
          </a:prstGeom>
        </p:spPr>
        <p:txBody>
          <a:bodyPr wrap="none">
            <a:spAutoFit/>
          </a:bodyPr>
          <a:lstStyle/>
          <a:p>
            <a:r>
              <a:rPr lang="en-GB" b="1" dirty="0">
                <a:solidFill>
                  <a:srgbClr val="3B3D3B"/>
                </a:solidFill>
                <a:latin typeface="proxima_nova"/>
              </a:rPr>
              <a:t>5. Use Garnishes Purposefully</a:t>
            </a:r>
            <a:endParaRPr lang="en-GB" b="1" i="0" dirty="0">
              <a:solidFill>
                <a:srgbClr val="3B3D3B"/>
              </a:solidFill>
              <a:effectLst/>
              <a:latin typeface="proxima_nova"/>
            </a:endParaRPr>
          </a:p>
        </p:txBody>
      </p:sp>
      <p:pic>
        <p:nvPicPr>
          <p:cNvPr id="29" name="Picture 28"/>
          <p:cNvPicPr>
            <a:picLocks noChangeAspect="1"/>
          </p:cNvPicPr>
          <p:nvPr/>
        </p:nvPicPr>
        <p:blipFill rotWithShape="1">
          <a:blip r:embed="rId3"/>
          <a:srcRect l="24010" t="8066" r="22586" b="8908"/>
          <a:stretch/>
        </p:blipFill>
        <p:spPr>
          <a:xfrm>
            <a:off x="1961462" y="2787834"/>
            <a:ext cx="1715080" cy="1767583"/>
          </a:xfrm>
          <a:prstGeom prst="rect">
            <a:avLst/>
          </a:prstGeom>
        </p:spPr>
      </p:pic>
      <p:pic>
        <p:nvPicPr>
          <p:cNvPr id="30" name="Picture 29"/>
          <p:cNvPicPr>
            <a:picLocks noChangeAspect="1"/>
          </p:cNvPicPr>
          <p:nvPr/>
        </p:nvPicPr>
        <p:blipFill rotWithShape="1">
          <a:blip r:embed="rId4"/>
          <a:srcRect r="49591"/>
          <a:stretch/>
        </p:blipFill>
        <p:spPr>
          <a:xfrm>
            <a:off x="213569" y="794241"/>
            <a:ext cx="1580088" cy="1764166"/>
          </a:xfrm>
          <a:prstGeom prst="rect">
            <a:avLst/>
          </a:prstGeom>
        </p:spPr>
      </p:pic>
      <p:pic>
        <p:nvPicPr>
          <p:cNvPr id="1026" name="Picture 2" descr="The art of plating: How to smear, swirl and stencil your way to ..."/>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9888"/>
          <a:stretch/>
        </p:blipFill>
        <p:spPr bwMode="auto">
          <a:xfrm>
            <a:off x="219845" y="2787834"/>
            <a:ext cx="1573812" cy="1767583"/>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5902710" y="656358"/>
            <a:ext cx="4119121"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smtClean="0"/>
              <a:t>Aeration: incorporating air into a mixture by whisking, folding or creaming</a:t>
            </a:r>
            <a:endParaRPr lang="en-GB" sz="1400" dirty="0"/>
          </a:p>
        </p:txBody>
      </p:sp>
      <p:sp>
        <p:nvSpPr>
          <p:cNvPr id="33" name="TextBox 32"/>
          <p:cNvSpPr txBox="1"/>
          <p:nvPr/>
        </p:nvSpPr>
        <p:spPr>
          <a:xfrm>
            <a:off x="5891779" y="1320842"/>
            <a:ext cx="4130052"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smtClean="0"/>
              <a:t>Lamination: folding butter through pastry dough to create layers</a:t>
            </a:r>
            <a:endParaRPr lang="en-GB" sz="1400" dirty="0"/>
          </a:p>
        </p:txBody>
      </p:sp>
      <p:pic>
        <p:nvPicPr>
          <p:cNvPr id="38" name="Picture 37"/>
          <p:cNvPicPr>
            <a:picLocks noChangeAspect="1"/>
          </p:cNvPicPr>
          <p:nvPr/>
        </p:nvPicPr>
        <p:blipFill>
          <a:blip r:embed="rId6"/>
          <a:stretch>
            <a:fillRect/>
          </a:stretch>
        </p:blipFill>
        <p:spPr>
          <a:xfrm>
            <a:off x="243995" y="4718136"/>
            <a:ext cx="3664014" cy="1871634"/>
          </a:xfrm>
          <a:prstGeom prst="rect">
            <a:avLst/>
          </a:prstGeom>
        </p:spPr>
      </p:pic>
    </p:spTree>
    <p:extLst>
      <p:ext uri="{BB962C8B-B14F-4D97-AF65-F5344CB8AC3E}">
        <p14:creationId xmlns:p14="http://schemas.microsoft.com/office/powerpoint/2010/main" val="1340469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a:xfrm>
            <a:off x="6503321" y="2155577"/>
            <a:ext cx="2184925" cy="3994213"/>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2987546" y="1049516"/>
            <a:ext cx="4666294" cy="1046351"/>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8875842" y="3267700"/>
            <a:ext cx="3214095" cy="1422688"/>
          </a:xfrm>
          <a:prstGeom prst="roundRect">
            <a:avLst>
              <a:gd name="adj" fmla="val 13746"/>
            </a:avLst>
          </a:prstGeom>
          <a:solidFill>
            <a:schemeClr val="accent1">
              <a:lumMod val="60000"/>
              <a:lumOff val="4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3624354" y="264135"/>
            <a:ext cx="4499810" cy="70621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3740704" y="258214"/>
            <a:ext cx="4343401" cy="923330"/>
          </a:xfrm>
          <a:prstGeom prst="rect">
            <a:avLst/>
          </a:prstGeom>
          <a:noFill/>
        </p:spPr>
        <p:txBody>
          <a:bodyPr wrap="square" rtlCol="0">
            <a:spAutoFit/>
          </a:bodyPr>
          <a:lstStyle/>
          <a:p>
            <a:pPr lvl="0" algn="ctr"/>
            <a:r>
              <a:rPr lang="en-GB" b="1" u="sng" dirty="0" smtClean="0"/>
              <a:t>Understand </a:t>
            </a:r>
            <a:r>
              <a:rPr lang="en-GB" b="1" u="sng" dirty="0"/>
              <a:t>the environment in which hospitality and catering providers operate</a:t>
            </a:r>
            <a:endParaRPr lang="en-GB" dirty="0"/>
          </a:p>
          <a:p>
            <a:pPr algn="ctr"/>
            <a:endParaRPr lang="en-GB" dirty="0"/>
          </a:p>
        </p:txBody>
      </p:sp>
      <p:sp>
        <p:nvSpPr>
          <p:cNvPr id="10" name="TextBox 9"/>
          <p:cNvSpPr txBox="1"/>
          <p:nvPr/>
        </p:nvSpPr>
        <p:spPr>
          <a:xfrm>
            <a:off x="9357654" y="3271872"/>
            <a:ext cx="3152274" cy="307777"/>
          </a:xfrm>
          <a:prstGeom prst="rect">
            <a:avLst/>
          </a:prstGeom>
          <a:noFill/>
        </p:spPr>
        <p:txBody>
          <a:bodyPr wrap="square" rtlCol="0">
            <a:spAutoFit/>
          </a:bodyPr>
          <a:lstStyle/>
          <a:p>
            <a:r>
              <a:rPr lang="en-GB" sz="1400" b="1" u="sng" dirty="0" smtClean="0"/>
              <a:t>Some facts and information</a:t>
            </a:r>
            <a:endParaRPr lang="en-GB" sz="1400" b="1" u="sng" dirty="0"/>
          </a:p>
        </p:txBody>
      </p:sp>
      <p:sp>
        <p:nvSpPr>
          <p:cNvPr id="2" name="Rectangle 1"/>
          <p:cNvSpPr/>
          <p:nvPr/>
        </p:nvSpPr>
        <p:spPr>
          <a:xfrm>
            <a:off x="42999" y="234462"/>
            <a:ext cx="2729526" cy="207848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75313" y="455593"/>
            <a:ext cx="2535654" cy="1800493"/>
          </a:xfrm>
          <a:prstGeom prst="rect">
            <a:avLst/>
          </a:prstGeom>
          <a:noFill/>
        </p:spPr>
        <p:txBody>
          <a:bodyPr wrap="square" rtlCol="0">
            <a:spAutoFit/>
          </a:bodyPr>
          <a:lstStyle/>
          <a:p>
            <a:pPr lvl="0" algn="ctr"/>
            <a:r>
              <a:rPr lang="en-GB" sz="1100" dirty="0"/>
              <a:t>Types of provider</a:t>
            </a:r>
          </a:p>
          <a:p>
            <a:pPr lvl="0" algn="ctr"/>
            <a:r>
              <a:rPr lang="en-GB" sz="1100" dirty="0"/>
              <a:t>Types of service</a:t>
            </a:r>
          </a:p>
          <a:p>
            <a:pPr lvl="0" algn="ctr"/>
            <a:r>
              <a:rPr lang="en-GB" sz="1100" dirty="0"/>
              <a:t>Commercial/non commercial establishment</a:t>
            </a:r>
          </a:p>
          <a:p>
            <a:pPr lvl="0" algn="ctr"/>
            <a:r>
              <a:rPr lang="en-GB" sz="1100" dirty="0"/>
              <a:t>Services provided</a:t>
            </a:r>
          </a:p>
          <a:p>
            <a:pPr lvl="0" algn="ctr"/>
            <a:r>
              <a:rPr lang="en-GB" sz="1100" dirty="0"/>
              <a:t>Suppliers</a:t>
            </a:r>
          </a:p>
          <a:p>
            <a:pPr lvl="0" algn="ctr"/>
            <a:r>
              <a:rPr lang="en-GB" sz="1100" dirty="0"/>
              <a:t>Where hospitality is provided at non-catering venues</a:t>
            </a:r>
          </a:p>
          <a:p>
            <a:pPr lvl="0" algn="ctr"/>
            <a:r>
              <a:rPr lang="en-GB" sz="1100" dirty="0"/>
              <a:t>Standards and ratings</a:t>
            </a:r>
          </a:p>
          <a:p>
            <a:endParaRPr lang="en-GB" sz="1200" dirty="0"/>
          </a:p>
        </p:txBody>
      </p:sp>
      <p:sp>
        <p:nvSpPr>
          <p:cNvPr id="15" name="TextBox 14"/>
          <p:cNvSpPr txBox="1"/>
          <p:nvPr/>
        </p:nvSpPr>
        <p:spPr>
          <a:xfrm>
            <a:off x="3029611" y="1080204"/>
            <a:ext cx="4624228" cy="1015663"/>
          </a:xfrm>
          <a:prstGeom prst="rect">
            <a:avLst/>
          </a:prstGeom>
          <a:noFill/>
        </p:spPr>
        <p:txBody>
          <a:bodyPr wrap="square" rtlCol="0">
            <a:spAutoFit/>
          </a:bodyPr>
          <a:lstStyle/>
          <a:p>
            <a:pPr algn="ctr"/>
            <a:r>
              <a:rPr lang="en-GB" sz="1000" dirty="0" smtClean="0"/>
              <a:t>The hospitality and catering industry includes hotels, guest houses, bed and breakfasts (B&amp;Bs), inns and pubs, restaurants, cafes and takeaways, contract catering (such as catering in hospitals), catering in leisure attractions (such as museums) and motorway service areas. It includes in flight meals and snacks on rail services. It also includes private clubs (such as the Royal Automobile Club) and mobile catering services.</a:t>
            </a:r>
            <a:endParaRPr lang="en-GB" sz="1000" dirty="0"/>
          </a:p>
        </p:txBody>
      </p:sp>
      <p:sp>
        <p:nvSpPr>
          <p:cNvPr id="18" name="TextBox 17"/>
          <p:cNvSpPr txBox="1"/>
          <p:nvPr/>
        </p:nvSpPr>
        <p:spPr>
          <a:xfrm>
            <a:off x="8593522" y="3610543"/>
            <a:ext cx="3645877" cy="1338828"/>
          </a:xfrm>
          <a:prstGeom prst="rect">
            <a:avLst/>
          </a:prstGeom>
          <a:noFill/>
        </p:spPr>
        <p:txBody>
          <a:bodyPr wrap="square" rtlCol="0">
            <a:spAutoFit/>
          </a:bodyPr>
          <a:lstStyle/>
          <a:p>
            <a:pPr marL="285750" indent="-285750">
              <a:buFont typeface="Arial" pitchFamily="34" charset="0"/>
              <a:buChar char="•"/>
            </a:pPr>
            <a:r>
              <a:rPr lang="en-GB" sz="900" dirty="0" smtClean="0"/>
              <a:t>The catering industry is very diverse.  A catering establishment is defined as one that provides food and/or drink.  This is known as a product-and-service provider.</a:t>
            </a:r>
          </a:p>
          <a:p>
            <a:endParaRPr lang="en-GB" sz="900" dirty="0" smtClean="0"/>
          </a:p>
          <a:p>
            <a:pPr marL="285750" indent="-285750">
              <a:buFont typeface="Arial" pitchFamily="34" charset="0"/>
              <a:buChar char="•"/>
            </a:pPr>
            <a:r>
              <a:rPr lang="en-GB" sz="900" dirty="0" smtClean="0"/>
              <a:t>Many different kinds of commercial (for profit) businesses operate in the catering industry, but there are also non-commercial businesses in the industry</a:t>
            </a:r>
          </a:p>
          <a:p>
            <a:endParaRPr lang="en-GB" dirty="0"/>
          </a:p>
        </p:txBody>
      </p:sp>
      <p:sp>
        <p:nvSpPr>
          <p:cNvPr id="19" name="Rounded Rectangle 18"/>
          <p:cNvSpPr/>
          <p:nvPr/>
        </p:nvSpPr>
        <p:spPr>
          <a:xfrm>
            <a:off x="8802386" y="4961381"/>
            <a:ext cx="3298566" cy="68844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p:cNvSpPr txBox="1"/>
          <p:nvPr/>
        </p:nvSpPr>
        <p:spPr>
          <a:xfrm>
            <a:off x="8831999" y="4997282"/>
            <a:ext cx="3298566" cy="600164"/>
          </a:xfrm>
          <a:prstGeom prst="rect">
            <a:avLst/>
          </a:prstGeom>
          <a:noFill/>
        </p:spPr>
        <p:txBody>
          <a:bodyPr wrap="square" rtlCol="0">
            <a:spAutoFit/>
          </a:bodyPr>
          <a:lstStyle/>
          <a:p>
            <a:r>
              <a:rPr lang="en-GB" sz="1100" b="1" dirty="0" smtClean="0"/>
              <a:t>Commercia</a:t>
            </a:r>
            <a:r>
              <a:rPr lang="en-GB" sz="1100" dirty="0" smtClean="0"/>
              <a:t>l – make profit e.g. hotel   </a:t>
            </a:r>
          </a:p>
          <a:p>
            <a:endParaRPr lang="en-GB" sz="1100" dirty="0" smtClean="0"/>
          </a:p>
          <a:p>
            <a:r>
              <a:rPr lang="en-GB" sz="1100" b="1" dirty="0" smtClean="0"/>
              <a:t>Non commercial </a:t>
            </a:r>
            <a:r>
              <a:rPr lang="en-GB" sz="1100" dirty="0" smtClean="0"/>
              <a:t>– do not make profit  e.g. prisons </a:t>
            </a:r>
            <a:endParaRPr lang="en-GB" sz="1100" dirty="0"/>
          </a:p>
        </p:txBody>
      </p:sp>
      <p:sp>
        <p:nvSpPr>
          <p:cNvPr id="21" name="Rounded Rectangle 20"/>
          <p:cNvSpPr/>
          <p:nvPr/>
        </p:nvSpPr>
        <p:spPr>
          <a:xfrm>
            <a:off x="8791721" y="5714832"/>
            <a:ext cx="3298566" cy="68844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p:cNvSpPr txBox="1"/>
          <p:nvPr/>
        </p:nvSpPr>
        <p:spPr>
          <a:xfrm>
            <a:off x="8984438" y="5814298"/>
            <a:ext cx="2996956" cy="646331"/>
          </a:xfrm>
          <a:prstGeom prst="rect">
            <a:avLst/>
          </a:prstGeom>
          <a:noFill/>
        </p:spPr>
        <p:txBody>
          <a:bodyPr wrap="square" rtlCol="0">
            <a:spAutoFit/>
          </a:bodyPr>
          <a:lstStyle/>
          <a:p>
            <a:r>
              <a:rPr lang="en-GB" sz="1200" b="1" dirty="0" smtClean="0"/>
              <a:t>Residential</a:t>
            </a:r>
            <a:r>
              <a:rPr lang="en-GB" sz="1200" dirty="0" smtClean="0"/>
              <a:t>- can book in to stay over night</a:t>
            </a:r>
          </a:p>
          <a:p>
            <a:r>
              <a:rPr lang="en-GB" sz="1200" dirty="0" smtClean="0"/>
              <a:t> </a:t>
            </a:r>
          </a:p>
          <a:p>
            <a:r>
              <a:rPr lang="en-GB" sz="1200" b="1" dirty="0" smtClean="0"/>
              <a:t>Non residential </a:t>
            </a:r>
            <a:r>
              <a:rPr lang="en-GB" sz="1200" dirty="0" smtClean="0"/>
              <a:t>– cannot stay overnight </a:t>
            </a:r>
            <a:endParaRPr lang="en-GB" sz="1200" dirty="0"/>
          </a:p>
        </p:txBody>
      </p:sp>
      <p:graphicFrame>
        <p:nvGraphicFramePr>
          <p:cNvPr id="23" name="Table 22"/>
          <p:cNvGraphicFramePr>
            <a:graphicFrameLocks noGrp="1"/>
          </p:cNvGraphicFramePr>
          <p:nvPr>
            <p:extLst>
              <p:ext uri="{D42A27DB-BD31-4B8C-83A1-F6EECF244321}">
                <p14:modId xmlns:p14="http://schemas.microsoft.com/office/powerpoint/2010/main" val="2279600212"/>
              </p:ext>
            </p:extLst>
          </p:nvPr>
        </p:nvGraphicFramePr>
        <p:xfrm>
          <a:off x="2177" y="3511139"/>
          <a:ext cx="2409720" cy="2042160"/>
        </p:xfrm>
        <a:graphic>
          <a:graphicData uri="http://schemas.openxmlformats.org/drawingml/2006/table">
            <a:tbl>
              <a:tblPr firstRow="1" bandRow="1">
                <a:tableStyleId>{5C22544A-7EE6-4342-B048-85BDC9FD1C3A}</a:tableStyleId>
              </a:tblPr>
              <a:tblGrid>
                <a:gridCol w="1204860">
                  <a:extLst>
                    <a:ext uri="{9D8B030D-6E8A-4147-A177-3AD203B41FA5}">
                      <a16:colId xmlns:a16="http://schemas.microsoft.com/office/drawing/2014/main" val="20000"/>
                    </a:ext>
                  </a:extLst>
                </a:gridCol>
                <a:gridCol w="1204860">
                  <a:extLst>
                    <a:ext uri="{9D8B030D-6E8A-4147-A177-3AD203B41FA5}">
                      <a16:colId xmlns:a16="http://schemas.microsoft.com/office/drawing/2014/main" val="20001"/>
                    </a:ext>
                  </a:extLst>
                </a:gridCol>
              </a:tblGrid>
              <a:tr h="181608">
                <a:tc>
                  <a:txBody>
                    <a:bodyPr/>
                    <a:lstStyle/>
                    <a:p>
                      <a:r>
                        <a:rPr lang="en-GB" sz="1400" dirty="0" smtClean="0"/>
                        <a:t>commercial</a:t>
                      </a:r>
                      <a:endParaRPr lang="en-GB" sz="1400" dirty="0"/>
                    </a:p>
                  </a:txBody>
                  <a:tcPr/>
                </a:tc>
                <a:tc>
                  <a:txBody>
                    <a:bodyPr/>
                    <a:lstStyle/>
                    <a:p>
                      <a:r>
                        <a:rPr lang="en-GB" sz="1400" dirty="0" smtClean="0"/>
                        <a:t>Non commercial </a:t>
                      </a:r>
                      <a:endParaRPr lang="en-GB" sz="1400" dirty="0"/>
                    </a:p>
                  </a:txBody>
                  <a:tcPr/>
                </a:tc>
                <a:extLst>
                  <a:ext uri="{0D108BD9-81ED-4DB2-BD59-A6C34878D82A}">
                    <a16:rowId xmlns:a16="http://schemas.microsoft.com/office/drawing/2014/main" val="10000"/>
                  </a:ext>
                </a:extLst>
              </a:tr>
              <a:tr h="181608">
                <a:tc>
                  <a:txBody>
                    <a:bodyPr/>
                    <a:lstStyle/>
                    <a:p>
                      <a:r>
                        <a:rPr lang="en-GB" sz="1400" dirty="0" smtClean="0"/>
                        <a:t>hotels</a:t>
                      </a:r>
                      <a:endParaRPr lang="en-GB" sz="1400" dirty="0"/>
                    </a:p>
                  </a:txBody>
                  <a:tcPr/>
                </a:tc>
                <a:tc>
                  <a:txBody>
                    <a:bodyPr/>
                    <a:lstStyle/>
                    <a:p>
                      <a:r>
                        <a:rPr lang="en-GB" sz="1400" dirty="0" smtClean="0"/>
                        <a:t>hospitals</a:t>
                      </a:r>
                      <a:endParaRPr lang="en-GB" sz="1400" dirty="0"/>
                    </a:p>
                  </a:txBody>
                  <a:tcPr/>
                </a:tc>
                <a:extLst>
                  <a:ext uri="{0D108BD9-81ED-4DB2-BD59-A6C34878D82A}">
                    <a16:rowId xmlns:a16="http://schemas.microsoft.com/office/drawing/2014/main" val="10001"/>
                  </a:ext>
                </a:extLst>
              </a:tr>
              <a:tr h="181608">
                <a:tc>
                  <a:txBody>
                    <a:bodyPr/>
                    <a:lstStyle/>
                    <a:p>
                      <a:r>
                        <a:rPr lang="en-GB" sz="1400" dirty="0" smtClean="0"/>
                        <a:t>B&amp;B’s</a:t>
                      </a:r>
                      <a:endParaRPr lang="en-GB" sz="1400" dirty="0"/>
                    </a:p>
                  </a:txBody>
                  <a:tcPr/>
                </a:tc>
                <a:tc>
                  <a:txBody>
                    <a:bodyPr/>
                    <a:lstStyle/>
                    <a:p>
                      <a:r>
                        <a:rPr lang="en-GB" sz="1400" dirty="0" smtClean="0"/>
                        <a:t>schools</a:t>
                      </a:r>
                      <a:endParaRPr lang="en-GB" sz="1400" dirty="0"/>
                    </a:p>
                  </a:txBody>
                  <a:tcPr/>
                </a:tc>
                <a:extLst>
                  <a:ext uri="{0D108BD9-81ED-4DB2-BD59-A6C34878D82A}">
                    <a16:rowId xmlns:a16="http://schemas.microsoft.com/office/drawing/2014/main" val="10002"/>
                  </a:ext>
                </a:extLst>
              </a:tr>
              <a:tr h="181608">
                <a:tc>
                  <a:txBody>
                    <a:bodyPr/>
                    <a:lstStyle/>
                    <a:p>
                      <a:r>
                        <a:rPr lang="en-GB" sz="1400" dirty="0" smtClean="0"/>
                        <a:t>pubs</a:t>
                      </a:r>
                      <a:endParaRPr lang="en-GB" sz="1400" dirty="0"/>
                    </a:p>
                  </a:txBody>
                  <a:tcPr/>
                </a:tc>
                <a:tc>
                  <a:txBody>
                    <a:bodyPr/>
                    <a:lstStyle/>
                    <a:p>
                      <a:r>
                        <a:rPr lang="en-GB" sz="1400" dirty="0" smtClean="0"/>
                        <a:t>army</a:t>
                      </a:r>
                      <a:endParaRPr lang="en-GB" sz="1400" dirty="0"/>
                    </a:p>
                  </a:txBody>
                  <a:tcPr/>
                </a:tc>
                <a:extLst>
                  <a:ext uri="{0D108BD9-81ED-4DB2-BD59-A6C34878D82A}">
                    <a16:rowId xmlns:a16="http://schemas.microsoft.com/office/drawing/2014/main" val="10003"/>
                  </a:ext>
                </a:extLst>
              </a:tr>
              <a:tr h="181608">
                <a:tc>
                  <a:txBody>
                    <a:bodyPr/>
                    <a:lstStyle/>
                    <a:p>
                      <a:r>
                        <a:rPr lang="en-GB" sz="1400" dirty="0" smtClean="0"/>
                        <a:t>Guest houses</a:t>
                      </a:r>
                      <a:endParaRPr lang="en-GB" sz="1400" dirty="0"/>
                    </a:p>
                  </a:txBody>
                  <a:tcPr/>
                </a:tc>
                <a:tc>
                  <a:txBody>
                    <a:bodyPr/>
                    <a:lstStyle/>
                    <a:p>
                      <a:r>
                        <a:rPr lang="en-GB" sz="1400" dirty="0" smtClean="0"/>
                        <a:t>Care homes </a:t>
                      </a:r>
                      <a:endParaRPr lang="en-GB" sz="1400" dirty="0"/>
                    </a:p>
                  </a:txBody>
                  <a:tcPr/>
                </a:tc>
                <a:extLst>
                  <a:ext uri="{0D108BD9-81ED-4DB2-BD59-A6C34878D82A}">
                    <a16:rowId xmlns:a16="http://schemas.microsoft.com/office/drawing/2014/main" val="10004"/>
                  </a:ext>
                </a:extLst>
              </a:tr>
              <a:tr h="181608">
                <a:tc>
                  <a:txBody>
                    <a:bodyPr/>
                    <a:lstStyle/>
                    <a:p>
                      <a:r>
                        <a:rPr lang="en-GB" sz="1400" dirty="0" smtClean="0"/>
                        <a:t>Holiday parks</a:t>
                      </a:r>
                      <a:endParaRPr lang="en-GB" sz="1400" dirty="0"/>
                    </a:p>
                  </a:txBody>
                  <a:tcPr/>
                </a:tc>
                <a:tc>
                  <a:txBody>
                    <a:bodyPr/>
                    <a:lstStyle/>
                    <a:p>
                      <a:r>
                        <a:rPr lang="en-GB" sz="1400" dirty="0" smtClean="0"/>
                        <a:t>prisons</a:t>
                      </a:r>
                      <a:endParaRPr lang="en-GB" sz="1400" dirty="0"/>
                    </a:p>
                  </a:txBody>
                  <a:tcPr/>
                </a:tc>
                <a:extLst>
                  <a:ext uri="{0D108BD9-81ED-4DB2-BD59-A6C34878D82A}">
                    <a16:rowId xmlns:a16="http://schemas.microsoft.com/office/drawing/2014/main" val="10005"/>
                  </a:ext>
                </a:extLst>
              </a:tr>
            </a:tbl>
          </a:graphicData>
        </a:graphic>
      </p:graphicFrame>
      <p:pic>
        <p:nvPicPr>
          <p:cNvPr id="24" name="Picture 23"/>
          <p:cNvPicPr>
            <a:picLocks noChangeAspect="1"/>
          </p:cNvPicPr>
          <p:nvPr/>
        </p:nvPicPr>
        <p:blipFill>
          <a:blip r:embed="rId3"/>
          <a:stretch>
            <a:fillRect/>
          </a:stretch>
        </p:blipFill>
        <p:spPr>
          <a:xfrm>
            <a:off x="1239315" y="2534073"/>
            <a:ext cx="776720" cy="928115"/>
          </a:xfrm>
          <a:prstGeom prst="rect">
            <a:avLst/>
          </a:prstGeom>
        </p:spPr>
      </p:pic>
      <p:pic>
        <p:nvPicPr>
          <p:cNvPr id="25" name="Picture 24"/>
          <p:cNvPicPr>
            <a:picLocks noChangeAspect="1"/>
          </p:cNvPicPr>
          <p:nvPr/>
        </p:nvPicPr>
        <p:blipFill>
          <a:blip r:embed="rId4"/>
          <a:stretch>
            <a:fillRect/>
          </a:stretch>
        </p:blipFill>
        <p:spPr>
          <a:xfrm>
            <a:off x="2071832" y="2582310"/>
            <a:ext cx="821587" cy="982971"/>
          </a:xfrm>
          <a:prstGeom prst="rect">
            <a:avLst/>
          </a:prstGeom>
        </p:spPr>
      </p:pic>
      <p:pic>
        <p:nvPicPr>
          <p:cNvPr id="26" name="Picture 25"/>
          <p:cNvPicPr>
            <a:picLocks noChangeAspect="1"/>
          </p:cNvPicPr>
          <p:nvPr/>
        </p:nvPicPr>
        <p:blipFill>
          <a:blip r:embed="rId5"/>
          <a:stretch>
            <a:fillRect/>
          </a:stretch>
        </p:blipFill>
        <p:spPr>
          <a:xfrm>
            <a:off x="817958" y="5848877"/>
            <a:ext cx="809746" cy="869482"/>
          </a:xfrm>
          <a:prstGeom prst="rect">
            <a:avLst/>
          </a:prstGeom>
        </p:spPr>
      </p:pic>
      <p:pic>
        <p:nvPicPr>
          <p:cNvPr id="27" name="Picture 26"/>
          <p:cNvPicPr>
            <a:picLocks noChangeAspect="1"/>
          </p:cNvPicPr>
          <p:nvPr/>
        </p:nvPicPr>
        <p:blipFill>
          <a:blip r:embed="rId6"/>
          <a:stretch>
            <a:fillRect/>
          </a:stretch>
        </p:blipFill>
        <p:spPr>
          <a:xfrm>
            <a:off x="1639394" y="5786769"/>
            <a:ext cx="846108" cy="931590"/>
          </a:xfrm>
          <a:prstGeom prst="rect">
            <a:avLst/>
          </a:prstGeom>
        </p:spPr>
      </p:pic>
      <p:pic>
        <p:nvPicPr>
          <p:cNvPr id="28" name="Picture 27"/>
          <p:cNvPicPr>
            <a:picLocks noChangeAspect="1"/>
          </p:cNvPicPr>
          <p:nvPr/>
        </p:nvPicPr>
        <p:blipFill>
          <a:blip r:embed="rId7"/>
          <a:stretch>
            <a:fillRect/>
          </a:stretch>
        </p:blipFill>
        <p:spPr>
          <a:xfrm>
            <a:off x="2482625" y="4976206"/>
            <a:ext cx="890191" cy="721634"/>
          </a:xfrm>
          <a:prstGeom prst="rect">
            <a:avLst/>
          </a:prstGeom>
        </p:spPr>
      </p:pic>
      <p:pic>
        <p:nvPicPr>
          <p:cNvPr id="29" name="Picture 28"/>
          <p:cNvPicPr>
            <a:picLocks noChangeAspect="1"/>
          </p:cNvPicPr>
          <p:nvPr/>
        </p:nvPicPr>
        <p:blipFill>
          <a:blip r:embed="rId8"/>
          <a:stretch>
            <a:fillRect/>
          </a:stretch>
        </p:blipFill>
        <p:spPr>
          <a:xfrm>
            <a:off x="0" y="2481794"/>
            <a:ext cx="1117843" cy="825384"/>
          </a:xfrm>
          <a:prstGeom prst="rect">
            <a:avLst/>
          </a:prstGeom>
        </p:spPr>
      </p:pic>
      <p:pic>
        <p:nvPicPr>
          <p:cNvPr id="30" name="Picture 29"/>
          <p:cNvPicPr>
            <a:picLocks noChangeAspect="1"/>
          </p:cNvPicPr>
          <p:nvPr/>
        </p:nvPicPr>
        <p:blipFill>
          <a:blip r:embed="rId9"/>
          <a:stretch>
            <a:fillRect/>
          </a:stretch>
        </p:blipFill>
        <p:spPr>
          <a:xfrm>
            <a:off x="17204" y="5803068"/>
            <a:ext cx="736843" cy="961100"/>
          </a:xfrm>
          <a:prstGeom prst="rect">
            <a:avLst/>
          </a:prstGeom>
        </p:spPr>
      </p:pic>
      <p:pic>
        <p:nvPicPr>
          <p:cNvPr id="31" name="Picture 30"/>
          <p:cNvPicPr>
            <a:picLocks noChangeAspect="1"/>
          </p:cNvPicPr>
          <p:nvPr/>
        </p:nvPicPr>
        <p:blipFill>
          <a:blip r:embed="rId10"/>
          <a:stretch>
            <a:fillRect/>
          </a:stretch>
        </p:blipFill>
        <p:spPr>
          <a:xfrm>
            <a:off x="2519746" y="3786985"/>
            <a:ext cx="836855" cy="1029406"/>
          </a:xfrm>
          <a:prstGeom prst="rect">
            <a:avLst/>
          </a:prstGeom>
        </p:spPr>
      </p:pic>
      <p:sp>
        <p:nvSpPr>
          <p:cNvPr id="32" name="Rectangle 31"/>
          <p:cNvSpPr/>
          <p:nvPr/>
        </p:nvSpPr>
        <p:spPr>
          <a:xfrm>
            <a:off x="8938293" y="293603"/>
            <a:ext cx="2946643" cy="2673025"/>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Box 32"/>
          <p:cNvSpPr txBox="1"/>
          <p:nvPr/>
        </p:nvSpPr>
        <p:spPr>
          <a:xfrm>
            <a:off x="8968964" y="307293"/>
            <a:ext cx="2946643" cy="3093154"/>
          </a:xfrm>
          <a:prstGeom prst="rect">
            <a:avLst/>
          </a:prstGeom>
          <a:noFill/>
        </p:spPr>
        <p:txBody>
          <a:bodyPr wrap="square" rtlCol="0">
            <a:spAutoFit/>
          </a:bodyPr>
          <a:lstStyle/>
          <a:p>
            <a:r>
              <a:rPr lang="en-GB" sz="1100" u="sng" dirty="0" smtClean="0"/>
              <a:t>CONTRACT CATERERS</a:t>
            </a:r>
          </a:p>
          <a:p>
            <a:r>
              <a:rPr lang="en-GB" sz="1100" dirty="0" smtClean="0"/>
              <a:t>These provide food and drink for a function where catering facilities are not already provided</a:t>
            </a:r>
          </a:p>
          <a:p>
            <a:r>
              <a:rPr lang="en-GB" sz="1100" dirty="0" smtClean="0"/>
              <a:t>They prepare the food for functions such as, weddings, banquets, garden parties, and parties in private houses. They may prepare  and cook food in advance, and deliver it the venue, or they may cook it on site. They may also provide staff to serve the food if required. </a:t>
            </a:r>
          </a:p>
          <a:p>
            <a:r>
              <a:rPr lang="en-GB" sz="1100" dirty="0" smtClean="0"/>
              <a:t>Great for - </a:t>
            </a:r>
            <a:r>
              <a:rPr lang="en-GB" sz="1100" b="1" dirty="0" smtClean="0"/>
              <a:t>parties</a:t>
            </a:r>
          </a:p>
          <a:p>
            <a:r>
              <a:rPr lang="en-GB" sz="1100" b="1" dirty="0" smtClean="0"/>
              <a:t>Weddings </a:t>
            </a:r>
          </a:p>
          <a:p>
            <a:r>
              <a:rPr lang="en-GB" sz="1100" b="1" dirty="0" smtClean="0"/>
              <a:t>Proms</a:t>
            </a:r>
          </a:p>
          <a:p>
            <a:r>
              <a:rPr lang="en-GB" sz="1100" b="1" dirty="0" smtClean="0"/>
              <a:t>Establishments that do not have facilities to provide food and drink</a:t>
            </a:r>
          </a:p>
          <a:p>
            <a:endParaRPr lang="en-GB" sz="1000" dirty="0" smtClean="0"/>
          </a:p>
          <a:p>
            <a:endParaRPr lang="en-GB" sz="1000" dirty="0" smtClean="0"/>
          </a:p>
          <a:p>
            <a:endParaRPr lang="en-GB" sz="1000" dirty="0"/>
          </a:p>
        </p:txBody>
      </p:sp>
      <p:sp>
        <p:nvSpPr>
          <p:cNvPr id="35" name="TextBox 34"/>
          <p:cNvSpPr txBox="1"/>
          <p:nvPr/>
        </p:nvSpPr>
        <p:spPr>
          <a:xfrm>
            <a:off x="6617462" y="2284552"/>
            <a:ext cx="2070783" cy="3970318"/>
          </a:xfrm>
          <a:prstGeom prst="rect">
            <a:avLst/>
          </a:prstGeom>
          <a:noFill/>
        </p:spPr>
        <p:txBody>
          <a:bodyPr wrap="square" rtlCol="0">
            <a:spAutoFit/>
          </a:bodyPr>
          <a:lstStyle/>
          <a:p>
            <a:pPr marL="285750" indent="-285750">
              <a:buFont typeface="Arial" panose="020B0604020202020204" pitchFamily="34" charset="0"/>
              <a:buChar char="•"/>
            </a:pPr>
            <a:r>
              <a:rPr lang="en-GB" sz="1200" b="1" dirty="0" smtClean="0"/>
              <a:t>Hospitality </a:t>
            </a:r>
            <a:r>
              <a:rPr lang="en-GB" sz="1200" dirty="0" smtClean="0"/>
              <a:t> is kindness in welcoming guests</a:t>
            </a:r>
          </a:p>
          <a:p>
            <a:pPr marL="285750" indent="-285750">
              <a:buFont typeface="Arial" panose="020B0604020202020204" pitchFamily="34" charset="0"/>
              <a:buChar char="•"/>
            </a:pPr>
            <a:r>
              <a:rPr lang="en-GB" sz="1200" b="1" dirty="0" smtClean="0"/>
              <a:t>Customer</a:t>
            </a:r>
            <a:r>
              <a:rPr lang="en-GB" sz="1200" dirty="0" smtClean="0"/>
              <a:t> – a person who buys goods or services</a:t>
            </a:r>
          </a:p>
          <a:p>
            <a:pPr marL="285750" indent="-285750">
              <a:buFont typeface="Arial" panose="020B0604020202020204" pitchFamily="34" charset="0"/>
              <a:buChar char="•"/>
            </a:pPr>
            <a:r>
              <a:rPr lang="en-GB" sz="1200" b="1" dirty="0" smtClean="0"/>
              <a:t>Hotels</a:t>
            </a:r>
            <a:r>
              <a:rPr lang="en-GB" sz="1200" dirty="0" smtClean="0"/>
              <a:t> are judged on quality using a star system </a:t>
            </a:r>
          </a:p>
          <a:p>
            <a:pPr marL="285750" indent="-285750">
              <a:buFont typeface="Arial" panose="020B0604020202020204" pitchFamily="34" charset="0"/>
              <a:buChar char="•"/>
            </a:pPr>
            <a:r>
              <a:rPr lang="en-GB" sz="1200" dirty="0" smtClean="0"/>
              <a:t>5* is best </a:t>
            </a:r>
          </a:p>
          <a:p>
            <a:pPr marL="285750" indent="-285750">
              <a:buFont typeface="Arial" panose="020B0604020202020204" pitchFamily="34" charset="0"/>
              <a:buChar char="•"/>
            </a:pPr>
            <a:r>
              <a:rPr lang="en-GB" sz="1200" b="1" dirty="0" smtClean="0"/>
              <a:t>Food</a:t>
            </a:r>
            <a:r>
              <a:rPr lang="en-GB" sz="1200" dirty="0" smtClean="0"/>
              <a:t> in restaurants is judged in quality and can be awarded Michelin stars if very good </a:t>
            </a:r>
          </a:p>
          <a:p>
            <a:pPr marL="285750" indent="-285750">
              <a:buFont typeface="Arial" panose="020B0604020202020204" pitchFamily="34" charset="0"/>
              <a:buChar char="•"/>
            </a:pPr>
            <a:r>
              <a:rPr lang="en-GB" sz="1200" b="1" dirty="0" smtClean="0"/>
              <a:t>Boutique hotel </a:t>
            </a:r>
            <a:r>
              <a:rPr lang="en-GB" sz="1200" dirty="0" smtClean="0"/>
              <a:t>– a small hotel where all rooms are themed differently </a:t>
            </a:r>
          </a:p>
          <a:p>
            <a:pPr marL="285750" indent="-285750">
              <a:buFont typeface="Arial" panose="020B0604020202020204" pitchFamily="34" charset="0"/>
              <a:buChar char="•"/>
            </a:pPr>
            <a:r>
              <a:rPr lang="en-GB" sz="1200" b="1" dirty="0" smtClean="0"/>
              <a:t>Hostel</a:t>
            </a:r>
            <a:r>
              <a:rPr lang="en-GB" sz="1200" dirty="0" smtClean="0"/>
              <a:t> a budget type of accommodation with shared facilities </a:t>
            </a:r>
          </a:p>
          <a:p>
            <a:pPr algn="ctr"/>
            <a:r>
              <a:rPr lang="en-GB" sz="1200" b="1" dirty="0" smtClean="0"/>
              <a:t>Types of residential  service </a:t>
            </a:r>
            <a:r>
              <a:rPr lang="en-GB" sz="1200" dirty="0" smtClean="0"/>
              <a:t>– B&amp;B, half board, full board, room only, all inclusive</a:t>
            </a:r>
          </a:p>
        </p:txBody>
      </p:sp>
      <p:sp>
        <p:nvSpPr>
          <p:cNvPr id="38" name="Rectangle 37"/>
          <p:cNvSpPr/>
          <p:nvPr/>
        </p:nvSpPr>
        <p:spPr>
          <a:xfrm>
            <a:off x="3186924" y="2446966"/>
            <a:ext cx="3010547" cy="97879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Hospitality has important links with tourism because people travel for work or pleasure and require accommodation , food and drink.</a:t>
            </a:r>
            <a:endParaRPr lang="en-GB" sz="1400" dirty="0">
              <a:solidFill>
                <a:schemeClr val="tx1"/>
              </a:solidFill>
            </a:endParaRPr>
          </a:p>
        </p:txBody>
      </p:sp>
      <p:sp>
        <p:nvSpPr>
          <p:cNvPr id="39" name="Rounded Rectangle 38"/>
          <p:cNvSpPr/>
          <p:nvPr/>
        </p:nvSpPr>
        <p:spPr>
          <a:xfrm>
            <a:off x="3486030" y="3615709"/>
            <a:ext cx="2959830" cy="2787569"/>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The</a:t>
            </a:r>
            <a:r>
              <a:rPr lang="en-GB" sz="1200" dirty="0" smtClean="0">
                <a:solidFill>
                  <a:schemeClr val="tx1"/>
                </a:solidFill>
              </a:rPr>
              <a:t> </a:t>
            </a:r>
            <a:r>
              <a:rPr lang="en-GB" b="1" u="sng" dirty="0" smtClean="0">
                <a:solidFill>
                  <a:schemeClr val="tx1"/>
                </a:solidFill>
              </a:rPr>
              <a:t>main sectors of the Hospitality industry are</a:t>
            </a:r>
            <a:r>
              <a:rPr lang="en-GB" sz="1200" dirty="0" smtClean="0">
                <a:solidFill>
                  <a:schemeClr val="tx1"/>
                </a:solidFill>
              </a:rPr>
              <a:t>:</a:t>
            </a:r>
          </a:p>
          <a:p>
            <a:pPr marL="285750" indent="-285750">
              <a:buFont typeface="Arial" panose="020B0604020202020204" pitchFamily="34" charset="0"/>
              <a:buChar char="•"/>
            </a:pPr>
            <a:r>
              <a:rPr lang="en-GB" sz="1200" dirty="0" smtClean="0">
                <a:solidFill>
                  <a:schemeClr val="tx1"/>
                </a:solidFill>
              </a:rPr>
              <a:t>Accommodation e.g. hotels and </a:t>
            </a:r>
            <a:r>
              <a:rPr lang="en-GB" sz="1200" b="1" dirty="0" smtClean="0">
                <a:solidFill>
                  <a:schemeClr val="tx1"/>
                </a:solidFill>
              </a:rPr>
              <a:t>guest houses</a:t>
            </a:r>
          </a:p>
          <a:p>
            <a:pPr marL="285750" indent="-285750">
              <a:buFont typeface="Arial" panose="020B0604020202020204" pitchFamily="34" charset="0"/>
              <a:buChar char="•"/>
            </a:pPr>
            <a:r>
              <a:rPr lang="en-GB" sz="1200" b="1" dirty="0" smtClean="0">
                <a:solidFill>
                  <a:schemeClr val="tx1"/>
                </a:solidFill>
              </a:rPr>
              <a:t>Food and drink e.g. </a:t>
            </a:r>
            <a:r>
              <a:rPr lang="en-GB" sz="1200" b="1" dirty="0" smtClean="0"/>
              <a:t>cafes </a:t>
            </a:r>
            <a:r>
              <a:rPr lang="en-GB" sz="1200" b="1" dirty="0" smtClean="0">
                <a:solidFill>
                  <a:schemeClr val="tx1"/>
                </a:solidFill>
              </a:rPr>
              <a:t>and restaurants </a:t>
            </a:r>
          </a:p>
          <a:p>
            <a:pPr marL="285750" indent="-285750">
              <a:buFont typeface="Arial" panose="020B0604020202020204" pitchFamily="34" charset="0"/>
              <a:buChar char="•"/>
            </a:pPr>
            <a:r>
              <a:rPr lang="en-GB" sz="1200" b="1" dirty="0" smtClean="0">
                <a:solidFill>
                  <a:schemeClr val="tx1"/>
                </a:solidFill>
              </a:rPr>
              <a:t>Meetings and events e.g. hotels and conference centres </a:t>
            </a:r>
          </a:p>
          <a:p>
            <a:pPr marL="285750" indent="-285750">
              <a:buFont typeface="Arial" panose="020B0604020202020204" pitchFamily="34" charset="0"/>
              <a:buChar char="•"/>
            </a:pPr>
            <a:r>
              <a:rPr lang="en-GB" sz="1200" b="1" dirty="0" smtClean="0">
                <a:solidFill>
                  <a:schemeClr val="tx1"/>
                </a:solidFill>
              </a:rPr>
              <a:t>Entertainment and leisure e.g. spa , leisure centres like the Metrodome and golf clubs</a:t>
            </a:r>
          </a:p>
          <a:p>
            <a:pPr marL="285750" indent="-285750">
              <a:buFont typeface="Arial" panose="020B0604020202020204" pitchFamily="34" charset="0"/>
              <a:buChar char="•"/>
            </a:pPr>
            <a:r>
              <a:rPr lang="en-GB" sz="1200" b="1" dirty="0" smtClean="0">
                <a:solidFill>
                  <a:schemeClr val="tx1"/>
                </a:solidFill>
              </a:rPr>
              <a:t>Travel and tourism e.g. aeroplanes , cruise ships and hotels </a:t>
            </a:r>
            <a:endParaRPr lang="en-GB" sz="1200" b="1" dirty="0">
              <a:solidFill>
                <a:schemeClr val="tx1"/>
              </a:solidFill>
            </a:endParaRPr>
          </a:p>
        </p:txBody>
      </p:sp>
      <p:pic>
        <p:nvPicPr>
          <p:cNvPr id="42" name="Picture 41"/>
          <p:cNvPicPr>
            <a:picLocks noChangeAspect="1"/>
          </p:cNvPicPr>
          <p:nvPr/>
        </p:nvPicPr>
        <p:blipFill>
          <a:blip r:embed="rId11"/>
          <a:stretch>
            <a:fillRect/>
          </a:stretch>
        </p:blipFill>
        <p:spPr>
          <a:xfrm>
            <a:off x="11534369" y="4863914"/>
            <a:ext cx="447025" cy="376778"/>
          </a:xfrm>
          <a:prstGeom prst="rect">
            <a:avLst/>
          </a:prstGeom>
        </p:spPr>
      </p:pic>
      <p:pic>
        <p:nvPicPr>
          <p:cNvPr id="43" name="Picture 42"/>
          <p:cNvPicPr>
            <a:picLocks noChangeAspect="1"/>
          </p:cNvPicPr>
          <p:nvPr/>
        </p:nvPicPr>
        <p:blipFill>
          <a:blip r:embed="rId12"/>
          <a:stretch>
            <a:fillRect/>
          </a:stretch>
        </p:blipFill>
        <p:spPr>
          <a:xfrm>
            <a:off x="11583995" y="6059055"/>
            <a:ext cx="496828" cy="349879"/>
          </a:xfrm>
          <a:prstGeom prst="rect">
            <a:avLst/>
          </a:prstGeom>
        </p:spPr>
      </p:pic>
      <p:pic>
        <p:nvPicPr>
          <p:cNvPr id="45" name="Picture 44"/>
          <p:cNvPicPr>
            <a:picLocks noChangeAspect="1"/>
          </p:cNvPicPr>
          <p:nvPr/>
        </p:nvPicPr>
        <p:blipFill>
          <a:blip r:embed="rId13"/>
          <a:stretch>
            <a:fillRect/>
          </a:stretch>
        </p:blipFill>
        <p:spPr>
          <a:xfrm>
            <a:off x="2513869" y="6006575"/>
            <a:ext cx="938198" cy="711784"/>
          </a:xfrm>
          <a:prstGeom prst="rect">
            <a:avLst/>
          </a:prstGeom>
        </p:spPr>
      </p:pic>
    </p:spTree>
    <p:extLst>
      <p:ext uri="{BB962C8B-B14F-4D97-AF65-F5344CB8AC3E}">
        <p14:creationId xmlns:p14="http://schemas.microsoft.com/office/powerpoint/2010/main" val="2150083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588</Words>
  <Application>Microsoft Office PowerPoint</Application>
  <PresentationFormat>Widescreen</PresentationFormat>
  <Paragraphs>85</Paragraphs>
  <Slides>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proxima_nova</vt:lpstr>
      <vt:lpstr>Wingdings</vt:lpstr>
      <vt:lpstr>Office Theme</vt:lpstr>
      <vt:lpstr>Year 9 knowledge organiser </vt:lpstr>
      <vt:lpstr>PowerPoint Presentation</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8 skills and knowledge profile</dc:title>
  <dc:creator>Mrs McDowell</dc:creator>
  <cp:lastModifiedBy>Mrs McDowall</cp:lastModifiedBy>
  <cp:revision>9</cp:revision>
  <dcterms:created xsi:type="dcterms:W3CDTF">2018-09-21T15:00:00Z</dcterms:created>
  <dcterms:modified xsi:type="dcterms:W3CDTF">2020-07-02T13:49:55Z</dcterms:modified>
</cp:coreProperties>
</file>