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Tomorrow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76EE76-EA78-4647-9732-7A3A4F39E893}">
  <a:tblStyle styleId="{3176EE76-EA78-4647-9732-7A3A4F39E8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slide" Target="slides/slide19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omorrow-bold.fntdata"/><Relationship Id="rId30" Type="http://schemas.openxmlformats.org/officeDocument/2006/relationships/font" Target="fonts/Tomorrow-regular.fntdata"/><Relationship Id="rId11" Type="http://schemas.openxmlformats.org/officeDocument/2006/relationships/slide" Target="slides/slide5.xml"/><Relationship Id="rId33" Type="http://schemas.openxmlformats.org/officeDocument/2006/relationships/font" Target="fonts/Tomorrow-boldItalic.fntdata"/><Relationship Id="rId10" Type="http://schemas.openxmlformats.org/officeDocument/2006/relationships/slide" Target="slides/slide4.xml"/><Relationship Id="rId32" Type="http://schemas.openxmlformats.org/officeDocument/2006/relationships/font" Target="fonts/Tomorrow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4e9a8c1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2a4e9a8c1d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5052273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2505227352_0_1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50522735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2505227352_0_2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5052273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2505227352_0_3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50522735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2505227352_0_4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50522735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2505227352_0_5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49bafdcc9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249bafdcc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49bafdc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49bafdc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gif"/><Relationship Id="rId10" Type="http://schemas.openxmlformats.org/officeDocument/2006/relationships/image" Target="../media/image15.gif"/><Relationship Id="rId13" Type="http://schemas.openxmlformats.org/officeDocument/2006/relationships/image" Target="../media/image14.png"/><Relationship Id="rId1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8.gif"/><Relationship Id="rId1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7.gif"/><Relationship Id="rId7" Type="http://schemas.openxmlformats.org/officeDocument/2006/relationships/image" Target="../media/image16.png"/><Relationship Id="rId8" Type="http://schemas.openxmlformats.org/officeDocument/2006/relationships/image" Target="../media/image1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4048" y="0"/>
            <a:ext cx="230497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685800" y="1985050"/>
            <a:ext cx="7772400" cy="1832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Choosing your</a:t>
            </a:r>
            <a:br>
              <a:rPr lang="en-GB" sz="5400"/>
            </a:br>
            <a:r>
              <a:rPr lang="en-GB" sz="5400"/>
              <a:t>Key Stage 4 options</a:t>
            </a:r>
            <a:endParaRPr sz="54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For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September 2025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755576" y="583269"/>
            <a:ext cx="51228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400"/>
              <a:t>Selecting subjects</a:t>
            </a:r>
            <a:endParaRPr b="1" sz="3400"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4251" y="155052"/>
            <a:ext cx="1237500" cy="11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557100" y="1946626"/>
            <a:ext cx="4591200" cy="4002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must select 6 subject choices 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must decide on an </a:t>
            </a:r>
            <a:r>
              <a:rPr b="0" i="0" lang="en-GB" sz="2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order of preference</a:t>
            </a: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choice 1 to choice 6.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be allocated 4 of your subject choices.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5234450" y="2062125"/>
            <a:ext cx="3314100" cy="3771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CK\AppData\Local\Microsoft\Windows\INetCache\IE\7MMGZ9VT\question-marks[1].jpg"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825" y="2492525"/>
            <a:ext cx="2560175" cy="27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>
            <p:ph type="title"/>
          </p:nvPr>
        </p:nvSpPr>
        <p:spPr>
          <a:xfrm>
            <a:off x="672351" y="644625"/>
            <a:ext cx="5601300" cy="136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GB" sz="4360"/>
              <a:t>Choosing subjects</a:t>
            </a:r>
            <a:br>
              <a:rPr lang="en-GB" sz="4360"/>
            </a:br>
            <a:r>
              <a:rPr lang="en-GB" sz="4360"/>
              <a:t>Ask yourself:</a:t>
            </a:r>
            <a:endParaRPr sz="4360"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672350" y="2492525"/>
            <a:ext cx="5843700" cy="3027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What do I enjoy?</a:t>
            </a:r>
            <a:endParaRPr sz="4000"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What am I good at?</a:t>
            </a:r>
            <a:endParaRPr sz="4000"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What are my future career plans?</a:t>
            </a:r>
            <a:endParaRPr sz="4000"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313850" y="599300"/>
            <a:ext cx="5602800" cy="1385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192"/>
              <a:buFont typeface="Calibri"/>
              <a:buNone/>
            </a:pPr>
            <a:r>
              <a:rPr lang="en-GB" sz="4622"/>
              <a:t>How do I get the information I need?</a:t>
            </a:r>
            <a:endParaRPr sz="4622"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66009" y="2463894"/>
            <a:ext cx="7859100" cy="3345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4479"/>
              <a:buNone/>
            </a:pPr>
            <a:r>
              <a:t/>
            </a:r>
            <a:endParaRPr sz="3627"/>
          </a:p>
          <a:p>
            <a:pPr indent="-319372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50"/>
              <a:t>Subject teachers/ form tutors</a:t>
            </a:r>
            <a:endParaRPr sz="5450"/>
          </a:p>
          <a:p>
            <a:pPr indent="-319372" lvl="0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50"/>
              <a:t>Options booklet :</a:t>
            </a:r>
            <a:endParaRPr sz="5450"/>
          </a:p>
          <a:p>
            <a:pPr indent="-393032" lvl="2" marL="13716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50"/>
              <a:t>sent home to parents today</a:t>
            </a:r>
            <a:endParaRPr sz="5450"/>
          </a:p>
          <a:p>
            <a:pPr indent="-393032" lvl="2" marL="13716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GB" sz="5450"/>
              <a:t>copy given out in form time tomorrow</a:t>
            </a:r>
            <a:endParaRPr sz="5450"/>
          </a:p>
          <a:p>
            <a:pPr indent="-319372" lvl="0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50"/>
              <a:t>School website – options page</a:t>
            </a:r>
            <a:endParaRPr sz="5450"/>
          </a:p>
          <a:p>
            <a:pPr indent="-319372" lvl="0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GB" sz="5450"/>
              <a:t>1-1 Options Interview</a:t>
            </a:r>
            <a:endParaRPr sz="5450"/>
          </a:p>
          <a:p>
            <a:pPr indent="-319372" lvl="0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450"/>
              <a:t>Internet: </a:t>
            </a:r>
            <a:r>
              <a:rPr lang="en-GB" sz="5450" u="sng"/>
              <a:t>U-EXPLORE</a:t>
            </a:r>
            <a:endParaRPr/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511300" y="271875"/>
            <a:ext cx="6581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800"/>
              <a:t>Timeline for the options process</a:t>
            </a:r>
            <a:endParaRPr sz="3800"/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25"/>
          <p:cNvGraphicFramePr/>
          <p:nvPr/>
        </p:nvGraphicFramePr>
        <p:xfrm>
          <a:off x="511288" y="183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{3176EE76-EA78-4647-9732-7A3A4F39E893}</a:tableStyleId>
              </a:tblPr>
              <a:tblGrid>
                <a:gridCol w="2689575"/>
                <a:gridCol w="5431850"/>
              </a:tblGrid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2300" u="none" cap="none" strike="noStrike"/>
                        <a:t>Date </a:t>
                      </a:r>
                      <a:endParaRPr b="1" sz="23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2300" u="none" cap="none" strike="noStrike"/>
                        <a:t>Action </a:t>
                      </a:r>
                      <a:endParaRPr b="1" sz="2300" u="none" cap="none" strike="noStrike"/>
                    </a:p>
                  </a:txBody>
                  <a:tcPr marT="63500" marB="63500" marR="63500" marL="63500"/>
                </a:tc>
              </a:tr>
              <a:tr h="77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/>
                        <a:t>13</a:t>
                      </a:r>
                      <a:r>
                        <a:rPr lang="en-GB" sz="1700" u="none" cap="none" strike="noStrike"/>
                        <a:t>th January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/>
                        <a:t>Year 9 options assembly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/>
                        <a:t>Options booklet sent to parents 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/>
                        <a:t>Subject videos on the school website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/>
                        <a:t>Week of 13th January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Form time activities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2</a:t>
                      </a:r>
                      <a:r>
                        <a:rPr lang="en-GB" sz="1700"/>
                        <a:t>0</a:t>
                      </a:r>
                      <a:r>
                        <a:rPr lang="en-GB" sz="1700" u="none" cap="none" strike="noStrike"/>
                        <a:t>th January  -   1</a:t>
                      </a:r>
                      <a:r>
                        <a:rPr lang="en-GB" sz="1700"/>
                        <a:t>4</a:t>
                      </a:r>
                      <a:r>
                        <a:rPr lang="en-GB" sz="1700" u="none" cap="none" strike="noStrike"/>
                        <a:t>th February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Individual Options interviews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2</a:t>
                      </a:r>
                      <a:r>
                        <a:rPr lang="en-GB" sz="1700"/>
                        <a:t>6</a:t>
                      </a:r>
                      <a:r>
                        <a:rPr lang="en-GB" sz="1700" u="none" cap="none" strike="noStrike"/>
                        <a:t>th February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Deadline for any amendments to the subjects selected</a:t>
                      </a:r>
                      <a:endParaRPr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July 202</a:t>
                      </a:r>
                      <a:r>
                        <a:rPr lang="en-GB" sz="1700"/>
                        <a:t>5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/>
                        <a:t>Option subject allocation confirmed </a:t>
                      </a:r>
                      <a:endParaRPr sz="1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57103" y="333813"/>
            <a:ext cx="6135900" cy="1143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700"/>
              <a:t>What happens next?</a:t>
            </a:r>
            <a:endParaRPr sz="4700"/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457200" y="2089501"/>
            <a:ext cx="7995300" cy="3776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preparation for your Options interview: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Read the options booklet carefully </a:t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Look at the options page on the school website</a:t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Discuss the options booklet with your parents</a:t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Ask for help if you need it!</a:t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97276"/>
            <a:ext cx="1785937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A27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2211095" y="2330106"/>
            <a:ext cx="4721810" cy="2200535"/>
          </a:xfrm>
          <a:custGeom>
            <a:rect b="b" l="l" r="r" t="t"/>
            <a:pathLst>
              <a:path extrusionOk="0" h="3296682" w="9443620">
                <a:moveTo>
                  <a:pt x="0" y="0"/>
                </a:moveTo>
                <a:lnTo>
                  <a:pt x="9443620" y="0"/>
                </a:lnTo>
                <a:lnTo>
                  <a:pt x="9443620" y="3296682"/>
                </a:lnTo>
                <a:lnTo>
                  <a:pt x="0" y="3296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7"/>
          <p:cNvSpPr/>
          <p:nvPr/>
        </p:nvSpPr>
        <p:spPr>
          <a:xfrm>
            <a:off x="514350" y="685800"/>
            <a:ext cx="1819075" cy="1722002"/>
          </a:xfrm>
          <a:custGeom>
            <a:rect b="b" l="l" r="r" t="t"/>
            <a:pathLst>
              <a:path extrusionOk="0" h="2579778" w="3638149">
                <a:moveTo>
                  <a:pt x="0" y="0"/>
                </a:moveTo>
                <a:lnTo>
                  <a:pt x="3638149" y="0"/>
                </a:lnTo>
                <a:lnTo>
                  <a:pt x="3638149" y="2579778"/>
                </a:lnTo>
                <a:lnTo>
                  <a:pt x="0" y="2579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7"/>
          <p:cNvSpPr/>
          <p:nvPr/>
        </p:nvSpPr>
        <p:spPr>
          <a:xfrm rot="10800000">
            <a:off x="6810576" y="4450198"/>
            <a:ext cx="1819074" cy="1722002"/>
          </a:xfrm>
          <a:custGeom>
            <a:rect b="b" l="l" r="r" t="t"/>
            <a:pathLst>
              <a:path extrusionOk="0" h="2579778" w="3638149">
                <a:moveTo>
                  <a:pt x="3638149" y="2579778"/>
                </a:moveTo>
                <a:lnTo>
                  <a:pt x="0" y="2579778"/>
                </a:lnTo>
                <a:lnTo>
                  <a:pt x="0" y="0"/>
                </a:lnTo>
                <a:lnTo>
                  <a:pt x="3638149" y="0"/>
                </a:lnTo>
                <a:lnTo>
                  <a:pt x="3638149" y="257977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7"/>
          <p:cNvSpPr/>
          <p:nvPr/>
        </p:nvSpPr>
        <p:spPr>
          <a:xfrm rot="5400000">
            <a:off x="-362610" y="5121535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7"/>
          <p:cNvSpPr/>
          <p:nvPr/>
        </p:nvSpPr>
        <p:spPr>
          <a:xfrm>
            <a:off x="7249254" y="685800"/>
            <a:ext cx="1445719" cy="235114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7"/>
          <p:cNvSpPr/>
          <p:nvPr/>
        </p:nvSpPr>
        <p:spPr>
          <a:xfrm rot="5400000">
            <a:off x="7576575" y="1680170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7"/>
          <p:cNvSpPr/>
          <p:nvPr/>
        </p:nvSpPr>
        <p:spPr>
          <a:xfrm rot="10800000">
            <a:off x="630983" y="5937086"/>
            <a:ext cx="1445720" cy="235114"/>
          </a:xfrm>
          <a:custGeom>
            <a:rect b="b" l="l" r="r" t="t"/>
            <a:pathLst>
              <a:path extrusionOk="0" h="352230" w="2891439">
                <a:moveTo>
                  <a:pt x="2891439" y="352230"/>
                </a:moveTo>
                <a:lnTo>
                  <a:pt x="0" y="352230"/>
                </a:lnTo>
                <a:lnTo>
                  <a:pt x="0" y="0"/>
                </a:lnTo>
                <a:lnTo>
                  <a:pt x="2891439" y="0"/>
                </a:lnTo>
                <a:lnTo>
                  <a:pt x="2891439" y="35223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31" name="Google Shape;23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6035" y="1147207"/>
            <a:ext cx="647036" cy="64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296395" y="5138934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/>
          <p:nvPr/>
        </p:nvSpPr>
        <p:spPr>
          <a:xfrm flipH="1">
            <a:off x="2333425" y="2678180"/>
            <a:ext cx="3279566" cy="271901"/>
          </a:xfrm>
          <a:custGeom>
            <a:rect b="b" l="l" r="r" t="t"/>
            <a:pathLst>
              <a:path extrusionOk="0" h="407343" w="6559131">
                <a:moveTo>
                  <a:pt x="6559130" y="0"/>
                </a:moveTo>
                <a:lnTo>
                  <a:pt x="0" y="0"/>
                </a:lnTo>
                <a:lnTo>
                  <a:pt x="0" y="407344"/>
                </a:lnTo>
                <a:lnTo>
                  <a:pt x="6559130" y="407344"/>
                </a:lnTo>
                <a:lnTo>
                  <a:pt x="655913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45666" l="-11519" r="-8" t="0"/>
            </a:stretch>
          </a:blipFill>
          <a:ln>
            <a:noFill/>
          </a:ln>
        </p:spPr>
      </p:sp>
      <p:sp>
        <p:nvSpPr>
          <p:cNvPr id="234" name="Google Shape;234;p27"/>
          <p:cNvSpPr txBox="1"/>
          <p:nvPr/>
        </p:nvSpPr>
        <p:spPr>
          <a:xfrm>
            <a:off x="1696996" y="1041511"/>
            <a:ext cx="5854800" cy="4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3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FUTURE ENGINEERS ACADEMY</a:t>
            </a:r>
            <a:endParaRPr sz="800"/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2657" y="3683981"/>
            <a:ext cx="100249" cy="13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2657" y="3504565"/>
            <a:ext cx="100249" cy="13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2657" y="3325149"/>
            <a:ext cx="100249" cy="13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33425" y="3994873"/>
            <a:ext cx="498004" cy="7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33425" y="2373570"/>
            <a:ext cx="162649" cy="1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96395" y="1147207"/>
            <a:ext cx="348214" cy="29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23900" y="5387451"/>
            <a:ext cx="348214" cy="29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34277" y="1726333"/>
            <a:ext cx="472452" cy="6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61781" y="5127008"/>
            <a:ext cx="472452" cy="610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3538389" y="685800"/>
            <a:ext cx="2067221" cy="275659"/>
          </a:xfrm>
          <a:custGeom>
            <a:rect b="b" l="l" r="r" t="t"/>
            <a:pathLst>
              <a:path extrusionOk="0" h="412973" w="4134441">
                <a:moveTo>
                  <a:pt x="0" y="0"/>
                </a:moveTo>
                <a:lnTo>
                  <a:pt x="4134442" y="0"/>
                </a:lnTo>
                <a:lnTo>
                  <a:pt x="4134442" y="412973"/>
                </a:lnTo>
                <a:lnTo>
                  <a:pt x="0" y="412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896214" l="0" r="0" t="0"/>
            </a:stretch>
          </a:blipFill>
          <a:ln>
            <a:noFill/>
          </a:ln>
        </p:spPr>
      </p:sp>
      <p:sp>
        <p:nvSpPr>
          <p:cNvPr id="245" name="Google Shape;245;p27"/>
          <p:cNvSpPr/>
          <p:nvPr/>
        </p:nvSpPr>
        <p:spPr>
          <a:xfrm rot="10800000">
            <a:off x="3538389" y="5896541"/>
            <a:ext cx="2067221" cy="275659"/>
          </a:xfrm>
          <a:custGeom>
            <a:rect b="b" l="l" r="r" t="t"/>
            <a:pathLst>
              <a:path extrusionOk="0" h="412973" w="4134441">
                <a:moveTo>
                  <a:pt x="4134442" y="412973"/>
                </a:moveTo>
                <a:lnTo>
                  <a:pt x="0" y="412973"/>
                </a:lnTo>
                <a:lnTo>
                  <a:pt x="0" y="0"/>
                </a:lnTo>
                <a:lnTo>
                  <a:pt x="4134442" y="0"/>
                </a:lnTo>
                <a:lnTo>
                  <a:pt x="4134442" y="412973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896214" l="0" r="0" t="0"/>
            </a:stretch>
          </a:blipFill>
          <a:ln>
            <a:noFill/>
          </a:ln>
        </p:spPr>
      </p:sp>
      <p:sp>
        <p:nvSpPr>
          <p:cNvPr id="246" name="Google Shape;246;p27"/>
          <p:cNvSpPr/>
          <p:nvPr/>
        </p:nvSpPr>
        <p:spPr>
          <a:xfrm>
            <a:off x="744584" y="2536985"/>
            <a:ext cx="147205" cy="388187"/>
          </a:xfrm>
          <a:custGeom>
            <a:rect b="b" l="l" r="r" t="t"/>
            <a:pathLst>
              <a:path extrusionOk="0" h="581553" w="294411">
                <a:moveTo>
                  <a:pt x="0" y="0"/>
                </a:moveTo>
                <a:lnTo>
                  <a:pt x="294411" y="0"/>
                </a:lnTo>
                <a:lnTo>
                  <a:pt x="294411" y="581553"/>
                </a:lnTo>
                <a:lnTo>
                  <a:pt x="0" y="581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7"/>
          <p:cNvSpPr/>
          <p:nvPr/>
        </p:nvSpPr>
        <p:spPr>
          <a:xfrm>
            <a:off x="8213072" y="3904369"/>
            <a:ext cx="147205" cy="388187"/>
          </a:xfrm>
          <a:custGeom>
            <a:rect b="b" l="l" r="r" t="t"/>
            <a:pathLst>
              <a:path extrusionOk="0" h="581553" w="294411">
                <a:moveTo>
                  <a:pt x="0" y="0"/>
                </a:moveTo>
                <a:lnTo>
                  <a:pt x="294411" y="0"/>
                </a:lnTo>
                <a:lnTo>
                  <a:pt x="294411" y="581553"/>
                </a:lnTo>
                <a:lnTo>
                  <a:pt x="0" y="581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7"/>
          <p:cNvSpPr/>
          <p:nvPr/>
        </p:nvSpPr>
        <p:spPr>
          <a:xfrm>
            <a:off x="4314825" y="3086100"/>
            <a:ext cx="514500" cy="51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539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/>
        </p:nvSpPr>
        <p:spPr>
          <a:xfrm>
            <a:off x="1113676" y="411400"/>
            <a:ext cx="6916800" cy="5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1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INTRODUCTION TO THE FUTURE ENGINEERS ACADEMY</a:t>
            </a:r>
            <a:endParaRPr sz="800"/>
          </a:p>
          <a:p>
            <a:pPr indent="0" lvl="0" marL="0" marR="0" rtl="0" algn="l">
              <a:lnSpc>
                <a:spcPct val="11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100" u="none" cap="none" strike="noStrik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Opportunity for students to explore STEM careers</a:t>
            </a:r>
            <a:endParaRPr sz="800"/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Focus on employability skills development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Insight into Science, Technology, Engineering, and Maths (STEM</a:t>
            </a:r>
            <a:endParaRPr sz="800"/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54" name="Google Shape;254;p28"/>
          <p:cNvSpPr/>
          <p:nvPr/>
        </p:nvSpPr>
        <p:spPr>
          <a:xfrm rot="5400000">
            <a:off x="7576575" y="1680170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5" name="Google Shape;25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6035" y="1147207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/>
          <p:nvPr/>
        </p:nvSpPr>
        <p:spPr>
          <a:xfrm>
            <a:off x="7249254" y="685800"/>
            <a:ext cx="1445719" cy="235114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6395" y="5138934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/>
          <p:nvPr/>
        </p:nvSpPr>
        <p:spPr>
          <a:xfrm rot="5400000">
            <a:off x="-362610" y="5121535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 rot="10800000">
            <a:off x="630983" y="5937086"/>
            <a:ext cx="1445720" cy="235114"/>
          </a:xfrm>
          <a:custGeom>
            <a:rect b="b" l="l" r="r" t="t"/>
            <a:pathLst>
              <a:path extrusionOk="0" h="352230" w="2891439">
                <a:moveTo>
                  <a:pt x="2891439" y="352230"/>
                </a:moveTo>
                <a:lnTo>
                  <a:pt x="0" y="352230"/>
                </a:lnTo>
                <a:lnTo>
                  <a:pt x="0" y="0"/>
                </a:lnTo>
                <a:lnTo>
                  <a:pt x="2891439" y="0"/>
                </a:lnTo>
                <a:lnTo>
                  <a:pt x="2891439" y="3522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53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/>
        </p:nvSpPr>
        <p:spPr>
          <a:xfrm>
            <a:off x="690463" y="685800"/>
            <a:ext cx="8115300" cy="6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1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Program Details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100" u="none" cap="none" strike="noStrik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Open to 20 Year 9 students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Weekly sessions: Mondays, 2–4 p.m.: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Skills and technical knowledge development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Real-world challenge completion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Exploration of engineering career opportunities</a:t>
            </a:r>
            <a:endParaRPr sz="800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 • Two fully funded trips</a:t>
            </a:r>
            <a:endParaRPr sz="800"/>
          </a:p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65" name="Google Shape;265;p29"/>
          <p:cNvSpPr/>
          <p:nvPr/>
        </p:nvSpPr>
        <p:spPr>
          <a:xfrm rot="5400000">
            <a:off x="7576575" y="1680170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6" name="Google Shape;2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6035" y="1147207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/>
          <p:nvPr/>
        </p:nvSpPr>
        <p:spPr>
          <a:xfrm>
            <a:off x="7249254" y="685800"/>
            <a:ext cx="1445719" cy="235114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6395" y="5138934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9"/>
          <p:cNvSpPr/>
          <p:nvPr/>
        </p:nvSpPr>
        <p:spPr>
          <a:xfrm rot="5400000">
            <a:off x="-362610" y="5121535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9"/>
          <p:cNvSpPr/>
          <p:nvPr/>
        </p:nvSpPr>
        <p:spPr>
          <a:xfrm rot="10800000">
            <a:off x="630983" y="5937086"/>
            <a:ext cx="1445720" cy="235114"/>
          </a:xfrm>
          <a:custGeom>
            <a:rect b="b" l="l" r="r" t="t"/>
            <a:pathLst>
              <a:path extrusionOk="0" h="352230" w="2891439">
                <a:moveTo>
                  <a:pt x="2891439" y="352230"/>
                </a:moveTo>
                <a:lnTo>
                  <a:pt x="0" y="352230"/>
                </a:lnTo>
                <a:lnTo>
                  <a:pt x="0" y="0"/>
                </a:lnTo>
                <a:lnTo>
                  <a:pt x="2891439" y="0"/>
                </a:lnTo>
                <a:lnTo>
                  <a:pt x="2891439" y="3522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539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/>
        </p:nvSpPr>
        <p:spPr>
          <a:xfrm>
            <a:off x="1296395" y="857120"/>
            <a:ext cx="6101700" cy="4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Benefits for Participants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F9F8FD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• Hands-on STEM learning experience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• Work towards an Industrial Cadets Award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• Guidance from industry experts and school leaders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F9F8FD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76" name="Google Shape;276;p30"/>
          <p:cNvSpPr/>
          <p:nvPr/>
        </p:nvSpPr>
        <p:spPr>
          <a:xfrm rot="5400000">
            <a:off x="7576575" y="1680170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7" name="Google Shape;27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6035" y="1147207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/>
          <p:nvPr/>
        </p:nvSpPr>
        <p:spPr>
          <a:xfrm>
            <a:off x="7249254" y="685800"/>
            <a:ext cx="1445719" cy="235114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6395" y="5138934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/>
          <p:nvPr/>
        </p:nvSpPr>
        <p:spPr>
          <a:xfrm rot="5400000">
            <a:off x="-362610" y="5121535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30"/>
          <p:cNvSpPr/>
          <p:nvPr/>
        </p:nvSpPr>
        <p:spPr>
          <a:xfrm rot="10800000">
            <a:off x="630983" y="5937086"/>
            <a:ext cx="1445720" cy="235114"/>
          </a:xfrm>
          <a:custGeom>
            <a:rect b="b" l="l" r="r" t="t"/>
            <a:pathLst>
              <a:path extrusionOk="0" h="352230" w="2891439">
                <a:moveTo>
                  <a:pt x="2891439" y="352230"/>
                </a:moveTo>
                <a:lnTo>
                  <a:pt x="0" y="352230"/>
                </a:lnTo>
                <a:lnTo>
                  <a:pt x="0" y="0"/>
                </a:lnTo>
                <a:lnTo>
                  <a:pt x="2891439" y="0"/>
                </a:lnTo>
                <a:lnTo>
                  <a:pt x="2891439" y="3522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539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/>
        </p:nvSpPr>
        <p:spPr>
          <a:xfrm>
            <a:off x="899475" y="398600"/>
            <a:ext cx="7345200" cy="5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Application Process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F9F8FD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1. Application Form: Submit during form time by 17th January to Mrs. Bailey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2. Stage Two: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• Week of 20th January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9F8FD"/>
                </a:solidFill>
                <a:latin typeface="Tomorrow"/>
                <a:ea typeface="Tomorrow"/>
                <a:cs typeface="Tomorrow"/>
                <a:sym typeface="Tomorrow"/>
              </a:rPr>
              <a:t> • Interview with an industry expert, school governor, or leadership team member</a:t>
            </a:r>
            <a:endParaRPr sz="8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F9F8FD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87" name="Google Shape;287;p31"/>
          <p:cNvSpPr/>
          <p:nvPr/>
        </p:nvSpPr>
        <p:spPr>
          <a:xfrm rot="5400000">
            <a:off x="7576575" y="1680170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8" name="Google Shape;28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6035" y="1147207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/>
          <p:nvPr/>
        </p:nvSpPr>
        <p:spPr>
          <a:xfrm>
            <a:off x="7249254" y="685800"/>
            <a:ext cx="1445719" cy="235114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0" name="Google Shape;29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296395" y="5138934"/>
            <a:ext cx="647036" cy="6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/>
          <p:nvPr/>
        </p:nvSpPr>
        <p:spPr>
          <a:xfrm rot="5400000">
            <a:off x="-362610" y="5121535"/>
            <a:ext cx="1930036" cy="176115"/>
          </a:xfrm>
          <a:custGeom>
            <a:rect b="b" l="l" r="r" t="t"/>
            <a:pathLst>
              <a:path extrusionOk="0" h="352230" w="2891439">
                <a:moveTo>
                  <a:pt x="0" y="0"/>
                </a:moveTo>
                <a:lnTo>
                  <a:pt x="2891438" y="0"/>
                </a:lnTo>
                <a:lnTo>
                  <a:pt x="2891438" y="352230"/>
                </a:lnTo>
                <a:lnTo>
                  <a:pt x="0" y="352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31"/>
          <p:cNvSpPr/>
          <p:nvPr/>
        </p:nvSpPr>
        <p:spPr>
          <a:xfrm rot="10800000">
            <a:off x="630983" y="5937086"/>
            <a:ext cx="1445720" cy="235114"/>
          </a:xfrm>
          <a:custGeom>
            <a:rect b="b" l="l" r="r" t="t"/>
            <a:pathLst>
              <a:path extrusionOk="0" h="352230" w="2891439">
                <a:moveTo>
                  <a:pt x="2891439" y="352230"/>
                </a:moveTo>
                <a:lnTo>
                  <a:pt x="0" y="352230"/>
                </a:lnTo>
                <a:lnTo>
                  <a:pt x="0" y="0"/>
                </a:lnTo>
                <a:lnTo>
                  <a:pt x="2891439" y="0"/>
                </a:lnTo>
                <a:lnTo>
                  <a:pt x="2891439" y="3522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67544" y="12154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/>
              <a:t>What is Key Stage 4?</a:t>
            </a:r>
            <a:endParaRPr b="1" sz="48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51520" y="2492896"/>
            <a:ext cx="8640960" cy="410445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Years 10 and 11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Final years of compulsory school education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Leads to national qualifications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Some choice of subjects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Core subjects and option subjects 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11989" r="12747" t="0"/>
          <a:stretch/>
        </p:blipFill>
        <p:spPr>
          <a:xfrm>
            <a:off x="6821771" y="3789040"/>
            <a:ext cx="204871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754" y="5"/>
            <a:ext cx="1785254" cy="161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23528" y="1251048"/>
            <a:ext cx="5760640" cy="7638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Post-16 education</a:t>
            </a:r>
            <a:endParaRPr b="1"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23525" y="2275873"/>
            <a:ext cx="3528300" cy="2408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3600"/>
              <a:t>Pathways</a:t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600"/>
              <a:t>Sixth form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600"/>
              <a:t>College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600"/>
              <a:t>Apprenticeship</a:t>
            </a:r>
            <a:endParaRPr sz="36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077" y="37818"/>
            <a:ext cx="1785254" cy="161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23528" y="4772922"/>
            <a:ext cx="3528300" cy="1569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pathways will have entry requirements.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995936" y="2255459"/>
            <a:ext cx="4968552" cy="411135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64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39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Year 11, you will apply to follow your chosen pathway.</a:t>
            </a:r>
            <a:endParaRPr b="0" i="0" sz="3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1042"/>
              <a:buFont typeface="Arial"/>
              <a:buNone/>
            </a:pPr>
            <a:r>
              <a:t/>
            </a:r>
            <a:endParaRPr b="0" i="0" sz="3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648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39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grades determine which pathway(s) can be followed.</a:t>
            </a:r>
            <a:endParaRPr b="0" i="0" sz="3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81042"/>
              <a:buFont typeface="Arial"/>
              <a:buNone/>
            </a:pPr>
            <a:r>
              <a:t/>
            </a:r>
            <a:endParaRPr b="0" i="0" sz="394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648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39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English and maths grades will be vitally important.</a:t>
            </a:r>
            <a:endParaRPr b="0" i="0" sz="21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67544" y="1090104"/>
            <a:ext cx="8229600" cy="642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/>
              <a:t>The Curriculum</a:t>
            </a:r>
            <a:endParaRPr b="1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67544" y="2060848"/>
            <a:ext cx="4040188" cy="6397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Core subjects</a:t>
            </a:r>
            <a:endParaRPr sz="3200"/>
          </a:p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457200" y="2708919"/>
            <a:ext cx="4040188" cy="388843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60% of your timetable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English Language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English Literature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Maths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Science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PHSE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PE</a:t>
            </a:r>
            <a:endParaRPr/>
          </a:p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4644008" y="2060848"/>
            <a:ext cx="4041775" cy="6397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Option subjects</a:t>
            </a:r>
            <a:endParaRPr sz="3200"/>
          </a:p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644008" y="2708920"/>
            <a:ext cx="4041775" cy="387928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40% of your timetable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A range of GCSE/BTEC choices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4788024" y="4293096"/>
            <a:ext cx="3744300" cy="156990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choices can I make?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subjects are there to choose from?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type="title"/>
          </p:nvPr>
        </p:nvSpPr>
        <p:spPr>
          <a:xfrm>
            <a:off x="191775" y="368427"/>
            <a:ext cx="5654100" cy="1073100"/>
          </a:xfrm>
          <a:prstGeom prst="rect">
            <a:avLst/>
          </a:prstGeom>
          <a:solidFill>
            <a:srgbClr val="B7CCE4">
              <a:alpha val="27843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400"/>
              <a:t>What are the option subjects?</a:t>
            </a:r>
            <a:endParaRPr b="1" sz="3400"/>
          </a:p>
        </p:txBody>
      </p:sp>
      <p:sp>
        <p:nvSpPr>
          <p:cNvPr id="121" name="Google Shape;121;p17"/>
          <p:cNvSpPr txBox="1"/>
          <p:nvPr/>
        </p:nvSpPr>
        <p:spPr>
          <a:xfrm>
            <a:off x="191897" y="2019426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 and Design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473237" y="2692463"/>
            <a:ext cx="35529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Information Technology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6026123" y="2012477"/>
            <a:ext cx="26211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2748847" y="3915569"/>
            <a:ext cx="31869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Hospitality &amp; Catering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237300" y="2701388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Technology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91774" y="3318125"/>
            <a:ext cx="207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442681" y="4506550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048034" y="335184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91832" y="3922425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237311" y="391557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91814" y="4503385"/>
            <a:ext cx="30876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Religious Studies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075994" y="5050800"/>
            <a:ext cx="25326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Triple Science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074270" y="4482365"/>
            <a:ext cx="25248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 Studies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91762" y="2668787"/>
            <a:ext cx="207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iMedia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840322" y="2003282"/>
            <a:ext cx="285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 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827584" y="5595055"/>
            <a:ext cx="7633509" cy="52322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study 4 of these subjects.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237307" y="336971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&amp; Social Care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6632"/>
            <a:ext cx="1785937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type="title"/>
          </p:nvPr>
        </p:nvSpPr>
        <p:spPr>
          <a:xfrm>
            <a:off x="395536" y="790061"/>
            <a:ext cx="5423100" cy="690000"/>
          </a:xfrm>
          <a:prstGeom prst="rect">
            <a:avLst/>
          </a:prstGeom>
          <a:solidFill>
            <a:schemeClr val="accent1">
              <a:alpha val="27843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3200"/>
              <a:t>Option Subjects: List A</a:t>
            </a:r>
            <a:endParaRPr sz="3200"/>
          </a:p>
        </p:txBody>
      </p:sp>
      <p:sp>
        <p:nvSpPr>
          <p:cNvPr id="144" name="Google Shape;144;p18"/>
          <p:cNvSpPr txBox="1"/>
          <p:nvPr/>
        </p:nvSpPr>
        <p:spPr>
          <a:xfrm>
            <a:off x="1043607" y="2409538"/>
            <a:ext cx="3195315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044390" y="5071376"/>
            <a:ext cx="2403227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043607" y="3208641"/>
            <a:ext cx="2403227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043606" y="4105130"/>
            <a:ext cx="2403227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044389" y="5998065"/>
            <a:ext cx="2403227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Triple Science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148064" y="2522499"/>
            <a:ext cx="3341240" cy="1200329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must choose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least one </a:t>
            </a: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these subjects.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748" y="49577"/>
            <a:ext cx="1353000" cy="12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title"/>
          </p:nvPr>
        </p:nvSpPr>
        <p:spPr>
          <a:xfrm>
            <a:off x="228685" y="635324"/>
            <a:ext cx="5045100" cy="578700"/>
          </a:xfrm>
          <a:prstGeom prst="rect">
            <a:avLst/>
          </a:prstGeom>
          <a:solidFill>
            <a:schemeClr val="accent1">
              <a:alpha val="27843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3200"/>
              <a:t>Option Subjects: List B</a:t>
            </a:r>
            <a:endParaRPr sz="3200"/>
          </a:p>
        </p:txBody>
      </p:sp>
      <p:sp>
        <p:nvSpPr>
          <p:cNvPr id="156" name="Google Shape;156;p19"/>
          <p:cNvSpPr txBox="1"/>
          <p:nvPr/>
        </p:nvSpPr>
        <p:spPr>
          <a:xfrm>
            <a:off x="752504" y="2252980"/>
            <a:ext cx="2403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 and Design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62899" y="3555088"/>
            <a:ext cx="41091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Information Technology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4666776" y="4154742"/>
            <a:ext cx="33156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Hospitality &amp; Catering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666770" y="2925057"/>
            <a:ext cx="3073988" cy="46166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Technology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002187" y="3588598"/>
            <a:ext cx="2403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611550" y="4865261"/>
            <a:ext cx="1827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009771" y="4865248"/>
            <a:ext cx="2922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Religious Studies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362189" y="4866998"/>
            <a:ext cx="2403300" cy="4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 Studies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383664" y="2917953"/>
            <a:ext cx="27351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iMedia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4519475" y="2310199"/>
            <a:ext cx="33687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  Enterprise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752500" y="5661860"/>
            <a:ext cx="7682933" cy="461665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other subject choices must come from this list.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611551" y="4192217"/>
            <a:ext cx="33156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&amp; Social Care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Vocational course structure</a:t>
            </a: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875" y="1355250"/>
            <a:ext cx="2384525" cy="51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680050" y="1537225"/>
            <a:ext cx="5229600" cy="2820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Vocational courses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Enterprise (BTEC)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iMedia (Cambridge National)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Information technology (BTEC)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&amp; Social Care (BTEC)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and Catering (Eduqas certificate)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(BTEC)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 Studies (Cambridge National)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Practical elements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457200" y="1600200"/>
            <a:ext cx="8229600" cy="1991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504"/>
              <a:t>Vocational subjects </a:t>
            </a:r>
            <a:endParaRPr sz="2504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70540" lvl="0" marL="457200" rtl="0" algn="l">
              <a:spcBef>
                <a:spcPts val="360"/>
              </a:spcBef>
              <a:spcAft>
                <a:spcPts val="0"/>
              </a:spcAft>
              <a:buSzPts val="2235"/>
              <a:buFont typeface="Calibri"/>
              <a:buChar char="•"/>
            </a:pPr>
            <a:r>
              <a:rPr lang="en-GB" sz="2235"/>
              <a:t>Music - 5 hour practical exams</a:t>
            </a:r>
            <a:endParaRPr sz="2235"/>
          </a:p>
          <a:p>
            <a:pPr indent="-370540" lvl="0" marL="457200" rtl="0" algn="l">
              <a:spcBef>
                <a:spcPts val="0"/>
              </a:spcBef>
              <a:spcAft>
                <a:spcPts val="0"/>
              </a:spcAft>
              <a:buSzPts val="2235"/>
              <a:buFont typeface="Calibri"/>
              <a:buChar char="•"/>
            </a:pPr>
            <a:r>
              <a:rPr lang="en-GB" sz="2235"/>
              <a:t>Sport studies - Demonstrate sport skills and coaching</a:t>
            </a:r>
            <a:endParaRPr sz="2235"/>
          </a:p>
          <a:p>
            <a:pPr indent="-370540" lvl="0" marL="457200" rtl="0" algn="l">
              <a:spcBef>
                <a:spcPts val="0"/>
              </a:spcBef>
              <a:spcAft>
                <a:spcPts val="0"/>
              </a:spcAft>
              <a:buSzPts val="2235"/>
              <a:buFont typeface="Calibri"/>
              <a:buChar char="•"/>
            </a:pPr>
            <a:r>
              <a:rPr lang="en-GB" sz="2235"/>
              <a:t>Hospitality - 4 hours cooking exam</a:t>
            </a:r>
            <a:endParaRPr sz="2235"/>
          </a:p>
          <a:p>
            <a:pPr indent="-370540" lvl="0" marL="457200" rtl="0" algn="l">
              <a:spcBef>
                <a:spcPts val="0"/>
              </a:spcBef>
              <a:spcAft>
                <a:spcPts val="0"/>
              </a:spcAft>
              <a:buSzPts val="2235"/>
              <a:buFont typeface="Calibri"/>
              <a:buChar char="•"/>
            </a:pPr>
            <a:r>
              <a:rPr lang="en-GB" sz="2235"/>
              <a:t>Design and Technology- Producing a product 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457200" y="4089900"/>
            <a:ext cx="8229600" cy="188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GCSE Subjects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 - 10 hour practical exam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Drama - Performance exam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Spanish - speaking exam </a:t>
            </a:r>
            <a:endParaRPr sz="1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2572" y="116627"/>
            <a:ext cx="1215650" cy="11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