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62" r:id="rId6"/>
    <p:sldId id="259" r:id="rId7"/>
    <p:sldId id="260" r:id="rId8"/>
    <p:sldId id="261" r:id="rId9"/>
    <p:sldId id="263" r:id="rId10"/>
  </p:sldIdLst>
  <p:sldSz cx="9144000" cy="5143500" type="screen16x9"/>
  <p:notesSz cx="6858000" cy="9144000"/>
  <p:embeddedFontLst>
    <p:embeddedFont>
      <p:font typeface="Trebuchet MS" panose="020B0603020202020204" pitchFamily="34" charset="0"/>
      <p:regular r:id="rId12"/>
      <p:bold r:id="rId13"/>
      <p:italic r:id="rId14"/>
      <p:boldItalic r:id="rId15"/>
    </p:embeddedFont>
    <p:embeddedFont>
      <p:font typeface="Wingdings 3" panose="05040102010807070707" pitchFamily="18" charset="2"/>
      <p:regular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1597" y="5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02d94739e5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02d94739e5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02d94739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02d94739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02d94739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02d94739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0369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02d94739e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02d94739e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02d94739e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02d94739e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02d94739e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02d94739e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02d94739e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02d94739e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02ee1cee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02ee1ceee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347802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3043953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0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74380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4037470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346573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0399307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504377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0466357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927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49033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264866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784922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0972220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6846267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5855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7698300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54797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8469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BTEC Applied Psychology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Edexcel </a:t>
            </a:r>
            <a:r>
              <a:rPr lang="en" dirty="0"/>
              <a:t>2025</a:t>
            </a:r>
            <a:endParaRPr dirty="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1803" y="90222"/>
            <a:ext cx="2213699" cy="1770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366" y="3480026"/>
            <a:ext cx="3681874" cy="1585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14472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Entry requirements</a:t>
            </a: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54108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 entry requirements for Psychology are a minimum of </a:t>
            </a:r>
            <a:r>
              <a:rPr lang="en" sz="1350" b="1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5 GCSE’s Grade 9-4</a:t>
            </a:r>
            <a:r>
              <a:rPr lang="en" sz="13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including a</a:t>
            </a:r>
            <a:r>
              <a:rPr lang="en" sz="1350" b="1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Grade 5 in Maths</a:t>
            </a:r>
            <a:r>
              <a:rPr lang="en" sz="13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and </a:t>
            </a:r>
            <a:r>
              <a:rPr lang="en" sz="1350" b="1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Grade 5 in Science</a:t>
            </a:r>
            <a:r>
              <a:rPr lang="en" sz="13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.</a:t>
            </a:r>
            <a:endParaRPr sz="135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5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This is because Psychology is a Science, and we will be building on the skills acquired at GCSE level.</a:t>
            </a:r>
            <a:endParaRPr sz="135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r="28063" b="8352"/>
          <a:stretch/>
        </p:blipFill>
        <p:spPr>
          <a:xfrm>
            <a:off x="4388704" y="2539520"/>
            <a:ext cx="2067723" cy="191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26294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Course Content </a:t>
            </a:r>
            <a:r>
              <a:rPr lang="en" dirty="0" smtClean="0"/>
              <a:t>Year 1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6605736" cy="388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dirty="0" smtClean="0"/>
              <a:t>Unit 1: Psychological Approaches 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sz="1400" dirty="0"/>
              <a:t>The approaches covered in BTEC Psychology include…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The Biological Approach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Learning Approaches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The Cognitive Approach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Social </a:t>
            </a:r>
            <a:r>
              <a:rPr lang="en-GB" dirty="0" smtClean="0"/>
              <a:t>Psychology</a:t>
            </a:r>
            <a:endParaRPr lang="en-GB" dirty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sz="1400" dirty="0"/>
              <a:t>This unit is assessed through a 1.5 hour external </a:t>
            </a:r>
            <a:r>
              <a:rPr lang="en-GB" sz="1400" b="1" dirty="0"/>
              <a:t>exam</a:t>
            </a:r>
            <a:r>
              <a:rPr lang="en-GB" sz="1400" dirty="0" smtClean="0"/>
              <a:t>.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b="1" dirty="0" smtClean="0"/>
              <a:t>Unit 2: Research Methods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sz="1400" dirty="0"/>
              <a:t>In this unit, you will find out about how we conduct research in </a:t>
            </a:r>
            <a:r>
              <a:rPr lang="en-GB" sz="1400" dirty="0" smtClean="0"/>
              <a:t>Psychology. You </a:t>
            </a:r>
            <a:r>
              <a:rPr lang="en-GB" sz="1400" dirty="0"/>
              <a:t>will also get the chance to conduct your own psychology experiment and write a report on your findings</a:t>
            </a:r>
            <a:r>
              <a:rPr lang="en-GB" sz="1400" dirty="0" smtClean="0"/>
              <a:t>!</a:t>
            </a:r>
            <a:endParaRPr lang="en-GB" sz="1400" dirty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sz="1400" dirty="0"/>
              <a:t>This unit is assessed through internal </a:t>
            </a:r>
            <a:r>
              <a:rPr lang="en-GB" sz="1400" b="1" dirty="0"/>
              <a:t>coursework</a:t>
            </a:r>
            <a:r>
              <a:rPr lang="en-GB" sz="1400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26294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Course Content </a:t>
            </a:r>
            <a:r>
              <a:rPr lang="en" dirty="0" smtClean="0"/>
              <a:t>Year 2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4"/>
            <a:ext cx="6605736" cy="388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400" b="1" dirty="0" smtClean="0"/>
              <a:t>Unit 3: Health Psychology 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sz="1400" dirty="0" smtClean="0"/>
              <a:t>Health </a:t>
            </a:r>
            <a:r>
              <a:rPr lang="en-GB" sz="1400" dirty="0"/>
              <a:t>psychology explores the motivation behind healthy and unhealthy behaviours, and the factors that might persuade individuals to finally change a behaviour or to follow the advice given by medical professionals</a:t>
            </a:r>
            <a:r>
              <a:rPr lang="en-GB" sz="1400" dirty="0" smtClean="0"/>
              <a:t>.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sz="1400" dirty="0" smtClean="0"/>
              <a:t>Why do people become addicted? How is stress linked to illness? </a:t>
            </a:r>
            <a:endParaRPr lang="en-GB" sz="1400" dirty="0"/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sz="1400" dirty="0"/>
              <a:t>This unit is assessed through a 2 hour external </a:t>
            </a:r>
            <a:r>
              <a:rPr lang="en-GB" sz="1400" b="1" dirty="0"/>
              <a:t>exam</a:t>
            </a:r>
            <a:r>
              <a:rPr lang="en-GB" sz="1400" dirty="0" smtClean="0"/>
              <a:t>.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b="1" dirty="0" smtClean="0"/>
              <a:t>Unit 6: Criminology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This unit looks at the psychological and social explanations for crime, dealing with offenders and criminal profiling. </a:t>
            </a:r>
          </a:p>
          <a:p>
            <a:pPr marL="342900">
              <a:buFont typeface="Arial" panose="020B0604020202020204" pitchFamily="34" charset="0"/>
              <a:buChar char="•"/>
            </a:pPr>
            <a:r>
              <a:rPr lang="en-GB" sz="1400" dirty="0" smtClean="0"/>
              <a:t>This </a:t>
            </a:r>
            <a:r>
              <a:rPr lang="en-GB" sz="1400" dirty="0"/>
              <a:t>unit is assessed through internal </a:t>
            </a:r>
            <a:r>
              <a:rPr lang="en-GB" sz="1400" b="1" dirty="0"/>
              <a:t>coursework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11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599832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Previous Results</a:t>
            </a:r>
            <a:endParaRPr dirty="0"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2024 Leavers Results for BTEC Psychology: </a:t>
            </a:r>
            <a:endParaRPr dirty="0">
              <a:solidFill>
                <a:schemeClr val="dk1"/>
              </a:solidFill>
            </a:endParaRPr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</a:rPr>
              <a:t>100% Pass rate </a:t>
            </a:r>
            <a:endParaRPr dirty="0">
              <a:solidFill>
                <a:schemeClr val="dk1"/>
              </a:solidFill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</a:rPr>
              <a:t>26% Merit level </a:t>
            </a:r>
            <a:endParaRPr dirty="0">
              <a:solidFill>
                <a:schemeClr val="dk1"/>
              </a:solidFill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</a:rPr>
              <a:t>54% Distinction or Distinction*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2023 Leavers Results for BTEC Psychology:</a:t>
            </a:r>
            <a:endParaRPr dirty="0">
              <a:solidFill>
                <a:schemeClr val="dk1"/>
              </a:solidFill>
            </a:endParaRPr>
          </a:p>
          <a:p>
            <a:pPr marL="457200" lvl="0" indent="-334327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</a:rPr>
              <a:t>100% Pass rate </a:t>
            </a:r>
            <a:endParaRPr dirty="0">
              <a:solidFill>
                <a:schemeClr val="dk1"/>
              </a:solidFill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</a:rPr>
              <a:t>36% Merit Level </a:t>
            </a:r>
            <a:endParaRPr dirty="0">
              <a:solidFill>
                <a:schemeClr val="dk1"/>
              </a:solidFill>
            </a:endParaRPr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</a:rPr>
              <a:t>46% Distinction or Distinction*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3974" y="2832318"/>
            <a:ext cx="1839608" cy="1741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15168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Where can </a:t>
            </a:r>
            <a:r>
              <a:rPr lang="en" dirty="0" smtClean="0"/>
              <a:t>BTEC </a:t>
            </a:r>
            <a:r>
              <a:rPr lang="en" dirty="0" smtClean="0"/>
              <a:t>Psychology </a:t>
            </a:r>
            <a:r>
              <a:rPr lang="en" dirty="0"/>
              <a:t>take me?</a:t>
            </a:r>
            <a:endParaRPr dirty="0"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176832" y="1017725"/>
            <a:ext cx="2814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Transferable skills</a:t>
            </a:r>
            <a:endParaRPr dirty="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rgbClr val="111111"/>
              </a:buClr>
              <a:buSzPts val="1500"/>
              <a:buFont typeface="Roboto"/>
              <a:buChar char="●"/>
            </a:pPr>
            <a:r>
              <a:rPr lang="en" sz="1500" dirty="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Critical thinking </a:t>
            </a:r>
            <a:endParaRPr sz="1500" dirty="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500"/>
              <a:buFont typeface="Roboto"/>
              <a:buChar char="●"/>
            </a:pPr>
            <a:r>
              <a:rPr lang="en" sz="1500" dirty="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Researching </a:t>
            </a:r>
            <a:endParaRPr sz="1500" dirty="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500"/>
              <a:buFont typeface="Roboto"/>
              <a:buChar char="●"/>
            </a:pPr>
            <a:r>
              <a:rPr lang="en" sz="1500" dirty="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Problem-solving</a:t>
            </a:r>
            <a:endParaRPr sz="1500" dirty="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500"/>
              <a:buFont typeface="Roboto"/>
              <a:buChar char="●"/>
            </a:pPr>
            <a:r>
              <a:rPr lang="en" sz="1500" dirty="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Data Analysis </a:t>
            </a:r>
            <a:endParaRPr sz="1500" dirty="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500"/>
              <a:buFont typeface="Roboto"/>
              <a:buChar char="●"/>
            </a:pPr>
            <a:r>
              <a:rPr lang="en" sz="1500" dirty="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Time Management </a:t>
            </a:r>
            <a:endParaRPr sz="1500" dirty="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500"/>
              <a:buFont typeface="Roboto"/>
              <a:buChar char="●"/>
            </a:pPr>
            <a:r>
              <a:rPr lang="en" sz="1500" dirty="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Ethical Awareness </a:t>
            </a:r>
            <a:endParaRPr sz="1500" dirty="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500"/>
              <a:buFont typeface="Roboto"/>
              <a:buChar char="●"/>
            </a:pPr>
            <a:r>
              <a:rPr lang="en" sz="1500" dirty="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Academic Writing </a:t>
            </a:r>
            <a:endParaRPr sz="1500" dirty="0">
              <a:solidFill>
                <a:srgbClr val="11111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77" name="Google Shape;77;p16"/>
          <p:cNvSpPr txBox="1"/>
          <p:nvPr/>
        </p:nvSpPr>
        <p:spPr>
          <a:xfrm>
            <a:off x="3082950" y="1017725"/>
            <a:ext cx="2978100" cy="380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1"/>
                </a:solidFill>
              </a:rPr>
              <a:t>Careers from Psychology </a:t>
            </a:r>
            <a:endParaRPr sz="15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Any work with people, e.g. Social Work, Youth Work, HR 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Marketing and Advertising</a:t>
            </a:r>
            <a:endParaRPr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Professional Careers that would require specialist qualifications include: 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Occupational Psychologist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Clinical Psychologist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Forensic Psychologist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Educational Psychologist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Counsellor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Therapist</a:t>
            </a:r>
            <a:endParaRPr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dirty="0">
                <a:solidFill>
                  <a:schemeClr val="dk1"/>
                </a:solidFill>
              </a:rPr>
              <a:t>Researcher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dirty="0">
              <a:solidFill>
                <a:schemeClr val="dk2"/>
              </a:solidFill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715" y="3680593"/>
            <a:ext cx="1817276" cy="1362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36376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Psychology lessons at Thomas Alleyne</a:t>
            </a:r>
            <a:endParaRPr dirty="0"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6363768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dk1"/>
                </a:solidFill>
              </a:rPr>
              <a:t>Skills needed to be successful:</a:t>
            </a:r>
            <a:endParaRPr sz="1200" b="1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</a:pPr>
            <a:r>
              <a:rPr lang="en" sz="1100" dirty="0">
                <a:solidFill>
                  <a:schemeClr val="dk1"/>
                </a:solidFill>
              </a:rPr>
              <a:t>High level of independent </a:t>
            </a:r>
            <a:r>
              <a:rPr lang="en" sz="1100" dirty="0" smtClean="0">
                <a:solidFill>
                  <a:schemeClr val="dk1"/>
                </a:solidFill>
              </a:rPr>
              <a:t>study (this </a:t>
            </a:r>
            <a:r>
              <a:rPr lang="en" sz="1100" dirty="0">
                <a:solidFill>
                  <a:schemeClr val="dk1"/>
                </a:solidFill>
              </a:rPr>
              <a:t>will really prepare you for university study!) </a:t>
            </a:r>
            <a:endParaRPr sz="1100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</a:pPr>
            <a:r>
              <a:rPr lang="en" sz="1100" dirty="0" smtClean="0">
                <a:solidFill>
                  <a:schemeClr val="dk1"/>
                </a:solidFill>
              </a:rPr>
              <a:t>Motivation </a:t>
            </a:r>
            <a:r>
              <a:rPr lang="en" sz="1100" dirty="0">
                <a:solidFill>
                  <a:schemeClr val="dk1"/>
                </a:solidFill>
              </a:rPr>
              <a:t>to learn, ask questions and engage in group discussion </a:t>
            </a:r>
            <a:endParaRPr sz="1100" dirty="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v"/>
            </a:pPr>
            <a:r>
              <a:rPr lang="en" sz="1100" dirty="0">
                <a:solidFill>
                  <a:schemeClr val="dk1"/>
                </a:solidFill>
              </a:rPr>
              <a:t>Ability to meet deadlines 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en-GB" sz="1100" b="1" dirty="0" smtClean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en-GB" sz="11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100" b="1" dirty="0" smtClean="0">
                <a:solidFill>
                  <a:schemeClr val="dk1"/>
                </a:solidFill>
              </a:rPr>
              <a:t>The structure of the course means that students are assessed throughout, taking the pressure off the FINAL exam!</a:t>
            </a:r>
            <a:endParaRPr sz="11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63495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Enrichment within Psychology </a:t>
            </a:r>
            <a:endParaRPr dirty="0"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634959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v"/>
            </a:pPr>
            <a:r>
              <a:rPr lang="en" dirty="0" smtClean="0">
                <a:solidFill>
                  <a:schemeClr val="dk1"/>
                </a:solidFill>
              </a:rPr>
              <a:t>Extensive </a:t>
            </a:r>
            <a:r>
              <a:rPr lang="en" dirty="0">
                <a:solidFill>
                  <a:schemeClr val="dk1"/>
                </a:solidFill>
              </a:rPr>
              <a:t>list of documentaries, podcasts, films and Ted Talks available to deepen your understanding</a:t>
            </a:r>
            <a:endParaRPr dirty="0">
              <a:solidFill>
                <a:schemeClr val="dk1"/>
              </a:solidFill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Wingdings" panose="05000000000000000000" pitchFamily="2" charset="2"/>
              <a:buChar char="v"/>
            </a:pPr>
            <a:r>
              <a:rPr lang="en" dirty="0">
                <a:solidFill>
                  <a:schemeClr val="dk1"/>
                </a:solidFill>
              </a:rPr>
              <a:t>Psychology Review magazine will be in the 6th form center 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9243" y="2598474"/>
            <a:ext cx="1720650" cy="231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900" y="2598475"/>
            <a:ext cx="1563143" cy="231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630813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TAA Psychology Student destinations</a:t>
            </a:r>
            <a:endParaRPr dirty="0"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308139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There are many possible destinations beyond A Level Psychology. Some of our previous students have moved onto the following Higher Education: 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" sz="14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Forensic Science - Anglia Ruskin University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" sz="14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Psychology and Neuroscience - University of Reading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" sz="14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Criminology - University of Bristol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" sz="14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Psychology and Child Education - University of Hertfordshire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" sz="14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Business Management - Nottingham Trent University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</a:pPr>
            <a:r>
              <a:rPr lang="en" sz="14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English &amp; Creative Writing - University of Norwich</a:t>
            </a:r>
            <a:endParaRPr sz="14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3745" y="3349406"/>
            <a:ext cx="1746094" cy="1726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498</Words>
  <Application>Microsoft Office PowerPoint</Application>
  <PresentationFormat>On-screen Show (16:9)</PresentationFormat>
  <Paragraphs>83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Trebuchet MS</vt:lpstr>
      <vt:lpstr>Wingdings 3</vt:lpstr>
      <vt:lpstr>Arial</vt:lpstr>
      <vt:lpstr>Wingdings</vt:lpstr>
      <vt:lpstr>Roboto</vt:lpstr>
      <vt:lpstr>Facet</vt:lpstr>
      <vt:lpstr>BTEC Applied Psychology</vt:lpstr>
      <vt:lpstr>Entry requirements</vt:lpstr>
      <vt:lpstr>Course Content Year 1</vt:lpstr>
      <vt:lpstr>Course Content Year 2</vt:lpstr>
      <vt:lpstr>Previous Results</vt:lpstr>
      <vt:lpstr>Where can BTEC Psychology take me?</vt:lpstr>
      <vt:lpstr>Psychology lessons at Thomas Alleyne</vt:lpstr>
      <vt:lpstr>Enrichment within Psychology </vt:lpstr>
      <vt:lpstr>TAA Psychology Student destinations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 Psychology</dc:title>
  <dc:creator>steph</dc:creator>
  <cp:lastModifiedBy>Stephanie Christopherson</cp:lastModifiedBy>
  <cp:revision>4</cp:revision>
  <dcterms:modified xsi:type="dcterms:W3CDTF">2024-10-17T10:23:56Z</dcterms:modified>
</cp:coreProperties>
</file>