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Corbel"/>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5" roundtripDataSignature="AMtx7mgoVBG6eAzC8+HZYOcBp+VikNLms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Corbel-bold.fntdata"/><Relationship Id="rId21" Type="http://schemas.openxmlformats.org/officeDocument/2006/relationships/font" Target="fonts/Corbel-regular.fntdata"/><Relationship Id="rId24" Type="http://schemas.openxmlformats.org/officeDocument/2006/relationships/font" Target="fonts/Corbel-boldItalic.fntdata"/><Relationship Id="rId23" Type="http://schemas.openxmlformats.org/officeDocument/2006/relationships/font" Target="fonts/Corbel-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0d06ceee6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0d06ceee6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0d06ceee6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0d06ceee6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078b24e623_1_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0" name="Google Shape;140;g3078b24e623_1_5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 name="Google Shape;14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078b24e623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g3078b24e623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0d06ceee69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0d06ceee69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0d66a0cf64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g30d66a0cf64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0d06ceee69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9" name="Google Shape;99;g30d06ceee69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0d06ceee6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0d06ceee6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0d06ceee6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0d06ceee6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9"/>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20"/>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20"/>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3" name="Google Shape;53;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g3078b24e623_1_143"/>
          <p:cNvSpPr txBox="1"/>
          <p:nvPr>
            <p:ph type="title"/>
          </p:nvPr>
        </p:nvSpPr>
        <p:spPr>
          <a:xfrm>
            <a:off x="457200" y="116586"/>
            <a:ext cx="8229600" cy="939600"/>
          </a:xfrm>
          <a:prstGeom prst="rect">
            <a:avLst/>
          </a:prstGeom>
          <a:noFill/>
          <a:ln>
            <a:noFill/>
          </a:ln>
        </p:spPr>
        <p:txBody>
          <a:bodyPr anchorCtr="0" anchor="ctr" bIns="45700" lIns="91425" spcFirstLastPara="1" rIns="45700" wrap="square" tIns="45700">
            <a:normAutofit/>
          </a:bodyPr>
          <a:lstStyle>
            <a:lvl1pPr lvl="0" algn="l">
              <a:lnSpc>
                <a:spcPct val="100000"/>
              </a:lnSpc>
              <a:spcBef>
                <a:spcPts val="0"/>
              </a:spcBef>
              <a:spcAft>
                <a:spcPts val="0"/>
              </a:spcAft>
              <a:buClr>
                <a:srgbClr val="F34E26"/>
              </a:buClr>
              <a:buSzPts val="1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g3078b24e623_1_143"/>
          <p:cNvSpPr txBox="1"/>
          <p:nvPr>
            <p:ph idx="1" type="body"/>
          </p:nvPr>
        </p:nvSpPr>
        <p:spPr>
          <a:xfrm>
            <a:off x="457200" y="1331393"/>
            <a:ext cx="8229600" cy="3469200"/>
          </a:xfrm>
          <a:prstGeom prst="rect">
            <a:avLst/>
          </a:prstGeom>
          <a:noFill/>
          <a:ln>
            <a:noFill/>
          </a:ln>
        </p:spPr>
        <p:txBody>
          <a:bodyPr anchorCtr="0" anchor="t" bIns="45700" lIns="54850" spcFirstLastPara="1" rIns="91425" wrap="square" tIns="91425">
            <a:normAutofit/>
          </a:bodyPr>
          <a:lstStyle>
            <a:lvl1pPr indent="-320040" lvl="0" marL="457200" algn="l">
              <a:lnSpc>
                <a:spcPct val="115000"/>
              </a:lnSpc>
              <a:spcBef>
                <a:spcPts val="0"/>
              </a:spcBef>
              <a:spcAft>
                <a:spcPts val="0"/>
              </a:spcAft>
              <a:buSzPts val="1440"/>
              <a:buChar char="●"/>
              <a:defRPr/>
            </a:lvl1pPr>
            <a:lvl2pPr indent="-331469" lvl="1" marL="914400" algn="l">
              <a:lnSpc>
                <a:spcPct val="115000"/>
              </a:lnSpc>
              <a:spcBef>
                <a:spcPts val="360"/>
              </a:spcBef>
              <a:spcAft>
                <a:spcPts val="0"/>
              </a:spcAft>
              <a:buSzPts val="1620"/>
              <a:buChar char="○"/>
              <a:defRPr/>
            </a:lvl2pPr>
            <a:lvl3pPr indent="-342900" lvl="2" marL="1371600" algn="l">
              <a:lnSpc>
                <a:spcPct val="115000"/>
              </a:lnSpc>
              <a:spcBef>
                <a:spcPts val="360"/>
              </a:spcBef>
              <a:spcAft>
                <a:spcPts val="0"/>
              </a:spcAft>
              <a:buSzPts val="1800"/>
              <a:buChar char="■"/>
              <a:defRPr/>
            </a:lvl3pPr>
            <a:lvl4pPr indent="-342900" lvl="3" marL="1828800" algn="l">
              <a:lnSpc>
                <a:spcPct val="115000"/>
              </a:lnSpc>
              <a:spcBef>
                <a:spcPts val="360"/>
              </a:spcBef>
              <a:spcAft>
                <a:spcPts val="0"/>
              </a:spcAft>
              <a:buSzPts val="1800"/>
              <a:buChar char="●"/>
              <a:defRPr/>
            </a:lvl4pPr>
            <a:lvl5pPr indent="-342900" lvl="4" marL="2286000" algn="l">
              <a:lnSpc>
                <a:spcPct val="115000"/>
              </a:lnSpc>
              <a:spcBef>
                <a:spcPts val="360"/>
              </a:spcBef>
              <a:spcAft>
                <a:spcPts val="0"/>
              </a:spcAft>
              <a:buSzPts val="1800"/>
              <a:buChar char="○"/>
              <a:defRPr/>
            </a:lvl5pPr>
            <a:lvl6pPr indent="-342900" lvl="5" marL="2743200" algn="l">
              <a:lnSpc>
                <a:spcPct val="115000"/>
              </a:lnSpc>
              <a:spcBef>
                <a:spcPts val="360"/>
              </a:spcBef>
              <a:spcAft>
                <a:spcPts val="0"/>
              </a:spcAft>
              <a:buSzPts val="1800"/>
              <a:buChar char="■"/>
              <a:defRPr/>
            </a:lvl6pPr>
            <a:lvl7pPr indent="-342900" lvl="6" marL="3200400" algn="l">
              <a:lnSpc>
                <a:spcPct val="115000"/>
              </a:lnSpc>
              <a:spcBef>
                <a:spcPts val="360"/>
              </a:spcBef>
              <a:spcAft>
                <a:spcPts val="0"/>
              </a:spcAft>
              <a:buSzPts val="1800"/>
              <a:buChar char="●"/>
              <a:defRPr/>
            </a:lvl7pPr>
            <a:lvl8pPr indent="-342900" lvl="7" marL="3657600" algn="l">
              <a:lnSpc>
                <a:spcPct val="115000"/>
              </a:lnSpc>
              <a:spcBef>
                <a:spcPts val="360"/>
              </a:spcBef>
              <a:spcAft>
                <a:spcPts val="0"/>
              </a:spcAft>
              <a:buSzPts val="1800"/>
              <a:buChar char="○"/>
              <a:defRPr/>
            </a:lvl8pPr>
            <a:lvl9pPr indent="-342900" lvl="8" marL="4114800" algn="l">
              <a:lnSpc>
                <a:spcPct val="115000"/>
              </a:lnSpc>
              <a:spcBef>
                <a:spcPts val="360"/>
              </a:spcBef>
              <a:spcAft>
                <a:spcPts val="0"/>
              </a:spcAft>
              <a:buSzPts val="1800"/>
              <a:buChar char="■"/>
              <a:defRPr/>
            </a:lvl9pPr>
          </a:lstStyle>
          <a:p/>
        </p:txBody>
      </p:sp>
      <p:sp>
        <p:nvSpPr>
          <p:cNvPr id="20" name="Google Shape;20;g3078b24e623_1_143"/>
          <p:cNvSpPr txBox="1"/>
          <p:nvPr>
            <p:ph idx="10" type="dt"/>
          </p:nvPr>
        </p:nvSpPr>
        <p:spPr>
          <a:xfrm>
            <a:off x="457200" y="4857749"/>
            <a:ext cx="2133600" cy="205800"/>
          </a:xfrm>
          <a:prstGeom prst="rect">
            <a:avLst/>
          </a:prstGeom>
          <a:noFill/>
          <a:ln>
            <a:noFill/>
          </a:ln>
        </p:spPr>
        <p:txBody>
          <a:bodyPr anchorCtr="0" anchor="b" bIns="0" lIns="1097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1" name="Google Shape;21;g3078b24e623_1_143"/>
          <p:cNvSpPr txBox="1"/>
          <p:nvPr>
            <p:ph idx="11" type="ftr"/>
          </p:nvPr>
        </p:nvSpPr>
        <p:spPr>
          <a:xfrm>
            <a:off x="2640596" y="4857749"/>
            <a:ext cx="5507700" cy="205800"/>
          </a:xfrm>
          <a:prstGeom prst="rect">
            <a:avLst/>
          </a:prstGeom>
          <a:noFill/>
          <a:ln>
            <a:noFill/>
          </a:ln>
        </p:spPr>
        <p:txBody>
          <a:bodyPr anchorCtr="0" anchor="b" bIns="0" lIns="45700"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2" name="Google Shape;22;g3078b24e623_1_143"/>
          <p:cNvSpPr txBox="1"/>
          <p:nvPr>
            <p:ph idx="12" type="sldNum"/>
          </p:nvPr>
        </p:nvSpPr>
        <p:spPr>
          <a:xfrm>
            <a:off x="8204396" y="4857749"/>
            <a:ext cx="733800" cy="205800"/>
          </a:xfrm>
          <a:prstGeom prst="rect">
            <a:avLst/>
          </a:prstGeom>
          <a:noFill/>
          <a:ln>
            <a:noFill/>
          </a:ln>
        </p:spPr>
        <p:txBody>
          <a:bodyPr anchorCtr="0" anchor="b" bIns="0" lIns="91425" spcFirstLastPara="1" rIns="91425" wrap="square" tIns="45700">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9" name="Google Shape;29;p1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0" name="Google Shape;3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6"/>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6"/>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7" name="Google Shape;37;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7"/>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8"/>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8"/>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8"/>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8"/>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6" name="Google Shape;46;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
          <p:cNvSpPr txBox="1"/>
          <p:nvPr>
            <p:ph type="ctrTitle"/>
          </p:nvPr>
        </p:nvSpPr>
        <p:spPr>
          <a:xfrm>
            <a:off x="3178291" y="240358"/>
            <a:ext cx="5982300" cy="10242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A Level Sociology</a:t>
            </a:r>
            <a:endParaRPr/>
          </a:p>
        </p:txBody>
      </p:sp>
      <p:pic>
        <p:nvPicPr>
          <p:cNvPr descr="Group of people" id="61" name="Google Shape;61;p1"/>
          <p:cNvPicPr preferRelativeResize="0"/>
          <p:nvPr/>
        </p:nvPicPr>
        <p:blipFill rotWithShape="1">
          <a:blip r:embed="rId3">
            <a:alphaModFix/>
          </a:blip>
          <a:srcRect b="0" l="0" r="0" t="0"/>
          <a:stretch/>
        </p:blipFill>
        <p:spPr>
          <a:xfrm>
            <a:off x="412933" y="2021713"/>
            <a:ext cx="2723089" cy="2723089"/>
          </a:xfrm>
          <a:prstGeom prst="rect">
            <a:avLst/>
          </a:prstGeom>
          <a:noFill/>
          <a:ln>
            <a:noFill/>
          </a:ln>
        </p:spPr>
      </p:pic>
      <p:pic>
        <p:nvPicPr>
          <p:cNvPr descr="serious breaches ..." id="62" name="Google Shape;62;p1"/>
          <p:cNvPicPr preferRelativeResize="0"/>
          <p:nvPr/>
        </p:nvPicPr>
        <p:blipFill rotWithShape="1">
          <a:blip r:embed="rId4">
            <a:alphaModFix/>
          </a:blip>
          <a:srcRect b="0" l="0" r="0" t="0"/>
          <a:stretch/>
        </p:blipFill>
        <p:spPr>
          <a:xfrm>
            <a:off x="30141" y="66685"/>
            <a:ext cx="3148163" cy="1655324"/>
          </a:xfrm>
          <a:prstGeom prst="rect">
            <a:avLst/>
          </a:prstGeom>
          <a:noFill/>
          <a:ln>
            <a:noFill/>
          </a:ln>
        </p:spPr>
      </p:pic>
      <p:sp>
        <p:nvSpPr>
          <p:cNvPr id="63" name="Google Shape;63;p1"/>
          <p:cNvSpPr txBox="1"/>
          <p:nvPr/>
        </p:nvSpPr>
        <p:spPr>
          <a:xfrm>
            <a:off x="3254100" y="1301850"/>
            <a:ext cx="5784600" cy="492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rPr>
              <a:t>Mr Cox: “I love to teach Sociology because, as a student, studying Sociology opened my eyes to the many different perspectives in the world, and the different factors that play into shaping our society. I think I am a better teacher today due to my understanding of how education shapes students, and has been shaped by a number of different social changes”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en" sz="1500">
                <a:solidFill>
                  <a:schemeClr val="dk1"/>
                </a:solidFill>
              </a:rPr>
              <a:t>Mr Pickett: “Teaching Sociology is rewarding for me due to my inherent interest in how society operates. Growing up, I noticed patterns in family, </a:t>
            </a:r>
            <a:r>
              <a:rPr lang="en" sz="1500">
                <a:solidFill>
                  <a:schemeClr val="dk1"/>
                </a:solidFill>
              </a:rPr>
              <a:t>education</a:t>
            </a:r>
            <a:r>
              <a:rPr lang="en" sz="1500">
                <a:solidFill>
                  <a:schemeClr val="dk1"/>
                </a:solidFill>
              </a:rPr>
              <a:t>, crime, and the media - how they represent ideas and reinforce values. I wanted to help students be aware of these conscious and some</a:t>
            </a:r>
            <a:r>
              <a:rPr lang="en" sz="1500">
                <a:solidFill>
                  <a:schemeClr val="dk1"/>
                </a:solidFill>
              </a:rPr>
              <a:t>times unconscious decisions made by those around them”</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21" name="Shape 121"/>
        <p:cNvGrpSpPr/>
        <p:nvPr/>
      </p:nvGrpSpPr>
      <p:grpSpPr>
        <a:xfrm>
          <a:off x="0" y="0"/>
          <a:ext cx="0" cy="0"/>
          <a:chOff x="0" y="0"/>
          <a:chExt cx="0" cy="0"/>
        </a:xfrm>
      </p:grpSpPr>
      <p:sp>
        <p:nvSpPr>
          <p:cNvPr id="122" name="Google Shape;122;g30d06ceee69_0_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Paper 2 - Topics</a:t>
            </a:r>
            <a:endParaRPr/>
          </a:p>
        </p:txBody>
      </p:sp>
      <p:sp>
        <p:nvSpPr>
          <p:cNvPr id="123" name="Google Shape;123;g30d06ceee69_0_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a:solidFill>
                  <a:schemeClr val="dk1"/>
                </a:solidFill>
              </a:rPr>
              <a:t>Beliefs in Society</a:t>
            </a:r>
            <a:r>
              <a:rPr b="1" lang="en">
                <a:solidFill>
                  <a:schemeClr val="dk1"/>
                </a:solidFill>
              </a:rPr>
              <a:t> includes;</a:t>
            </a:r>
            <a:endParaRPr b="1">
              <a:solidFill>
                <a:schemeClr val="dk1"/>
              </a:solidFill>
            </a:endParaRPr>
          </a:p>
          <a:p>
            <a:pPr indent="0" lvl="0" marL="0" rtl="0" algn="l">
              <a:spcBef>
                <a:spcPts val="0"/>
              </a:spcBef>
              <a:spcAft>
                <a:spcPts val="0"/>
              </a:spcAft>
              <a:buNone/>
            </a:pPr>
            <a:r>
              <a:t/>
            </a:r>
            <a:endParaRPr/>
          </a:p>
          <a:p>
            <a:pPr indent="-258498" lvl="0" marL="438912" rtl="0" algn="l">
              <a:lnSpc>
                <a:spcPct val="100000"/>
              </a:lnSpc>
              <a:spcBef>
                <a:spcPts val="0"/>
              </a:spcBef>
              <a:spcAft>
                <a:spcPts val="0"/>
              </a:spcAft>
              <a:buClr>
                <a:srgbClr val="980000"/>
              </a:buClr>
              <a:buSzPts val="1591"/>
              <a:buFont typeface="Noto Sans Symbols"/>
              <a:buChar char="◼"/>
            </a:pPr>
            <a:r>
              <a:rPr lang="en" sz="2230">
                <a:solidFill>
                  <a:schemeClr val="dk1"/>
                </a:solidFill>
                <a:latin typeface="Corbel"/>
                <a:ea typeface="Corbel"/>
                <a:cs typeface="Corbel"/>
                <a:sym typeface="Corbel"/>
              </a:rPr>
              <a:t>The relationship between religion and society</a:t>
            </a:r>
            <a:endParaRPr sz="2230">
              <a:solidFill>
                <a:schemeClr val="dk1"/>
              </a:solidFill>
              <a:latin typeface="Corbel"/>
              <a:ea typeface="Corbel"/>
              <a:cs typeface="Corbel"/>
              <a:sym typeface="Corbel"/>
            </a:endParaRPr>
          </a:p>
          <a:p>
            <a:pPr indent="-258498" lvl="0" marL="438912" rtl="0" algn="l">
              <a:lnSpc>
                <a:spcPct val="100000"/>
              </a:lnSpc>
              <a:spcBef>
                <a:spcPts val="0"/>
              </a:spcBef>
              <a:spcAft>
                <a:spcPts val="0"/>
              </a:spcAft>
              <a:buClr>
                <a:srgbClr val="980000"/>
              </a:buClr>
              <a:buSzPts val="1591"/>
              <a:buFont typeface="Noto Sans Symbols"/>
              <a:buChar char="◼"/>
            </a:pPr>
            <a:r>
              <a:rPr lang="en" sz="2230">
                <a:solidFill>
                  <a:schemeClr val="dk1"/>
                </a:solidFill>
                <a:latin typeface="Corbel"/>
                <a:ea typeface="Corbel"/>
                <a:cs typeface="Corbel"/>
                <a:sym typeface="Corbel"/>
              </a:rPr>
              <a:t>How religion can influence social change, including the role of religion in Civil Rights movements</a:t>
            </a:r>
            <a:endParaRPr sz="2230">
              <a:solidFill>
                <a:schemeClr val="dk1"/>
              </a:solidFill>
              <a:latin typeface="Corbel"/>
              <a:ea typeface="Corbel"/>
              <a:cs typeface="Corbel"/>
              <a:sym typeface="Corbel"/>
            </a:endParaRPr>
          </a:p>
          <a:p>
            <a:pPr indent="-258498" lvl="0" marL="438912" rtl="0" algn="l">
              <a:lnSpc>
                <a:spcPct val="100000"/>
              </a:lnSpc>
              <a:spcBef>
                <a:spcPts val="0"/>
              </a:spcBef>
              <a:spcAft>
                <a:spcPts val="0"/>
              </a:spcAft>
              <a:buClr>
                <a:srgbClr val="980000"/>
              </a:buClr>
              <a:buSzPts val="1591"/>
              <a:buFont typeface="Noto Sans Symbols"/>
              <a:buChar char="◼"/>
            </a:pPr>
            <a:r>
              <a:rPr lang="en" sz="2230">
                <a:solidFill>
                  <a:schemeClr val="dk1"/>
                </a:solidFill>
                <a:latin typeface="Corbel"/>
                <a:ea typeface="Corbel"/>
                <a:cs typeface="Corbel"/>
                <a:sym typeface="Corbel"/>
              </a:rPr>
              <a:t>How religion shapes personal and group identities and the impact of beliefs on social behaviour and culture</a:t>
            </a:r>
            <a:endParaRPr sz="2230">
              <a:solidFill>
                <a:schemeClr val="dk1"/>
              </a:solidFill>
              <a:latin typeface="Corbel"/>
              <a:ea typeface="Corbel"/>
              <a:cs typeface="Corbel"/>
              <a:sym typeface="Corbel"/>
            </a:endParaRPr>
          </a:p>
          <a:p>
            <a:pPr indent="-292788" lvl="0" marL="438912" rtl="0" algn="l">
              <a:lnSpc>
                <a:spcPct val="100000"/>
              </a:lnSpc>
              <a:spcBef>
                <a:spcPts val="0"/>
              </a:spcBef>
              <a:spcAft>
                <a:spcPts val="0"/>
              </a:spcAft>
              <a:buClr>
                <a:srgbClr val="980000"/>
              </a:buClr>
              <a:buSzPts val="2131"/>
              <a:buFont typeface="Corbel"/>
              <a:buChar char="◼"/>
            </a:pPr>
            <a:r>
              <a:rPr lang="en" sz="2130">
                <a:solidFill>
                  <a:schemeClr val="dk1"/>
                </a:solidFill>
                <a:latin typeface="Corbel"/>
                <a:ea typeface="Corbel"/>
                <a:cs typeface="Corbel"/>
                <a:sym typeface="Corbel"/>
              </a:rPr>
              <a:t>Investigating the process of Secularisation, including trends in religious participation and contemporary society</a:t>
            </a:r>
            <a:endParaRPr sz="2130">
              <a:solidFill>
                <a:schemeClr val="dk1"/>
              </a:solidFill>
              <a:latin typeface="Corbel"/>
              <a:ea typeface="Corbel"/>
              <a:cs typeface="Corbel"/>
              <a:sym typeface="Corbel"/>
            </a:endParaRPr>
          </a:p>
          <a:p>
            <a:pPr indent="0" lvl="0" marL="0" rtl="0" algn="l">
              <a:spcBef>
                <a:spcPts val="0"/>
              </a:spcBef>
              <a:spcAft>
                <a:spcPts val="0"/>
              </a:spcAft>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30d06ceee69_0_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Paper 3 - Crime &amp; Deviance with Theory and Methods</a:t>
            </a:r>
            <a:endParaRPr/>
          </a:p>
        </p:txBody>
      </p:sp>
      <p:sp>
        <p:nvSpPr>
          <p:cNvPr id="129" name="Google Shape;129;g30d06ceee69_0_20"/>
          <p:cNvSpPr txBox="1"/>
          <p:nvPr>
            <p:ph idx="1" type="body"/>
          </p:nvPr>
        </p:nvSpPr>
        <p:spPr>
          <a:xfrm>
            <a:off x="311700" y="1152475"/>
            <a:ext cx="71583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261860" lvl="0" marL="438912" rtl="0" algn="l">
              <a:lnSpc>
                <a:spcPct val="100000"/>
              </a:lnSpc>
              <a:spcBef>
                <a:spcPts val="0"/>
              </a:spcBef>
              <a:spcAft>
                <a:spcPts val="0"/>
              </a:spcAft>
              <a:buClr>
                <a:srgbClr val="D16349"/>
              </a:buClr>
              <a:buSzPts val="1644"/>
              <a:buFont typeface="Noto Sans Symbols"/>
              <a:buChar char="◼"/>
            </a:pPr>
            <a:r>
              <a:rPr lang="en" sz="2283">
                <a:solidFill>
                  <a:schemeClr val="dk1"/>
                </a:solidFill>
                <a:latin typeface="Corbel"/>
                <a:ea typeface="Corbel"/>
                <a:cs typeface="Corbel"/>
                <a:sym typeface="Corbel"/>
              </a:rPr>
              <a:t>Social order and social control</a:t>
            </a:r>
            <a:endParaRPr sz="2283">
              <a:solidFill>
                <a:schemeClr val="dk1"/>
              </a:solidFill>
              <a:latin typeface="Corbel"/>
              <a:ea typeface="Corbel"/>
              <a:cs typeface="Corbel"/>
              <a:sym typeface="Corbel"/>
            </a:endParaRPr>
          </a:p>
          <a:p>
            <a:pPr indent="-261860" lvl="0" marL="438912" rtl="0" algn="l">
              <a:lnSpc>
                <a:spcPct val="100000"/>
              </a:lnSpc>
              <a:spcBef>
                <a:spcPts val="0"/>
              </a:spcBef>
              <a:spcAft>
                <a:spcPts val="0"/>
              </a:spcAft>
              <a:buClr>
                <a:srgbClr val="D16349"/>
              </a:buClr>
              <a:buSzPts val="1644"/>
              <a:buFont typeface="Noto Sans Symbols"/>
              <a:buChar char="◼"/>
            </a:pPr>
            <a:r>
              <a:rPr lang="en" sz="2283">
                <a:solidFill>
                  <a:schemeClr val="dk1"/>
                </a:solidFill>
                <a:latin typeface="Corbel"/>
                <a:ea typeface="Corbel"/>
                <a:cs typeface="Corbel"/>
                <a:sym typeface="Corbel"/>
              </a:rPr>
              <a:t>The social distribution of crime by ethnicity, gender, and social class</a:t>
            </a:r>
            <a:endParaRPr sz="2283">
              <a:solidFill>
                <a:schemeClr val="dk1"/>
              </a:solidFill>
              <a:latin typeface="Corbel"/>
              <a:ea typeface="Corbel"/>
              <a:cs typeface="Corbel"/>
              <a:sym typeface="Corbel"/>
            </a:endParaRPr>
          </a:p>
          <a:p>
            <a:pPr indent="-261860" lvl="0" marL="438912" rtl="0" algn="l">
              <a:lnSpc>
                <a:spcPct val="100000"/>
              </a:lnSpc>
              <a:spcBef>
                <a:spcPts val="0"/>
              </a:spcBef>
              <a:spcAft>
                <a:spcPts val="0"/>
              </a:spcAft>
              <a:buClr>
                <a:srgbClr val="D16349"/>
              </a:buClr>
              <a:buSzPts val="1644"/>
              <a:buFont typeface="Noto Sans Symbols"/>
              <a:buChar char="◼"/>
            </a:pPr>
            <a:r>
              <a:rPr lang="en" sz="2283">
                <a:solidFill>
                  <a:schemeClr val="dk1"/>
                </a:solidFill>
                <a:latin typeface="Corbel"/>
                <a:ea typeface="Corbel"/>
                <a:cs typeface="Corbel"/>
                <a:sym typeface="Corbel"/>
              </a:rPr>
              <a:t>Changing patterns of crime</a:t>
            </a:r>
            <a:endParaRPr sz="2283">
              <a:solidFill>
                <a:schemeClr val="dk1"/>
              </a:solidFill>
              <a:latin typeface="Corbel"/>
              <a:ea typeface="Corbel"/>
              <a:cs typeface="Corbel"/>
              <a:sym typeface="Corbel"/>
            </a:endParaRPr>
          </a:p>
          <a:p>
            <a:pPr indent="-261860" lvl="0" marL="438912" rtl="0" algn="l">
              <a:lnSpc>
                <a:spcPct val="100000"/>
              </a:lnSpc>
              <a:spcBef>
                <a:spcPts val="0"/>
              </a:spcBef>
              <a:spcAft>
                <a:spcPts val="0"/>
              </a:spcAft>
              <a:buClr>
                <a:srgbClr val="D16349"/>
              </a:buClr>
              <a:buSzPts val="1644"/>
              <a:buFont typeface="Noto Sans Symbols"/>
              <a:buChar char="◼"/>
            </a:pPr>
            <a:r>
              <a:rPr lang="en" sz="2283">
                <a:solidFill>
                  <a:schemeClr val="dk1"/>
                </a:solidFill>
                <a:latin typeface="Corbel"/>
                <a:ea typeface="Corbel"/>
                <a:cs typeface="Corbel"/>
                <a:sym typeface="Corbel"/>
              </a:rPr>
              <a:t>Globalisation and crime- human rights and state crimes</a:t>
            </a:r>
            <a:endParaRPr sz="2283">
              <a:solidFill>
                <a:schemeClr val="dk1"/>
              </a:solidFill>
              <a:latin typeface="Corbel"/>
              <a:ea typeface="Corbel"/>
              <a:cs typeface="Corbel"/>
              <a:sym typeface="Corbel"/>
            </a:endParaRPr>
          </a:p>
          <a:p>
            <a:pPr indent="-261860" lvl="0" marL="438912" rtl="0" algn="l">
              <a:lnSpc>
                <a:spcPct val="100000"/>
              </a:lnSpc>
              <a:spcBef>
                <a:spcPts val="0"/>
              </a:spcBef>
              <a:spcAft>
                <a:spcPts val="0"/>
              </a:spcAft>
              <a:buClr>
                <a:srgbClr val="D16349"/>
              </a:buClr>
              <a:buSzPts val="1644"/>
              <a:buFont typeface="Noto Sans Symbols"/>
              <a:buChar char="◼"/>
            </a:pPr>
            <a:r>
              <a:rPr lang="en" sz="2283">
                <a:solidFill>
                  <a:schemeClr val="dk1"/>
                </a:solidFill>
                <a:latin typeface="Corbel"/>
                <a:ea typeface="Corbel"/>
                <a:cs typeface="Corbel"/>
                <a:sym typeface="Corbel"/>
              </a:rPr>
              <a:t>Crime prevention, punishment and the role of the criminal justice system</a:t>
            </a:r>
            <a:endParaRPr sz="883"/>
          </a:p>
        </p:txBody>
      </p:sp>
      <p:pic>
        <p:nvPicPr>
          <p:cNvPr id="130" name="Google Shape;130;g30d06ceee69_0_20"/>
          <p:cNvPicPr preferRelativeResize="0"/>
          <p:nvPr/>
        </p:nvPicPr>
        <p:blipFill rotWithShape="1">
          <a:blip r:embed="rId3">
            <a:alphaModFix/>
          </a:blip>
          <a:srcRect b="15491" l="17265" r="17460" t="1175"/>
          <a:stretch/>
        </p:blipFill>
        <p:spPr>
          <a:xfrm>
            <a:off x="7470050" y="2677935"/>
            <a:ext cx="1673950" cy="213696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Where can Sociology take me?</a:t>
            </a:r>
            <a:endParaRPr/>
          </a:p>
        </p:txBody>
      </p:sp>
      <p:sp>
        <p:nvSpPr>
          <p:cNvPr id="136" name="Google Shape;136;p5"/>
          <p:cNvSpPr txBox="1"/>
          <p:nvPr>
            <p:ph idx="1" type="body"/>
          </p:nvPr>
        </p:nvSpPr>
        <p:spPr>
          <a:xfrm>
            <a:off x="592027" y="1282075"/>
            <a:ext cx="2814300" cy="3416400"/>
          </a:xfrm>
          <a:prstGeom prst="rect">
            <a:avLst/>
          </a:prstGeom>
          <a:noFill/>
          <a:ln>
            <a:noFill/>
          </a:ln>
        </p:spPr>
        <p:txBody>
          <a:bodyPr anchorCtr="0" anchor="t" bIns="91425" lIns="91425" spcFirstLastPara="1" rIns="91425" wrap="square" tIns="91425">
            <a:normAutofit fontScale="92500" lnSpcReduction="10000"/>
          </a:bodyPr>
          <a:lstStyle/>
          <a:p>
            <a:pPr indent="0" lvl="0" marL="0" rtl="0" algn="l">
              <a:lnSpc>
                <a:spcPct val="115000"/>
              </a:lnSpc>
              <a:spcBef>
                <a:spcPts val="0"/>
              </a:spcBef>
              <a:spcAft>
                <a:spcPts val="0"/>
              </a:spcAft>
              <a:buSzPct val="108107"/>
              <a:buNone/>
            </a:pPr>
            <a:r>
              <a:rPr b="1" lang="en" u="sng">
                <a:solidFill>
                  <a:schemeClr val="dk1"/>
                </a:solidFill>
              </a:rPr>
              <a:t>Transferable skills</a:t>
            </a:r>
            <a:endParaRPr b="1" u="sng">
              <a:solidFill>
                <a:schemeClr val="dk1"/>
              </a:solidFill>
            </a:endParaRPr>
          </a:p>
          <a:p>
            <a:pPr indent="0" lvl="0" marL="0" rtl="0" algn="l">
              <a:lnSpc>
                <a:spcPct val="115000"/>
              </a:lnSpc>
              <a:spcBef>
                <a:spcPts val="1200"/>
              </a:spcBef>
              <a:spcAft>
                <a:spcPts val="0"/>
              </a:spcAft>
              <a:buSzPct val="108107"/>
              <a:buNone/>
            </a:pPr>
            <a:r>
              <a:rPr lang="en">
                <a:solidFill>
                  <a:schemeClr val="dk1"/>
                </a:solidFill>
              </a:rPr>
              <a:t>Critical Thinking</a:t>
            </a:r>
            <a:endParaRPr>
              <a:solidFill>
                <a:schemeClr val="dk1"/>
              </a:solidFill>
            </a:endParaRPr>
          </a:p>
          <a:p>
            <a:pPr indent="0" lvl="0" marL="0" rtl="0" algn="l">
              <a:lnSpc>
                <a:spcPct val="115000"/>
              </a:lnSpc>
              <a:spcBef>
                <a:spcPts val="2400"/>
              </a:spcBef>
              <a:spcAft>
                <a:spcPts val="0"/>
              </a:spcAft>
              <a:buSzPct val="108107"/>
              <a:buNone/>
            </a:pPr>
            <a:r>
              <a:rPr lang="en">
                <a:solidFill>
                  <a:schemeClr val="dk1"/>
                </a:solidFill>
              </a:rPr>
              <a:t>Research Skills</a:t>
            </a:r>
            <a:endParaRPr>
              <a:solidFill>
                <a:schemeClr val="dk1"/>
              </a:solidFill>
            </a:endParaRPr>
          </a:p>
          <a:p>
            <a:pPr indent="0" lvl="0" marL="0" rtl="0" algn="l">
              <a:lnSpc>
                <a:spcPct val="115000"/>
              </a:lnSpc>
              <a:spcBef>
                <a:spcPts val="2400"/>
              </a:spcBef>
              <a:spcAft>
                <a:spcPts val="0"/>
              </a:spcAft>
              <a:buSzPct val="108107"/>
              <a:buNone/>
            </a:pPr>
            <a:r>
              <a:rPr lang="en">
                <a:solidFill>
                  <a:schemeClr val="dk1"/>
                </a:solidFill>
              </a:rPr>
              <a:t>Communication Skills</a:t>
            </a:r>
            <a:endParaRPr>
              <a:solidFill>
                <a:schemeClr val="dk1"/>
              </a:solidFill>
            </a:endParaRPr>
          </a:p>
          <a:p>
            <a:pPr indent="0" lvl="0" marL="0" rtl="0" algn="l">
              <a:lnSpc>
                <a:spcPct val="115000"/>
              </a:lnSpc>
              <a:spcBef>
                <a:spcPts val="2400"/>
              </a:spcBef>
              <a:spcAft>
                <a:spcPts val="0"/>
              </a:spcAft>
              <a:buSzPct val="108107"/>
              <a:buNone/>
            </a:pPr>
            <a:r>
              <a:rPr lang="en">
                <a:solidFill>
                  <a:schemeClr val="dk1"/>
                </a:solidFill>
              </a:rPr>
              <a:t>Empathy</a:t>
            </a:r>
            <a:endParaRPr>
              <a:solidFill>
                <a:schemeClr val="dk1"/>
              </a:solidFill>
            </a:endParaRPr>
          </a:p>
          <a:p>
            <a:pPr indent="0" lvl="0" marL="0" rtl="0" algn="l">
              <a:lnSpc>
                <a:spcPct val="115000"/>
              </a:lnSpc>
              <a:spcBef>
                <a:spcPts val="2400"/>
              </a:spcBef>
              <a:spcAft>
                <a:spcPts val="1200"/>
              </a:spcAft>
              <a:buSzPct val="108107"/>
              <a:buNone/>
            </a:pPr>
            <a:r>
              <a:rPr lang="en">
                <a:solidFill>
                  <a:schemeClr val="dk1"/>
                </a:solidFill>
              </a:rPr>
              <a:t>Social Awareness</a:t>
            </a:r>
            <a:endParaRPr>
              <a:solidFill>
                <a:schemeClr val="dk1"/>
              </a:solidFill>
            </a:endParaRPr>
          </a:p>
        </p:txBody>
      </p:sp>
      <p:sp>
        <p:nvSpPr>
          <p:cNvPr id="137" name="Google Shape;137;p5"/>
          <p:cNvSpPr txBox="1"/>
          <p:nvPr/>
        </p:nvSpPr>
        <p:spPr>
          <a:xfrm>
            <a:off x="4906999" y="1193550"/>
            <a:ext cx="3188129" cy="275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en" sz="1800" u="sng" cap="none" strike="noStrike">
                <a:solidFill>
                  <a:schemeClr val="dk1"/>
                </a:solidFill>
                <a:latin typeface="Arial"/>
                <a:ea typeface="Arial"/>
                <a:cs typeface="Arial"/>
                <a:sym typeface="Arial"/>
              </a:rPr>
              <a:t>Careers</a:t>
            </a: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Criminologist</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Teacher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Journalist</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Government advisor / Politician</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1"/>
                </a:solidFill>
                <a:latin typeface="Arial"/>
                <a:ea typeface="Arial"/>
                <a:cs typeface="Arial"/>
                <a:sym typeface="Arial"/>
              </a:rPr>
              <a:t>Social Worker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3078b24e623_1_51"/>
          <p:cNvSpPr txBox="1"/>
          <p:nvPr>
            <p:ph type="title"/>
          </p:nvPr>
        </p:nvSpPr>
        <p:spPr>
          <a:xfrm>
            <a:off x="457200" y="116586"/>
            <a:ext cx="8229600" cy="939600"/>
          </a:xfrm>
          <a:prstGeom prst="rect">
            <a:avLst/>
          </a:prstGeom>
          <a:noFill/>
          <a:ln>
            <a:noFill/>
          </a:ln>
        </p:spPr>
        <p:txBody>
          <a:bodyPr anchorCtr="0" anchor="ctr" bIns="45700" lIns="91425" spcFirstLastPara="1" rIns="45700" wrap="square" tIns="45700">
            <a:normAutofit/>
          </a:bodyPr>
          <a:lstStyle/>
          <a:p>
            <a:pPr indent="0" lvl="0" marL="0" rtl="0" algn="l">
              <a:lnSpc>
                <a:spcPct val="100000"/>
              </a:lnSpc>
              <a:spcBef>
                <a:spcPts val="0"/>
              </a:spcBef>
              <a:spcAft>
                <a:spcPts val="0"/>
              </a:spcAft>
              <a:buClr>
                <a:srgbClr val="F34E26"/>
              </a:buClr>
              <a:buSzPts val="4500"/>
              <a:buFont typeface="Corbel"/>
              <a:buNone/>
            </a:pPr>
            <a:r>
              <a:rPr lang="en"/>
              <a:t>What pathways can I take?</a:t>
            </a:r>
            <a:endParaRPr/>
          </a:p>
        </p:txBody>
      </p:sp>
      <p:sp>
        <p:nvSpPr>
          <p:cNvPr id="143" name="Google Shape;143;g3078b24e623_1_51"/>
          <p:cNvSpPr txBox="1"/>
          <p:nvPr>
            <p:ph idx="1" type="body"/>
          </p:nvPr>
        </p:nvSpPr>
        <p:spPr>
          <a:xfrm>
            <a:off x="457200" y="1331393"/>
            <a:ext cx="8229600" cy="3469200"/>
          </a:xfrm>
          <a:prstGeom prst="rect">
            <a:avLst/>
          </a:prstGeom>
          <a:noFill/>
          <a:ln>
            <a:noFill/>
          </a:ln>
        </p:spPr>
        <p:txBody>
          <a:bodyPr anchorCtr="0" anchor="t" bIns="45700" lIns="54850" spcFirstLastPara="1" rIns="91425" wrap="square" tIns="91425">
            <a:normAutofit/>
          </a:bodyPr>
          <a:lstStyle/>
          <a:p>
            <a:pPr indent="-320040" lvl="0" marL="438912" rtl="0" algn="l">
              <a:lnSpc>
                <a:spcPct val="115000"/>
              </a:lnSpc>
              <a:spcBef>
                <a:spcPts val="0"/>
              </a:spcBef>
              <a:spcAft>
                <a:spcPts val="0"/>
              </a:spcAft>
              <a:buSzPts val="2560"/>
              <a:buChar char="●"/>
            </a:pPr>
            <a:r>
              <a:rPr lang="en">
                <a:solidFill>
                  <a:schemeClr val="dk1"/>
                </a:solidFill>
              </a:rPr>
              <a:t>University or higher apprenticeships</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Social sciences</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Humanities</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Business</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Law</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Teaching</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Politics</a:t>
            </a:r>
            <a:endParaRPr>
              <a:solidFill>
                <a:schemeClr val="dk1"/>
              </a:solidFill>
            </a:endParaRPr>
          </a:p>
          <a:p>
            <a:pPr indent="-320040" lvl="0" marL="438912" rtl="0" algn="l">
              <a:lnSpc>
                <a:spcPct val="115000"/>
              </a:lnSpc>
              <a:spcBef>
                <a:spcPts val="0"/>
              </a:spcBef>
              <a:spcAft>
                <a:spcPts val="0"/>
              </a:spcAft>
              <a:buSzPts val="2560"/>
              <a:buChar char="●"/>
            </a:pPr>
            <a:r>
              <a:rPr lang="en">
                <a:solidFill>
                  <a:schemeClr val="dk1"/>
                </a:solidFill>
              </a:rPr>
              <a:t>Human relations, nursing, people management</a:t>
            </a:r>
            <a:endParaRPr>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Sociology lessons at Thomas Alleyne</a:t>
            </a:r>
            <a:endParaRPr/>
          </a:p>
        </p:txBody>
      </p:sp>
      <p:sp>
        <p:nvSpPr>
          <p:cNvPr id="149" name="Google Shape;149;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92500" lnSpcReduction="10000"/>
          </a:bodyPr>
          <a:lstStyle/>
          <a:p>
            <a:pPr indent="0" lvl="0" marL="0" rtl="0" algn="l">
              <a:lnSpc>
                <a:spcPct val="115000"/>
              </a:lnSpc>
              <a:spcBef>
                <a:spcPts val="0"/>
              </a:spcBef>
              <a:spcAft>
                <a:spcPts val="0"/>
              </a:spcAft>
              <a:buSzPct val="117647"/>
              <a:buNone/>
            </a:pPr>
            <a:r>
              <a:rPr lang="en">
                <a:solidFill>
                  <a:schemeClr val="dk1"/>
                </a:solidFill>
              </a:rPr>
              <a:t>Skills you need;</a:t>
            </a:r>
            <a:endParaRPr>
              <a:solidFill>
                <a:schemeClr val="dk1"/>
              </a:solidFill>
            </a:endParaRPr>
          </a:p>
          <a:p>
            <a:pPr indent="0" lvl="0" marL="0" rtl="0" algn="l">
              <a:lnSpc>
                <a:spcPct val="115000"/>
              </a:lnSpc>
              <a:spcBef>
                <a:spcPts val="1200"/>
              </a:spcBef>
              <a:spcAft>
                <a:spcPts val="0"/>
              </a:spcAft>
              <a:buSzPct val="117647"/>
              <a:buNone/>
            </a:pPr>
            <a:r>
              <a:rPr lang="en">
                <a:solidFill>
                  <a:srgbClr val="C00000"/>
                </a:solidFill>
              </a:rPr>
              <a:t>Communication, Open-minded, Critical Thinking, Empathy, Written communication (Essays) </a:t>
            </a:r>
            <a:endParaRPr>
              <a:solidFill>
                <a:srgbClr val="C00000"/>
              </a:solidFill>
            </a:endParaRPr>
          </a:p>
          <a:p>
            <a:pPr indent="0" lvl="0" marL="0" rtl="0" algn="l">
              <a:lnSpc>
                <a:spcPct val="115000"/>
              </a:lnSpc>
              <a:spcBef>
                <a:spcPts val="1200"/>
              </a:spcBef>
              <a:spcAft>
                <a:spcPts val="0"/>
              </a:spcAft>
              <a:buSzPct val="117647"/>
              <a:buNone/>
            </a:pPr>
            <a:r>
              <a:rPr lang="en">
                <a:solidFill>
                  <a:schemeClr val="dk1"/>
                </a:solidFill>
              </a:rPr>
              <a:t>Opportunities here; </a:t>
            </a:r>
            <a:endParaRPr>
              <a:solidFill>
                <a:schemeClr val="dk1"/>
              </a:solidFill>
            </a:endParaRPr>
          </a:p>
          <a:p>
            <a:pPr indent="0" lvl="0" marL="0" rtl="0" algn="l">
              <a:lnSpc>
                <a:spcPct val="115000"/>
              </a:lnSpc>
              <a:spcBef>
                <a:spcPts val="1200"/>
              </a:spcBef>
              <a:spcAft>
                <a:spcPts val="0"/>
              </a:spcAft>
              <a:buSzPct val="117647"/>
              <a:buNone/>
            </a:pPr>
            <a:r>
              <a:rPr lang="en">
                <a:solidFill>
                  <a:srgbClr val="C00000"/>
                </a:solidFill>
              </a:rPr>
              <a:t>Trips and events, Student EDI Group, Student Council</a:t>
            </a:r>
            <a:endParaRPr>
              <a:solidFill>
                <a:srgbClr val="C00000"/>
              </a:solidFill>
            </a:endParaRPr>
          </a:p>
          <a:p>
            <a:pPr indent="0" lvl="0" marL="0" rtl="0" algn="ctr">
              <a:lnSpc>
                <a:spcPct val="115000"/>
              </a:lnSpc>
              <a:spcBef>
                <a:spcPts val="2400"/>
              </a:spcBef>
              <a:spcAft>
                <a:spcPts val="1200"/>
              </a:spcAft>
              <a:buSzPct val="117647"/>
              <a:buNone/>
            </a:pPr>
            <a:r>
              <a:rPr lang="en">
                <a:solidFill>
                  <a:schemeClr val="dk1"/>
                </a:solidFill>
              </a:rPr>
              <a:t>Sociology is an incredible subject for broadening your understanding about how and why our society is the way that it is. It helps us understand different people’s experiences and how we can make changes for the better.</a:t>
            </a:r>
            <a:endParaRPr>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g3078b24e623_1_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TAA Sociology Student destinations</a:t>
            </a:r>
            <a:endParaRPr/>
          </a:p>
        </p:txBody>
      </p:sp>
      <p:sp>
        <p:nvSpPr>
          <p:cNvPr id="155" name="Google Shape;155;g3078b24e623_1_0"/>
          <p:cNvSpPr txBox="1"/>
          <p:nvPr>
            <p:ph idx="1" type="body"/>
          </p:nvPr>
        </p:nvSpPr>
        <p:spPr>
          <a:xfrm>
            <a:off x="311700" y="1152475"/>
            <a:ext cx="3120300" cy="3416400"/>
          </a:xfrm>
          <a:prstGeom prst="rect">
            <a:avLst/>
          </a:prstGeom>
          <a:noFill/>
          <a:ln>
            <a:noFill/>
          </a:ln>
        </p:spPr>
        <p:txBody>
          <a:bodyPr anchorCtr="0" anchor="t" bIns="91425" lIns="91425" spcFirstLastPara="1" rIns="91425" wrap="square" tIns="91425">
            <a:normAutofit lnSpcReduction="10000"/>
          </a:bodyPr>
          <a:lstStyle/>
          <a:p>
            <a:pPr indent="0" lvl="0" marL="0" rtl="0" algn="l">
              <a:lnSpc>
                <a:spcPct val="115000"/>
              </a:lnSpc>
              <a:spcBef>
                <a:spcPts val="0"/>
              </a:spcBef>
              <a:spcAft>
                <a:spcPts val="0"/>
              </a:spcAft>
              <a:buSzPts val="1800"/>
              <a:buNone/>
            </a:pPr>
            <a:r>
              <a:rPr lang="en"/>
              <a:t>Paramedic science Canterbury christ church</a:t>
            </a:r>
            <a:endParaRPr/>
          </a:p>
          <a:p>
            <a:pPr indent="0" lvl="0" marL="0" rtl="0" algn="l">
              <a:lnSpc>
                <a:spcPct val="115000"/>
              </a:lnSpc>
              <a:spcBef>
                <a:spcPts val="0"/>
              </a:spcBef>
              <a:spcAft>
                <a:spcPts val="0"/>
              </a:spcAft>
              <a:buSzPts val="1800"/>
              <a:buNone/>
            </a:pPr>
            <a:r>
              <a:t/>
            </a:r>
            <a:endParaRPr/>
          </a:p>
          <a:p>
            <a:pPr indent="0" lvl="0" marL="0" rtl="0" algn="l">
              <a:lnSpc>
                <a:spcPct val="115000"/>
              </a:lnSpc>
              <a:spcBef>
                <a:spcPts val="0"/>
              </a:spcBef>
              <a:spcAft>
                <a:spcPts val="0"/>
              </a:spcAft>
              <a:buSzPts val="1800"/>
              <a:buNone/>
            </a:pPr>
            <a:r>
              <a:rPr lang="en"/>
              <a:t>Childhood studies, University of Bath</a:t>
            </a:r>
            <a:endParaRPr/>
          </a:p>
          <a:p>
            <a:pPr indent="0" lvl="0" marL="0" rtl="0" algn="l">
              <a:lnSpc>
                <a:spcPct val="115000"/>
              </a:lnSpc>
              <a:spcBef>
                <a:spcPts val="0"/>
              </a:spcBef>
              <a:spcAft>
                <a:spcPts val="0"/>
              </a:spcAft>
              <a:buSzPts val="1800"/>
              <a:buNone/>
            </a:pPr>
            <a:r>
              <a:t/>
            </a:r>
            <a:endParaRPr/>
          </a:p>
          <a:p>
            <a:pPr indent="0" lvl="0" marL="0" rtl="0" algn="l">
              <a:lnSpc>
                <a:spcPct val="115000"/>
              </a:lnSpc>
              <a:spcBef>
                <a:spcPts val="0"/>
              </a:spcBef>
              <a:spcAft>
                <a:spcPts val="0"/>
              </a:spcAft>
              <a:buSzPts val="1800"/>
              <a:buNone/>
            </a:pPr>
            <a:r>
              <a:rPr lang="en"/>
              <a:t>Law and Criminology, University of Kent</a:t>
            </a:r>
            <a:endParaRPr/>
          </a:p>
          <a:p>
            <a:pPr indent="0" lvl="0" marL="0" rtl="0" algn="l">
              <a:lnSpc>
                <a:spcPct val="115000"/>
              </a:lnSpc>
              <a:spcBef>
                <a:spcPts val="0"/>
              </a:spcBef>
              <a:spcAft>
                <a:spcPts val="0"/>
              </a:spcAft>
              <a:buSzPts val="1800"/>
              <a:buNone/>
            </a:pPr>
            <a:r>
              <a:t/>
            </a:r>
            <a:endParaRPr/>
          </a:p>
          <a:p>
            <a:pPr indent="0" lvl="0" marL="0" rtl="0" algn="l">
              <a:lnSpc>
                <a:spcPct val="115000"/>
              </a:lnSpc>
              <a:spcBef>
                <a:spcPts val="0"/>
              </a:spcBef>
              <a:spcAft>
                <a:spcPts val="0"/>
              </a:spcAft>
              <a:buSzPts val="1800"/>
              <a:buNone/>
            </a:pPr>
            <a:r>
              <a:rPr lang="en"/>
              <a:t>Sociology, University of Brighton.</a:t>
            </a:r>
            <a:endParaRPr/>
          </a:p>
        </p:txBody>
      </p:sp>
      <p:sp>
        <p:nvSpPr>
          <p:cNvPr id="156" name="Google Shape;156;g3078b24e623_1_0"/>
          <p:cNvSpPr txBox="1"/>
          <p:nvPr/>
        </p:nvSpPr>
        <p:spPr>
          <a:xfrm>
            <a:off x="4345375" y="1219375"/>
            <a:ext cx="3746700" cy="3185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2"/>
                </a:solidFill>
                <a:latin typeface="Arial"/>
                <a:ea typeface="Arial"/>
                <a:cs typeface="Arial"/>
                <a:sym typeface="Arial"/>
              </a:rPr>
              <a:t>Criminology, London Metropolitan University</a:t>
            </a:r>
            <a:endParaRPr b="0" i="0"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2"/>
                </a:solidFill>
                <a:latin typeface="Arial"/>
                <a:ea typeface="Arial"/>
                <a:cs typeface="Arial"/>
                <a:sym typeface="Arial"/>
              </a:rPr>
              <a:t>Psychology with child development University of East London</a:t>
            </a:r>
            <a:endParaRPr b="0" i="0"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chemeClr val="dk2"/>
                </a:solidFill>
                <a:latin typeface="Arial"/>
                <a:ea typeface="Arial"/>
                <a:cs typeface="Arial"/>
                <a:sym typeface="Arial"/>
              </a:rPr>
              <a:t>Primary Education studies, Anglia Ruskin University.  </a:t>
            </a:r>
            <a:endParaRPr b="0" i="0" sz="1800" u="none" cap="none" strike="noStrike">
              <a:solidFill>
                <a:schemeClr val="dk2"/>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0d06ceee69_0_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u="sng"/>
              <a:t>Why I love to teach Sociology</a:t>
            </a:r>
            <a:endParaRPr b="1" u="sng"/>
          </a:p>
        </p:txBody>
      </p:sp>
      <p:sp>
        <p:nvSpPr>
          <p:cNvPr id="69" name="Google Shape;69;g30d06ceee69_0_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Mr Cox: “I </a:t>
            </a:r>
            <a:r>
              <a:rPr lang="en">
                <a:solidFill>
                  <a:schemeClr val="dk1"/>
                </a:solidFill>
              </a:rPr>
              <a:t>love</a:t>
            </a:r>
            <a:r>
              <a:rPr lang="en">
                <a:solidFill>
                  <a:schemeClr val="dk1"/>
                </a:solidFill>
              </a:rPr>
              <a:t> to teach Sociology because, as a student, studying Sociology opened my eyes to the many different perspectives in the world, and the different factors that play into shaping our society. I think I am a better teacher today due to my understanding of how education shapes students, and has been shaped by a number of different social changes”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Mr Pickett: “Teaching Sociology is rewarding for me due to my inherent interest in how society operates. Growing up, I noticed patterns in family, education, crime, and the media - how they represent ideas and reinforce values. I wanted to help students be aware of these conscious and sometimes unconscious decisions made by those around them”</a:t>
            </a:r>
            <a:endParaRPr>
              <a:solidFill>
                <a:schemeClr val="dk1"/>
              </a:solidFill>
            </a:endParaRPr>
          </a:p>
          <a:p>
            <a:pPr indent="0" lvl="0" marL="0" rtl="0" algn="l">
              <a:spcBef>
                <a:spcPts val="0"/>
              </a:spcBef>
              <a:spcAft>
                <a:spcPts val="0"/>
              </a:spcAft>
              <a:buNone/>
            </a:pPr>
            <a:r>
              <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
              <a:t>Entry requirements for Sociology</a:t>
            </a:r>
            <a:endParaRPr/>
          </a:p>
        </p:txBody>
      </p:sp>
      <p:sp>
        <p:nvSpPr>
          <p:cNvPr id="75" name="Google Shape;75;p2"/>
          <p:cNvSpPr txBox="1"/>
          <p:nvPr>
            <p:ph idx="1" type="body"/>
          </p:nvPr>
        </p:nvSpPr>
        <p:spPr>
          <a:xfrm>
            <a:off x="398468" y="12820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solidFill>
                  <a:schemeClr val="dk1"/>
                </a:solidFill>
              </a:rPr>
              <a:t>5.0 APS (Average Point Score)</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SzPts val="1800"/>
              <a:buNone/>
            </a:pPr>
            <a:r>
              <a:rPr b="1" lang="en" u="sng">
                <a:solidFill>
                  <a:schemeClr val="dk1"/>
                </a:solidFill>
              </a:rPr>
              <a:t>Grade 5 </a:t>
            </a:r>
            <a:r>
              <a:rPr lang="en">
                <a:solidFill>
                  <a:schemeClr val="dk1"/>
                </a:solidFill>
              </a:rPr>
              <a:t>in English</a:t>
            </a:r>
            <a:endParaRPr/>
          </a:p>
          <a:p>
            <a:pPr indent="0" lvl="0" marL="0" rtl="0" algn="l">
              <a:lnSpc>
                <a:spcPct val="115000"/>
              </a:lnSpc>
              <a:spcBef>
                <a:spcPts val="2400"/>
              </a:spcBef>
              <a:spcAft>
                <a:spcPts val="0"/>
              </a:spcAft>
              <a:buSzPts val="1800"/>
              <a:buNone/>
            </a:pPr>
            <a:r>
              <a:t/>
            </a:r>
            <a:endParaRPr>
              <a:solidFill>
                <a:schemeClr val="dk1"/>
              </a:solidFill>
            </a:endParaRPr>
          </a:p>
          <a:p>
            <a:pPr indent="0" lvl="0" marL="0" rtl="0" algn="ctr">
              <a:lnSpc>
                <a:spcPct val="115000"/>
              </a:lnSpc>
              <a:spcBef>
                <a:spcPts val="2400"/>
              </a:spcBef>
              <a:spcAft>
                <a:spcPts val="1200"/>
              </a:spcAft>
              <a:buSzPts val="1800"/>
              <a:buNone/>
            </a:pPr>
            <a:r>
              <a:rPr lang="en">
                <a:solidFill>
                  <a:schemeClr val="dk1"/>
                </a:solidFill>
              </a:rPr>
              <a:t>Sociology is assessed through exam questions requiring essay responses. A good ability to write coherently is essential.</a:t>
            </a:r>
            <a:endParaRPr>
              <a:solidFill>
                <a:schemeClr val="dk1"/>
              </a:solidFill>
            </a:endParaRPr>
          </a:p>
        </p:txBody>
      </p:sp>
      <p:pic>
        <p:nvPicPr>
          <p:cNvPr id="76" name="Google Shape;76;p2"/>
          <p:cNvPicPr preferRelativeResize="0"/>
          <p:nvPr/>
        </p:nvPicPr>
        <p:blipFill rotWithShape="1">
          <a:blip r:embed="rId3">
            <a:alphaModFix/>
          </a:blip>
          <a:srcRect b="24686" l="9470" r="10612" t="11982"/>
          <a:stretch/>
        </p:blipFill>
        <p:spPr>
          <a:xfrm>
            <a:off x="7840300" y="274625"/>
            <a:ext cx="1041775" cy="82552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3"/>
          <p:cNvSpPr txBox="1"/>
          <p:nvPr>
            <p:ph idx="1" type="body"/>
          </p:nvPr>
        </p:nvSpPr>
        <p:spPr>
          <a:xfrm>
            <a:off x="311700" y="1826595"/>
            <a:ext cx="8520600" cy="2845522"/>
          </a:xfrm>
          <a:prstGeom prst="rect">
            <a:avLst/>
          </a:prstGeom>
          <a:noFill/>
          <a:ln>
            <a:noFill/>
          </a:ln>
        </p:spPr>
        <p:txBody>
          <a:bodyPr anchorCtr="0" anchor="t" bIns="91425" lIns="91425" spcFirstLastPara="1" rIns="91425" wrap="square" tIns="91425">
            <a:normAutofit/>
          </a:bodyPr>
          <a:lstStyle/>
          <a:p>
            <a:pPr indent="0" lvl="0" marL="114300" rtl="0" algn="l">
              <a:lnSpc>
                <a:spcPct val="115000"/>
              </a:lnSpc>
              <a:spcBef>
                <a:spcPts val="0"/>
              </a:spcBef>
              <a:spcAft>
                <a:spcPts val="0"/>
              </a:spcAft>
              <a:buSzPts val="1800"/>
              <a:buNone/>
            </a:pPr>
            <a:r>
              <a:rPr lang="en">
                <a:solidFill>
                  <a:schemeClr val="dk1"/>
                </a:solidFill>
              </a:rPr>
              <a:t>If you're curious about the world around you, this subject will open your eyes to the </a:t>
            </a:r>
            <a:r>
              <a:rPr b="1" lang="en">
                <a:solidFill>
                  <a:schemeClr val="dk1"/>
                </a:solidFill>
              </a:rPr>
              <a:t>hidden patterns</a:t>
            </a:r>
            <a:r>
              <a:rPr lang="en">
                <a:solidFill>
                  <a:schemeClr val="dk1"/>
                </a:solidFill>
              </a:rPr>
              <a:t> in social behaviour, </a:t>
            </a:r>
            <a:r>
              <a:rPr b="1" lang="en">
                <a:solidFill>
                  <a:schemeClr val="dk1"/>
                </a:solidFill>
              </a:rPr>
              <a:t>inequalities</a:t>
            </a:r>
            <a:r>
              <a:rPr lang="en">
                <a:solidFill>
                  <a:schemeClr val="dk1"/>
                </a:solidFill>
              </a:rPr>
              <a:t>, and how institutions like education, family, and the criminal justice system impact us all.</a:t>
            </a:r>
            <a:endParaRPr>
              <a:solidFill>
                <a:schemeClr val="dk1"/>
              </a:solidFill>
            </a:endParaRPr>
          </a:p>
          <a:p>
            <a:pPr indent="0" lvl="0" marL="114300" rtl="0" algn="l">
              <a:lnSpc>
                <a:spcPct val="115000"/>
              </a:lnSpc>
              <a:spcBef>
                <a:spcPts val="0"/>
              </a:spcBef>
              <a:spcAft>
                <a:spcPts val="0"/>
              </a:spcAft>
              <a:buSzPts val="1800"/>
              <a:buNone/>
            </a:pPr>
            <a:r>
              <a:t/>
            </a:r>
            <a:endParaRPr>
              <a:solidFill>
                <a:schemeClr val="dk1"/>
              </a:solidFill>
            </a:endParaRPr>
          </a:p>
          <a:p>
            <a:pPr indent="0" lvl="0" marL="114300" rtl="0" algn="l">
              <a:lnSpc>
                <a:spcPct val="115000"/>
              </a:lnSpc>
              <a:spcBef>
                <a:spcPts val="0"/>
              </a:spcBef>
              <a:spcAft>
                <a:spcPts val="0"/>
              </a:spcAft>
              <a:buSzPts val="1800"/>
              <a:buNone/>
            </a:pPr>
            <a:r>
              <a:rPr lang="en">
                <a:solidFill>
                  <a:schemeClr val="dk1"/>
                </a:solidFill>
              </a:rPr>
              <a:t>You'll tackle </a:t>
            </a:r>
            <a:r>
              <a:rPr b="1" lang="en">
                <a:solidFill>
                  <a:schemeClr val="dk1"/>
                </a:solidFill>
              </a:rPr>
              <a:t>big questions</a:t>
            </a:r>
            <a:r>
              <a:rPr lang="en">
                <a:solidFill>
                  <a:schemeClr val="dk1"/>
                </a:solidFill>
              </a:rPr>
              <a:t> like:</a:t>
            </a:r>
            <a:endParaRPr>
              <a:solidFill>
                <a:schemeClr val="dk1"/>
              </a:solidFill>
            </a:endParaRPr>
          </a:p>
          <a:p>
            <a:pPr indent="-342900" lvl="0" marL="457200" rtl="0" algn="l">
              <a:lnSpc>
                <a:spcPct val="115000"/>
              </a:lnSpc>
              <a:spcBef>
                <a:spcPts val="0"/>
              </a:spcBef>
              <a:spcAft>
                <a:spcPts val="0"/>
              </a:spcAft>
              <a:buSzPts val="1800"/>
              <a:buFont typeface="Noto Sans Symbols"/>
              <a:buChar char="⮚"/>
            </a:pPr>
            <a:r>
              <a:rPr lang="en">
                <a:solidFill>
                  <a:schemeClr val="dk1"/>
                </a:solidFill>
              </a:rPr>
              <a:t>Why do some groups succeed in school while others struggle?</a:t>
            </a:r>
            <a:endParaRPr>
              <a:solidFill>
                <a:schemeClr val="dk1"/>
              </a:solidFill>
            </a:endParaRPr>
          </a:p>
          <a:p>
            <a:pPr indent="-342900" lvl="0" marL="457200" rtl="0" algn="l">
              <a:lnSpc>
                <a:spcPct val="115000"/>
              </a:lnSpc>
              <a:spcBef>
                <a:spcPts val="0"/>
              </a:spcBef>
              <a:spcAft>
                <a:spcPts val="0"/>
              </a:spcAft>
              <a:buSzPts val="1800"/>
              <a:buFont typeface="Noto Sans Symbols"/>
              <a:buChar char="⮚"/>
            </a:pPr>
            <a:r>
              <a:rPr lang="en">
                <a:solidFill>
                  <a:schemeClr val="dk1"/>
                </a:solidFill>
              </a:rPr>
              <a:t>How do gender, class, and ethnicity shape our experiences?</a:t>
            </a:r>
            <a:endParaRPr>
              <a:solidFill>
                <a:schemeClr val="dk1"/>
              </a:solidFill>
            </a:endParaRPr>
          </a:p>
          <a:p>
            <a:pPr indent="-342900" lvl="0" marL="457200" rtl="0" algn="l">
              <a:lnSpc>
                <a:spcPct val="115000"/>
              </a:lnSpc>
              <a:spcBef>
                <a:spcPts val="0"/>
              </a:spcBef>
              <a:spcAft>
                <a:spcPts val="0"/>
              </a:spcAft>
              <a:buSzPts val="1800"/>
              <a:buFont typeface="Noto Sans Symbols"/>
              <a:buChar char="⮚"/>
            </a:pPr>
            <a:r>
              <a:rPr lang="en">
                <a:solidFill>
                  <a:schemeClr val="dk1"/>
                </a:solidFill>
              </a:rPr>
              <a:t>What causes crime, and how do different societies deal with it?</a:t>
            </a:r>
            <a:endParaRPr/>
          </a:p>
        </p:txBody>
      </p:sp>
      <p:sp>
        <p:nvSpPr>
          <p:cNvPr id="82" name="Google Shape;82;p3"/>
          <p:cNvSpPr txBox="1"/>
          <p:nvPr>
            <p:ph type="title"/>
          </p:nvPr>
        </p:nvSpPr>
        <p:spPr>
          <a:xfrm>
            <a:off x="311700" y="28827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en">
                <a:solidFill>
                  <a:srgbClr val="C00000"/>
                </a:solidFill>
              </a:rPr>
              <a:t>A-Level Sociology offers you the chance to explore </a:t>
            </a:r>
            <a:r>
              <a:rPr b="1" lang="en">
                <a:solidFill>
                  <a:srgbClr val="C00000"/>
                </a:solidFill>
              </a:rPr>
              <a:t>how society works</a:t>
            </a:r>
            <a:r>
              <a:rPr lang="en">
                <a:solidFill>
                  <a:srgbClr val="C00000"/>
                </a:solidFill>
              </a:rPr>
              <a:t> and understand the forces that shape our everyday lives.</a:t>
            </a:r>
            <a:endParaRPr>
              <a:solidFill>
                <a:srgbClr val="C00000"/>
              </a:solidFill>
            </a:endParaRPr>
          </a:p>
        </p:txBody>
      </p:sp>
      <p:pic>
        <p:nvPicPr>
          <p:cNvPr id="83" name="Google Shape;83;p3"/>
          <p:cNvPicPr preferRelativeResize="0"/>
          <p:nvPr/>
        </p:nvPicPr>
        <p:blipFill rotWithShape="1">
          <a:blip r:embed="rId3">
            <a:alphaModFix/>
          </a:blip>
          <a:srcRect b="18276" l="8776" r="8973" t="5602"/>
          <a:stretch/>
        </p:blipFill>
        <p:spPr>
          <a:xfrm>
            <a:off x="7368650" y="3417900"/>
            <a:ext cx="1775351" cy="16430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4"/>
          <p:cNvSpPr txBox="1"/>
          <p:nvPr>
            <p:ph type="title"/>
          </p:nvPr>
        </p:nvSpPr>
        <p:spPr>
          <a:xfrm>
            <a:off x="367250" y="0"/>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b="1" lang="en" u="sng"/>
              <a:t>Overall course structure</a:t>
            </a:r>
            <a:endParaRPr b="1" u="sng"/>
          </a:p>
        </p:txBody>
      </p:sp>
      <p:sp>
        <p:nvSpPr>
          <p:cNvPr id="89" name="Google Shape;89;p4"/>
          <p:cNvSpPr txBox="1"/>
          <p:nvPr>
            <p:ph idx="1" type="body"/>
          </p:nvPr>
        </p:nvSpPr>
        <p:spPr>
          <a:xfrm>
            <a:off x="33900" y="326975"/>
            <a:ext cx="8520600" cy="47418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SzPts val="1800"/>
              <a:buNone/>
            </a:pPr>
            <a:r>
              <a:t/>
            </a:r>
            <a:endParaRPr b="1" u="sng">
              <a:solidFill>
                <a:schemeClr val="dk1"/>
              </a:solidFill>
            </a:endParaRPr>
          </a:p>
          <a:p>
            <a:pPr indent="0" lvl="0" marL="0" rtl="0" algn="l">
              <a:lnSpc>
                <a:spcPct val="115000"/>
              </a:lnSpc>
              <a:spcBef>
                <a:spcPts val="0"/>
              </a:spcBef>
              <a:spcAft>
                <a:spcPts val="0"/>
              </a:spcAft>
              <a:buSzPts val="1800"/>
              <a:buNone/>
            </a:pPr>
            <a:r>
              <a:rPr b="1" lang="en" u="sng">
                <a:solidFill>
                  <a:schemeClr val="dk1"/>
                </a:solidFill>
              </a:rPr>
              <a:t>4 units |  3 exams | NO coursework</a:t>
            </a:r>
            <a:endParaRPr b="1" u="sng">
              <a:solidFill>
                <a:schemeClr val="dk1"/>
              </a:solidFill>
            </a:endParaRPr>
          </a:p>
          <a:p>
            <a:pPr indent="0" lvl="0" marL="0" rtl="0" algn="l">
              <a:lnSpc>
                <a:spcPct val="115000"/>
              </a:lnSpc>
              <a:spcBef>
                <a:spcPts val="0"/>
              </a:spcBef>
              <a:spcAft>
                <a:spcPts val="0"/>
              </a:spcAft>
              <a:buSzPts val="1800"/>
              <a:buNone/>
            </a:pPr>
            <a:r>
              <a:t/>
            </a:r>
            <a:endParaRPr b="1" u="sng">
              <a:solidFill>
                <a:schemeClr val="dk1"/>
              </a:solidFill>
            </a:endParaRPr>
          </a:p>
          <a:p>
            <a:pPr indent="0" lvl="0" marL="0" rtl="0" algn="l">
              <a:lnSpc>
                <a:spcPct val="115000"/>
              </a:lnSpc>
              <a:spcBef>
                <a:spcPts val="0"/>
              </a:spcBef>
              <a:spcAft>
                <a:spcPts val="0"/>
              </a:spcAft>
              <a:buSzPts val="1800"/>
              <a:buNone/>
            </a:pPr>
            <a:r>
              <a:rPr lang="en">
                <a:solidFill>
                  <a:schemeClr val="dk1"/>
                </a:solidFill>
              </a:rPr>
              <a:t>2 </a:t>
            </a:r>
            <a:r>
              <a:rPr lang="en" u="sng">
                <a:solidFill>
                  <a:schemeClr val="dk1"/>
                </a:solidFill>
              </a:rPr>
              <a:t>compulsory</a:t>
            </a:r>
            <a:r>
              <a:rPr lang="en">
                <a:solidFill>
                  <a:schemeClr val="dk1"/>
                </a:solidFill>
              </a:rPr>
              <a:t> units (Education (Paper 1), Crime and Deviance (Paper 3))  (Year 12)</a:t>
            </a:r>
            <a:endParaRPr>
              <a:solidFill>
                <a:schemeClr val="dk1"/>
              </a:solidFill>
            </a:endParaRPr>
          </a:p>
          <a:p>
            <a:pPr indent="0" lvl="0" marL="0" rtl="0" algn="l">
              <a:lnSpc>
                <a:spcPct val="115000"/>
              </a:lnSpc>
              <a:spcBef>
                <a:spcPts val="0"/>
              </a:spcBef>
              <a:spcAft>
                <a:spcPts val="0"/>
              </a:spcAft>
              <a:buSzPts val="1800"/>
              <a:buNone/>
            </a:pPr>
            <a:r>
              <a:t/>
            </a:r>
            <a:endParaRPr>
              <a:solidFill>
                <a:schemeClr val="dk1"/>
              </a:solidFill>
            </a:endParaRPr>
          </a:p>
          <a:p>
            <a:pPr indent="0" lvl="0" marL="0" rtl="0" algn="l">
              <a:lnSpc>
                <a:spcPct val="115000"/>
              </a:lnSpc>
              <a:spcBef>
                <a:spcPts val="0"/>
              </a:spcBef>
              <a:spcAft>
                <a:spcPts val="0"/>
              </a:spcAft>
              <a:buSzPts val="1800"/>
              <a:buNone/>
            </a:pPr>
            <a:r>
              <a:rPr lang="en">
                <a:solidFill>
                  <a:schemeClr val="dk1"/>
                </a:solidFill>
              </a:rPr>
              <a:t>2 </a:t>
            </a:r>
            <a:r>
              <a:rPr lang="en" u="sng">
                <a:solidFill>
                  <a:schemeClr val="dk1"/>
                </a:solidFill>
              </a:rPr>
              <a:t>option</a:t>
            </a:r>
            <a:r>
              <a:rPr lang="en">
                <a:solidFill>
                  <a:schemeClr val="dk1"/>
                </a:solidFill>
              </a:rPr>
              <a:t> topics (Currently Family &amp; Households, and Beliefs in Society (Paper 2)) (Year 13)</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SzPts val="1800"/>
              <a:buNone/>
            </a:pPr>
            <a:r>
              <a:t/>
            </a:r>
            <a:endParaRPr>
              <a:solidFill>
                <a:schemeClr val="dk1"/>
              </a:solidFill>
            </a:endParaRPr>
          </a:p>
          <a:p>
            <a:pPr indent="0" lvl="0" marL="0" rtl="0" algn="l">
              <a:lnSpc>
                <a:spcPct val="115000"/>
              </a:lnSpc>
              <a:spcBef>
                <a:spcPts val="1200"/>
              </a:spcBef>
              <a:spcAft>
                <a:spcPts val="0"/>
              </a:spcAft>
              <a:buSzPts val="1800"/>
              <a:buNone/>
            </a:pPr>
            <a:r>
              <a:rPr lang="en">
                <a:solidFill>
                  <a:schemeClr val="dk1"/>
                </a:solidFill>
              </a:rPr>
              <a:t>You must outline, analyse and evaluate.</a:t>
            </a:r>
            <a:endParaRPr>
              <a:solidFill>
                <a:schemeClr val="dk1"/>
              </a:solidFill>
            </a:endParaRPr>
          </a:p>
          <a:p>
            <a:pPr indent="0" lvl="0" marL="0" rtl="0" algn="l">
              <a:lnSpc>
                <a:spcPct val="115000"/>
              </a:lnSpc>
              <a:spcBef>
                <a:spcPts val="1200"/>
              </a:spcBef>
              <a:spcAft>
                <a:spcPts val="0"/>
              </a:spcAft>
              <a:buSzPts val="1800"/>
              <a:buNone/>
            </a:pPr>
            <a:r>
              <a:rPr lang="en">
                <a:solidFill>
                  <a:schemeClr val="dk1"/>
                </a:solidFill>
              </a:rPr>
              <a:t>3 exams, 2 hours each, 33.3% of final grade for each exam</a:t>
            </a:r>
            <a:endParaRPr>
              <a:solidFill>
                <a:schemeClr val="dk1"/>
              </a:solidFill>
            </a:endParaRPr>
          </a:p>
          <a:p>
            <a:pPr indent="0" lvl="0" marL="0" rtl="0" algn="l">
              <a:spcBef>
                <a:spcPts val="1200"/>
              </a:spcBef>
              <a:spcAft>
                <a:spcPts val="0"/>
              </a:spcAft>
              <a:buSzPts val="1800"/>
              <a:buNone/>
            </a:pPr>
            <a:r>
              <a:rPr lang="en">
                <a:solidFill>
                  <a:schemeClr val="dk1"/>
                </a:solidFill>
              </a:rPr>
              <a:t>Consisting of: 6 questions, several different skills which are awarded various marks (ranging from 4 - 30).</a:t>
            </a:r>
            <a:endParaRPr>
              <a:solidFill>
                <a:schemeClr val="dk1"/>
              </a:solidFill>
            </a:endParaRPr>
          </a:p>
        </p:txBody>
      </p:sp>
      <p:pic>
        <p:nvPicPr>
          <p:cNvPr id="90" name="Google Shape;90;p4"/>
          <p:cNvPicPr preferRelativeResize="0"/>
          <p:nvPr/>
        </p:nvPicPr>
        <p:blipFill rotWithShape="1">
          <a:blip r:embed="rId3">
            <a:alphaModFix/>
          </a:blip>
          <a:srcRect b="16170" l="9955" r="9955" t="433"/>
          <a:stretch/>
        </p:blipFill>
        <p:spPr>
          <a:xfrm>
            <a:off x="7564600" y="3640150"/>
            <a:ext cx="1372151" cy="142875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0d66a0cf64_0_0"/>
          <p:cNvSpPr txBox="1"/>
          <p:nvPr>
            <p:ph type="title"/>
          </p:nvPr>
        </p:nvSpPr>
        <p:spPr>
          <a:xfrm>
            <a:off x="311700" y="0"/>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b="1" lang="en" u="sng"/>
              <a:t>What will you study?</a:t>
            </a:r>
            <a:endParaRPr b="1" u="sng"/>
          </a:p>
        </p:txBody>
      </p:sp>
      <p:sp>
        <p:nvSpPr>
          <p:cNvPr id="96" name="Google Shape;96;g30d66a0cf64_0_0"/>
          <p:cNvSpPr txBox="1"/>
          <p:nvPr>
            <p:ph idx="1" type="body"/>
          </p:nvPr>
        </p:nvSpPr>
        <p:spPr>
          <a:xfrm>
            <a:off x="375200" y="469850"/>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SzPts val="1800"/>
              <a:buNone/>
            </a:pPr>
            <a:r>
              <a:rPr b="1" lang="en" sz="2200">
                <a:solidFill>
                  <a:schemeClr val="dk1"/>
                </a:solidFill>
              </a:rPr>
              <a:t>Perspectives:</a:t>
            </a:r>
            <a:endParaRPr b="1" sz="2200">
              <a:solidFill>
                <a:schemeClr val="dk1"/>
              </a:solidFill>
            </a:endParaRPr>
          </a:p>
          <a:p>
            <a:pPr indent="0" lvl="0" marL="0" rtl="0" algn="l">
              <a:lnSpc>
                <a:spcPct val="115000"/>
              </a:lnSpc>
              <a:spcBef>
                <a:spcPts val="1200"/>
              </a:spcBef>
              <a:spcAft>
                <a:spcPts val="0"/>
              </a:spcAft>
              <a:buSzPts val="1800"/>
              <a:buNone/>
            </a:pPr>
            <a:r>
              <a:rPr lang="en" sz="2200">
                <a:solidFill>
                  <a:schemeClr val="dk1"/>
                </a:solidFill>
              </a:rPr>
              <a:t>Functionalism: everything and everyone has a function</a:t>
            </a:r>
            <a:r>
              <a:rPr lang="en" sz="2200">
                <a:solidFill>
                  <a:schemeClr val="dk1"/>
                </a:solidFill>
              </a:rPr>
              <a:t> </a:t>
            </a:r>
            <a:endParaRPr sz="2200">
              <a:solidFill>
                <a:schemeClr val="dk1"/>
              </a:solidFill>
            </a:endParaRPr>
          </a:p>
          <a:p>
            <a:pPr indent="0" lvl="0" marL="0" rtl="0" algn="l">
              <a:lnSpc>
                <a:spcPct val="115000"/>
              </a:lnSpc>
              <a:spcBef>
                <a:spcPts val="1200"/>
              </a:spcBef>
              <a:spcAft>
                <a:spcPts val="0"/>
              </a:spcAft>
              <a:buSzPts val="1800"/>
              <a:buNone/>
            </a:pPr>
            <a:r>
              <a:rPr lang="en" sz="2200">
                <a:solidFill>
                  <a:schemeClr val="dk1"/>
                </a:solidFill>
              </a:rPr>
              <a:t>Feminism: society is controlled by men and women suffer as a result</a:t>
            </a:r>
            <a:endParaRPr sz="2200">
              <a:solidFill>
                <a:schemeClr val="dk1"/>
              </a:solidFill>
            </a:endParaRPr>
          </a:p>
          <a:p>
            <a:pPr indent="0" lvl="0" marL="0" rtl="0" algn="l">
              <a:lnSpc>
                <a:spcPct val="115000"/>
              </a:lnSpc>
              <a:spcBef>
                <a:spcPts val="1200"/>
              </a:spcBef>
              <a:spcAft>
                <a:spcPts val="0"/>
              </a:spcAft>
              <a:buSzPts val="1800"/>
              <a:buNone/>
            </a:pPr>
            <a:r>
              <a:rPr lang="en" sz="2200">
                <a:solidFill>
                  <a:schemeClr val="dk1"/>
                </a:solidFill>
              </a:rPr>
              <a:t>Interactionism: society has meaning depending on how we attach values to it</a:t>
            </a:r>
            <a:endParaRPr sz="2200">
              <a:solidFill>
                <a:schemeClr val="dk1"/>
              </a:solidFill>
            </a:endParaRPr>
          </a:p>
          <a:p>
            <a:pPr indent="0" lvl="0" marL="0" rtl="0" algn="l">
              <a:lnSpc>
                <a:spcPct val="115000"/>
              </a:lnSpc>
              <a:spcBef>
                <a:spcPts val="1200"/>
              </a:spcBef>
              <a:spcAft>
                <a:spcPts val="0"/>
              </a:spcAft>
              <a:buSzPts val="1800"/>
              <a:buNone/>
            </a:pPr>
            <a:r>
              <a:rPr lang="en" sz="2200">
                <a:solidFill>
                  <a:schemeClr val="dk1"/>
                </a:solidFill>
              </a:rPr>
              <a:t>Marxism: the wealthy use society to manipulate the poor</a:t>
            </a:r>
            <a:endParaRPr sz="2200">
              <a:solidFill>
                <a:schemeClr val="dk1"/>
              </a:solidFill>
            </a:endParaRPr>
          </a:p>
          <a:p>
            <a:pPr indent="0" lvl="0" marL="0" rtl="0" algn="l">
              <a:lnSpc>
                <a:spcPct val="115000"/>
              </a:lnSpc>
              <a:spcBef>
                <a:spcPts val="1200"/>
              </a:spcBef>
              <a:spcAft>
                <a:spcPts val="0"/>
              </a:spcAft>
              <a:buSzPts val="1800"/>
              <a:buNone/>
            </a:pPr>
            <a:r>
              <a:t/>
            </a:r>
            <a:endParaRPr sz="2200">
              <a:solidFill>
                <a:schemeClr val="dk1"/>
              </a:solidFill>
            </a:endParaRPr>
          </a:p>
          <a:p>
            <a:pPr indent="0" lvl="0" marL="0" rtl="0" algn="l">
              <a:lnSpc>
                <a:spcPct val="115000"/>
              </a:lnSpc>
              <a:spcBef>
                <a:spcPts val="1200"/>
              </a:spcBef>
              <a:spcAft>
                <a:spcPts val="1200"/>
              </a:spcAft>
              <a:buSzPts val="1800"/>
              <a:buNone/>
            </a:pPr>
            <a:r>
              <a:rPr i="1" lang="en" sz="2200">
                <a:solidFill>
                  <a:schemeClr val="dk1"/>
                </a:solidFill>
              </a:rPr>
              <a:t>And more</a:t>
            </a:r>
            <a:endParaRPr i="1" sz="22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g30d06ceee69_0_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b="1" lang="en" u="sng"/>
              <a:t>What will you study?</a:t>
            </a:r>
            <a:endParaRPr b="1" u="sng"/>
          </a:p>
        </p:txBody>
      </p:sp>
      <p:sp>
        <p:nvSpPr>
          <p:cNvPr id="102" name="Google Shape;102;g30d06ceee69_0_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None/>
            </a:pPr>
            <a:r>
              <a:rPr b="1" lang="en" u="sng">
                <a:solidFill>
                  <a:schemeClr val="dk1"/>
                </a:solidFill>
              </a:rPr>
              <a:t>Paper 1 - Education with Theory and Methods</a:t>
            </a:r>
            <a:endParaRPr b="1" u="sng">
              <a:solidFill>
                <a:schemeClr val="dk1"/>
              </a:solidFil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The role and functions of the education system</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Educational achievement of different social groups, by class, gender and ethnicity</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Relationships and processes in schools</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The hidden curriculum</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Relationships between teachers and students</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The significance of educational policies</a:t>
            </a:r>
            <a:endParaRPr sz="22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The impact of globalisation on educational policies</a:t>
            </a:r>
            <a:endParaRPr b="1" sz="18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Research</a:t>
            </a:r>
            <a:r>
              <a:rPr b="1" lang="en" sz="1883">
                <a:solidFill>
                  <a:schemeClr val="dk1"/>
                </a:solidFill>
                <a:latin typeface="Corbel"/>
                <a:ea typeface="Corbel"/>
                <a:cs typeface="Corbel"/>
                <a:sym typeface="Corbel"/>
              </a:rPr>
              <a:t> methods and valid data</a:t>
            </a:r>
            <a:endParaRPr b="1" sz="1883">
              <a:solidFill>
                <a:schemeClr val="dk1"/>
              </a:solidFill>
              <a:latin typeface="Corbel"/>
              <a:ea typeface="Corbel"/>
              <a:cs typeface="Corbel"/>
              <a:sym typeface="Corbel"/>
            </a:endParaRPr>
          </a:p>
          <a:p>
            <a:pPr indent="-348220" lvl="0" marL="457200" rtl="0" algn="l">
              <a:lnSpc>
                <a:spcPct val="100000"/>
              </a:lnSpc>
              <a:spcBef>
                <a:spcPts val="0"/>
              </a:spcBef>
              <a:spcAft>
                <a:spcPts val="0"/>
              </a:spcAft>
              <a:buClr>
                <a:schemeClr val="dk1"/>
              </a:buClr>
              <a:buSzPts val="1884"/>
              <a:buFont typeface="Corbel"/>
              <a:buChar char="●"/>
            </a:pPr>
            <a:r>
              <a:rPr b="1" lang="en" sz="1883">
                <a:solidFill>
                  <a:schemeClr val="dk1"/>
                </a:solidFill>
                <a:latin typeface="Corbel"/>
                <a:ea typeface="Corbel"/>
                <a:cs typeface="Corbel"/>
                <a:sym typeface="Corbel"/>
              </a:rPr>
              <a:t>Ethical practice</a:t>
            </a:r>
            <a:endParaRPr b="1" sz="1883">
              <a:solidFill>
                <a:schemeClr val="dk1"/>
              </a:solidFill>
              <a:latin typeface="Corbel"/>
              <a:ea typeface="Corbel"/>
              <a:cs typeface="Corbel"/>
              <a:sym typeface="Corbel"/>
            </a:endParaRPr>
          </a:p>
          <a:p>
            <a:pPr indent="0" lvl="0" marL="0" rtl="0" algn="l">
              <a:lnSpc>
                <a:spcPct val="115000"/>
              </a:lnSpc>
              <a:spcBef>
                <a:spcPts val="1200"/>
              </a:spcBef>
              <a:spcAft>
                <a:spcPts val="1200"/>
              </a:spcAft>
              <a:buNone/>
            </a:pPr>
            <a:r>
              <a:t/>
            </a:r>
            <a:endParaRPr>
              <a:solidFill>
                <a:schemeClr val="dk1"/>
              </a:solidFill>
            </a:endParaRPr>
          </a:p>
        </p:txBody>
      </p:sp>
      <p:pic>
        <p:nvPicPr>
          <p:cNvPr id="103" name="Google Shape;103;g30d06ceee69_0_0"/>
          <p:cNvPicPr preferRelativeResize="0"/>
          <p:nvPr/>
        </p:nvPicPr>
        <p:blipFill rotWithShape="1">
          <a:blip r:embed="rId3">
            <a:alphaModFix/>
          </a:blip>
          <a:srcRect b="17093" l="7639" r="8874" t="649"/>
          <a:stretch/>
        </p:blipFill>
        <p:spPr>
          <a:xfrm>
            <a:off x="7444525" y="3458225"/>
            <a:ext cx="1650974" cy="162657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7" name="Shape 107"/>
        <p:cNvGrpSpPr/>
        <p:nvPr/>
      </p:nvGrpSpPr>
      <p:grpSpPr>
        <a:xfrm>
          <a:off x="0" y="0"/>
          <a:ext cx="0" cy="0"/>
          <a:chOff x="0" y="0"/>
          <a:chExt cx="0" cy="0"/>
        </a:xfrm>
      </p:grpSpPr>
      <p:sp>
        <p:nvSpPr>
          <p:cNvPr id="108" name="Google Shape;108;g30d06ceee69_0_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Paper 1 continued…</a:t>
            </a:r>
            <a:endParaRPr/>
          </a:p>
        </p:txBody>
      </p:sp>
      <p:sp>
        <p:nvSpPr>
          <p:cNvPr id="109" name="Google Shape;109;g30d06ceee69_0_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281940" lvl="0" marL="438912" rtl="0" algn="l">
              <a:lnSpc>
                <a:spcPct val="90000"/>
              </a:lnSpc>
              <a:spcBef>
                <a:spcPts val="0"/>
              </a:spcBef>
              <a:spcAft>
                <a:spcPts val="0"/>
              </a:spcAft>
              <a:buClr>
                <a:srgbClr val="D16349"/>
              </a:buClr>
              <a:buSzPts val="1960"/>
              <a:buFont typeface="Noto Sans Symbols"/>
              <a:buChar char="◼"/>
            </a:pPr>
            <a:r>
              <a:rPr lang="en" sz="2600">
                <a:solidFill>
                  <a:schemeClr val="dk1"/>
                </a:solidFill>
                <a:latin typeface="Corbel"/>
                <a:ea typeface="Corbel"/>
                <a:cs typeface="Corbel"/>
                <a:sym typeface="Corbel"/>
              </a:rPr>
              <a:t>Research methods</a:t>
            </a:r>
            <a:endParaRPr sz="2600">
              <a:solidFill>
                <a:schemeClr val="dk1"/>
              </a:solidFill>
              <a:latin typeface="Corbel"/>
              <a:ea typeface="Corbel"/>
              <a:cs typeface="Corbel"/>
              <a:sym typeface="Corbel"/>
            </a:endParaRPr>
          </a:p>
          <a:p>
            <a:pPr indent="-281940" lvl="0" marL="438912" rtl="0" algn="l">
              <a:lnSpc>
                <a:spcPct val="90000"/>
              </a:lnSpc>
              <a:spcBef>
                <a:spcPts val="0"/>
              </a:spcBef>
              <a:spcAft>
                <a:spcPts val="0"/>
              </a:spcAft>
              <a:buClr>
                <a:srgbClr val="D16349"/>
              </a:buClr>
              <a:buSzPts val="1960"/>
              <a:buFont typeface="Noto Sans Symbols"/>
              <a:buChar char="◼"/>
            </a:pPr>
            <a:r>
              <a:rPr lang="en" sz="2600">
                <a:solidFill>
                  <a:schemeClr val="dk1"/>
                </a:solidFill>
                <a:latin typeface="Corbel"/>
                <a:ea typeface="Corbel"/>
                <a:cs typeface="Corbel"/>
                <a:sym typeface="Corbel"/>
              </a:rPr>
              <a:t>Sources of data including interviews questionnaires, observations</a:t>
            </a:r>
            <a:endParaRPr sz="2600">
              <a:solidFill>
                <a:schemeClr val="dk1"/>
              </a:solidFill>
              <a:latin typeface="Corbel"/>
              <a:ea typeface="Corbel"/>
              <a:cs typeface="Corbel"/>
              <a:sym typeface="Corbel"/>
            </a:endParaRPr>
          </a:p>
          <a:p>
            <a:pPr indent="-281940" lvl="0" marL="438912" rtl="0" algn="l">
              <a:lnSpc>
                <a:spcPct val="90000"/>
              </a:lnSpc>
              <a:spcBef>
                <a:spcPts val="0"/>
              </a:spcBef>
              <a:spcAft>
                <a:spcPts val="0"/>
              </a:spcAft>
              <a:buClr>
                <a:srgbClr val="D16349"/>
              </a:buClr>
              <a:buSzPts val="1960"/>
              <a:buFont typeface="Noto Sans Symbols"/>
              <a:buChar char="◼"/>
            </a:pPr>
            <a:r>
              <a:rPr lang="en" sz="2600">
                <a:solidFill>
                  <a:schemeClr val="dk1"/>
                </a:solidFill>
                <a:latin typeface="Corbel"/>
                <a:ea typeface="Corbel"/>
                <a:cs typeface="Corbel"/>
                <a:sym typeface="Corbel"/>
              </a:rPr>
              <a:t>Statistics and data</a:t>
            </a:r>
            <a:endParaRPr sz="2600">
              <a:solidFill>
                <a:schemeClr val="dk1"/>
              </a:solidFill>
              <a:latin typeface="Corbel"/>
              <a:ea typeface="Corbel"/>
              <a:cs typeface="Corbel"/>
              <a:sym typeface="Corbel"/>
            </a:endParaRPr>
          </a:p>
          <a:p>
            <a:pPr indent="-281940" lvl="0" marL="438912" rtl="0" algn="l">
              <a:lnSpc>
                <a:spcPct val="90000"/>
              </a:lnSpc>
              <a:spcBef>
                <a:spcPts val="0"/>
              </a:spcBef>
              <a:spcAft>
                <a:spcPts val="0"/>
              </a:spcAft>
              <a:buClr>
                <a:srgbClr val="D16349"/>
              </a:buClr>
              <a:buSzPts val="1960"/>
              <a:buFont typeface="Noto Sans Symbols"/>
              <a:buChar char="◼"/>
            </a:pPr>
            <a:r>
              <a:rPr lang="en" sz="2600">
                <a:solidFill>
                  <a:schemeClr val="dk1"/>
                </a:solidFill>
                <a:latin typeface="Corbel"/>
                <a:ea typeface="Corbel"/>
                <a:cs typeface="Corbel"/>
                <a:sym typeface="Corbel"/>
              </a:rPr>
              <a:t>The relationship between data, research and policy</a:t>
            </a:r>
            <a:endParaRPr sz="2600">
              <a:solidFill>
                <a:schemeClr val="dk1"/>
              </a:solidFill>
              <a:latin typeface="Corbel"/>
              <a:ea typeface="Corbel"/>
              <a:cs typeface="Corbel"/>
              <a:sym typeface="Corbel"/>
            </a:endParaRPr>
          </a:p>
          <a:p>
            <a:pPr indent="-281940" lvl="0" marL="438912" rtl="0" algn="l">
              <a:lnSpc>
                <a:spcPct val="90000"/>
              </a:lnSpc>
              <a:spcBef>
                <a:spcPts val="0"/>
              </a:spcBef>
              <a:spcAft>
                <a:spcPts val="0"/>
              </a:spcAft>
              <a:buClr>
                <a:srgbClr val="D16349"/>
              </a:buClr>
              <a:buSzPts val="1960"/>
              <a:buFont typeface="Noto Sans Symbols"/>
              <a:buChar char="◼"/>
            </a:pPr>
            <a:r>
              <a:rPr lang="en" sz="2600">
                <a:solidFill>
                  <a:schemeClr val="dk1"/>
                </a:solidFill>
                <a:latin typeface="Corbel"/>
                <a:ea typeface="Corbel"/>
                <a:cs typeface="Corbel"/>
                <a:sym typeface="Corbel"/>
              </a:rPr>
              <a:t>Ethics and the conduct of research </a:t>
            </a:r>
            <a:endParaRPr sz="12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g30d06ceee69_0_10"/>
          <p:cNvSpPr txBox="1"/>
          <p:nvPr>
            <p:ph type="title"/>
          </p:nvPr>
        </p:nvSpPr>
        <p:spPr>
          <a:xfrm>
            <a:off x="129125" y="719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Paper 2 - Topics</a:t>
            </a:r>
            <a:endParaRPr/>
          </a:p>
        </p:txBody>
      </p:sp>
      <p:sp>
        <p:nvSpPr>
          <p:cNvPr id="115" name="Google Shape;115;g30d06ceee69_0_10"/>
          <p:cNvSpPr txBox="1"/>
          <p:nvPr>
            <p:ph idx="1" type="body"/>
          </p:nvPr>
        </p:nvSpPr>
        <p:spPr>
          <a:xfrm>
            <a:off x="129125" y="6841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0000FF"/>
                </a:solidFill>
              </a:rPr>
              <a:t>Families &amp; Households</a:t>
            </a:r>
            <a:r>
              <a:rPr lang="en" sz="1500">
                <a:solidFill>
                  <a:schemeClr val="dk1"/>
                </a:solidFill>
              </a:rPr>
              <a:t>	 |      </a:t>
            </a:r>
            <a:r>
              <a:rPr b="1" lang="en" sz="1500">
                <a:solidFill>
                  <a:srgbClr val="C00000"/>
                </a:solidFill>
              </a:rPr>
              <a:t> Beliefs in Society</a:t>
            </a:r>
            <a:endParaRPr b="1" sz="1500">
              <a:solidFill>
                <a:srgbClr val="C00000"/>
              </a:solidFill>
            </a:endParaRPr>
          </a:p>
          <a:p>
            <a:pPr indent="0" lvl="0" marL="0" rtl="0" algn="l">
              <a:spcBef>
                <a:spcPts val="0"/>
              </a:spcBef>
              <a:spcAft>
                <a:spcPts val="0"/>
              </a:spcAft>
              <a:buNone/>
            </a:pPr>
            <a:r>
              <a:rPr lang="en" sz="1500">
                <a:solidFill>
                  <a:schemeClr val="dk1"/>
                </a:solidFill>
              </a:rPr>
              <a:t> </a:t>
            </a:r>
            <a:endParaRPr sz="1500">
              <a:solidFill>
                <a:schemeClr val="dk1"/>
              </a:solidFill>
            </a:endParaRPr>
          </a:p>
          <a:p>
            <a:pPr indent="0" lvl="0" marL="0" rtl="0" algn="l">
              <a:spcBef>
                <a:spcPts val="0"/>
              </a:spcBef>
              <a:spcAft>
                <a:spcPts val="0"/>
              </a:spcAft>
              <a:buNone/>
            </a:pPr>
            <a:r>
              <a:rPr b="1" lang="en" sz="1500">
                <a:solidFill>
                  <a:srgbClr val="0000FF"/>
                </a:solidFill>
              </a:rPr>
              <a:t>Families &amp; Households includes:</a:t>
            </a:r>
            <a:endParaRPr b="1" sz="1500">
              <a:solidFill>
                <a:srgbClr val="0000FF"/>
              </a:solidFill>
            </a:endParaRPr>
          </a:p>
          <a:p>
            <a:pPr indent="0" lvl="0" marL="0" rtl="0" algn="l">
              <a:spcBef>
                <a:spcPts val="0"/>
              </a:spcBef>
              <a:spcAft>
                <a:spcPts val="0"/>
              </a:spcAft>
              <a:buNone/>
            </a:pPr>
            <a:r>
              <a:t/>
            </a:r>
            <a:endParaRPr sz="1500">
              <a:solidFill>
                <a:schemeClr val="dk1"/>
              </a:solidFill>
            </a:endParaRPr>
          </a:p>
          <a:p>
            <a:pPr indent="-252730" lvl="0" marL="438912" rtl="0" algn="l">
              <a:lnSpc>
                <a:spcPct val="100000"/>
              </a:lnSpc>
              <a:spcBef>
                <a:spcPts val="0"/>
              </a:spcBef>
              <a:spcAft>
                <a:spcPts val="0"/>
              </a:spcAft>
              <a:buClr>
                <a:schemeClr val="dk1"/>
              </a:buClr>
              <a:buSzPts val="1500"/>
              <a:buFont typeface="Arial"/>
              <a:buChar char="◼"/>
            </a:pPr>
            <a:r>
              <a:rPr lang="en" sz="1500">
                <a:solidFill>
                  <a:schemeClr val="dk1"/>
                </a:solidFill>
              </a:rPr>
              <a:t>The relationship between the family and social change</a:t>
            </a:r>
            <a:endParaRPr sz="1500">
              <a:solidFill>
                <a:schemeClr val="dk1"/>
              </a:solidFill>
            </a:endParaRPr>
          </a:p>
          <a:p>
            <a:pPr indent="-252730" lvl="0" marL="438912" rtl="0" algn="l">
              <a:lnSpc>
                <a:spcPct val="100000"/>
              </a:lnSpc>
              <a:spcBef>
                <a:spcPts val="0"/>
              </a:spcBef>
              <a:spcAft>
                <a:spcPts val="0"/>
              </a:spcAft>
              <a:buClr>
                <a:schemeClr val="dk1"/>
              </a:buClr>
              <a:buSzPts val="1500"/>
              <a:buFont typeface="Arial"/>
              <a:buChar char="◼"/>
            </a:pPr>
            <a:r>
              <a:rPr lang="en" sz="1500">
                <a:solidFill>
                  <a:schemeClr val="dk1"/>
                </a:solidFill>
              </a:rPr>
              <a:t>Patterns of marriage, childbearing and other forms of cohabitation</a:t>
            </a:r>
            <a:endParaRPr sz="1500">
              <a:solidFill>
                <a:schemeClr val="dk1"/>
              </a:solidFill>
            </a:endParaRPr>
          </a:p>
          <a:p>
            <a:pPr indent="-252730" lvl="0" marL="438912" rtl="0" algn="l">
              <a:lnSpc>
                <a:spcPct val="100000"/>
              </a:lnSpc>
              <a:spcBef>
                <a:spcPts val="0"/>
              </a:spcBef>
              <a:spcAft>
                <a:spcPts val="0"/>
              </a:spcAft>
              <a:buClr>
                <a:schemeClr val="dk1"/>
              </a:buClr>
              <a:buSzPts val="1500"/>
              <a:buFont typeface="Arial"/>
              <a:buChar char="◼"/>
            </a:pPr>
            <a:r>
              <a:rPr lang="en" sz="1500">
                <a:solidFill>
                  <a:schemeClr val="dk1"/>
                </a:solidFill>
              </a:rPr>
              <a:t>The nature of childhood</a:t>
            </a:r>
            <a:endParaRPr sz="1500">
              <a:solidFill>
                <a:schemeClr val="dk1"/>
              </a:solidFill>
            </a:endParaRPr>
          </a:p>
          <a:p>
            <a:pPr indent="-252730" lvl="0" marL="438912" rtl="0" algn="l">
              <a:lnSpc>
                <a:spcPct val="100000"/>
              </a:lnSpc>
              <a:spcBef>
                <a:spcPts val="0"/>
              </a:spcBef>
              <a:spcAft>
                <a:spcPts val="0"/>
              </a:spcAft>
              <a:buClr>
                <a:schemeClr val="dk1"/>
              </a:buClr>
              <a:buSzPts val="1500"/>
              <a:buFont typeface="Arial"/>
              <a:buChar char="◼"/>
            </a:pPr>
            <a:r>
              <a:rPr lang="en" sz="1500">
                <a:solidFill>
                  <a:schemeClr val="dk1"/>
                </a:solidFill>
              </a:rPr>
              <a:t>Demographic trends, births, deaths, family size- change over time </a:t>
            </a:r>
            <a:endParaRPr sz="1500">
              <a:solidFill>
                <a:schemeClr val="dk1"/>
              </a:solidFill>
            </a:endParaRPr>
          </a:p>
          <a:p>
            <a:pPr indent="0" lvl="0" marL="0" rtl="0" algn="l">
              <a:lnSpc>
                <a:spcPct val="100000"/>
              </a:lnSpc>
              <a:spcBef>
                <a:spcPts val="0"/>
              </a:spcBef>
              <a:spcAft>
                <a:spcPts val="0"/>
              </a:spcAft>
              <a:buNone/>
            </a:pPr>
            <a:r>
              <a:t/>
            </a:r>
            <a:endParaRPr sz="1500">
              <a:solidFill>
                <a:schemeClr val="dk1"/>
              </a:solidFill>
            </a:endParaRPr>
          </a:p>
          <a:p>
            <a:pPr indent="0" lvl="0" marL="0" rtl="0" algn="l">
              <a:lnSpc>
                <a:spcPct val="100000"/>
              </a:lnSpc>
              <a:spcBef>
                <a:spcPts val="0"/>
              </a:spcBef>
              <a:spcAft>
                <a:spcPts val="0"/>
              </a:spcAft>
              <a:buNone/>
            </a:pPr>
            <a:r>
              <a:rPr b="1" lang="en" sz="1500">
                <a:solidFill>
                  <a:srgbClr val="C00000"/>
                </a:solidFill>
              </a:rPr>
              <a:t>Beliefs in Society includes:</a:t>
            </a:r>
            <a:endParaRPr b="1" sz="1500">
              <a:solidFill>
                <a:srgbClr val="C00000"/>
              </a:solidFill>
            </a:endParaRPr>
          </a:p>
          <a:p>
            <a:pPr indent="0" lvl="0" marL="0" rtl="0" algn="l">
              <a:lnSpc>
                <a:spcPct val="100000"/>
              </a:lnSpc>
              <a:spcBef>
                <a:spcPts val="0"/>
              </a:spcBef>
              <a:spcAft>
                <a:spcPts val="0"/>
              </a:spcAft>
              <a:buNone/>
            </a:pPr>
            <a:r>
              <a:t/>
            </a:r>
            <a:endParaRPr sz="1500">
              <a:solidFill>
                <a:schemeClr val="dk1"/>
              </a:solidFill>
            </a:endParaRPr>
          </a:p>
          <a:p>
            <a:pPr indent="-252730" lvl="0" marL="438912" rtl="0" algn="l">
              <a:lnSpc>
                <a:spcPct val="100000"/>
              </a:lnSpc>
              <a:spcBef>
                <a:spcPts val="0"/>
              </a:spcBef>
              <a:spcAft>
                <a:spcPts val="0"/>
              </a:spcAft>
              <a:buClr>
                <a:srgbClr val="980000"/>
              </a:buClr>
              <a:buSzPts val="1500"/>
              <a:buFont typeface="Arial"/>
              <a:buChar char="◼"/>
            </a:pPr>
            <a:r>
              <a:rPr lang="en" sz="1500">
                <a:solidFill>
                  <a:schemeClr val="dk1"/>
                </a:solidFill>
              </a:rPr>
              <a:t>The relationship between religion and society</a:t>
            </a:r>
            <a:endParaRPr sz="1500">
              <a:solidFill>
                <a:schemeClr val="dk1"/>
              </a:solidFill>
            </a:endParaRPr>
          </a:p>
          <a:p>
            <a:pPr indent="-252730" lvl="0" marL="438912" rtl="0" algn="l">
              <a:lnSpc>
                <a:spcPct val="100000"/>
              </a:lnSpc>
              <a:spcBef>
                <a:spcPts val="0"/>
              </a:spcBef>
              <a:spcAft>
                <a:spcPts val="0"/>
              </a:spcAft>
              <a:buClr>
                <a:srgbClr val="980000"/>
              </a:buClr>
              <a:buSzPts val="1500"/>
              <a:buFont typeface="Arial"/>
              <a:buChar char="◼"/>
            </a:pPr>
            <a:r>
              <a:rPr lang="en" sz="1500">
                <a:solidFill>
                  <a:schemeClr val="dk1"/>
                </a:solidFill>
              </a:rPr>
              <a:t>How religion can influence social change, including the role of religion in Civil Rights movements</a:t>
            </a:r>
            <a:endParaRPr sz="1500">
              <a:solidFill>
                <a:schemeClr val="dk1"/>
              </a:solidFill>
            </a:endParaRPr>
          </a:p>
          <a:p>
            <a:pPr indent="-252730" lvl="0" marL="438912" rtl="0" algn="l">
              <a:lnSpc>
                <a:spcPct val="100000"/>
              </a:lnSpc>
              <a:spcBef>
                <a:spcPts val="0"/>
              </a:spcBef>
              <a:spcAft>
                <a:spcPts val="0"/>
              </a:spcAft>
              <a:buClr>
                <a:srgbClr val="980000"/>
              </a:buClr>
              <a:buSzPts val="1500"/>
              <a:buFont typeface="Arial"/>
              <a:buChar char="◼"/>
            </a:pPr>
            <a:r>
              <a:rPr lang="en" sz="1500">
                <a:solidFill>
                  <a:schemeClr val="dk1"/>
                </a:solidFill>
              </a:rPr>
              <a:t>How religion shapes personal and group identities and the impact of beliefs on social behaviour and culture</a:t>
            </a:r>
            <a:endParaRPr sz="1500">
              <a:solidFill>
                <a:schemeClr val="dk1"/>
              </a:solidFill>
            </a:endParaRPr>
          </a:p>
          <a:p>
            <a:pPr indent="-252730" lvl="0" marL="438912" rtl="0" algn="l">
              <a:lnSpc>
                <a:spcPct val="100000"/>
              </a:lnSpc>
              <a:spcBef>
                <a:spcPts val="0"/>
              </a:spcBef>
              <a:spcAft>
                <a:spcPts val="0"/>
              </a:spcAft>
              <a:buClr>
                <a:srgbClr val="980000"/>
              </a:buClr>
              <a:buSzPts val="1500"/>
              <a:buFont typeface="Arial"/>
              <a:buChar char="◼"/>
            </a:pPr>
            <a:r>
              <a:rPr lang="en" sz="1500">
                <a:solidFill>
                  <a:schemeClr val="dk1"/>
                </a:solidFill>
              </a:rPr>
              <a:t>Investigating the process of Secularisation, including trends in religious participation and contemporary society</a:t>
            </a:r>
            <a:endParaRPr sz="1500">
              <a:solidFill>
                <a:schemeClr val="dk1"/>
              </a:solidFill>
            </a:endParaRPr>
          </a:p>
        </p:txBody>
      </p:sp>
      <p:pic>
        <p:nvPicPr>
          <p:cNvPr id="116" name="Google Shape;116;g30d06ceee69_0_10"/>
          <p:cNvPicPr preferRelativeResize="0"/>
          <p:nvPr/>
        </p:nvPicPr>
        <p:blipFill rotWithShape="1">
          <a:blip r:embed="rId3">
            <a:alphaModFix/>
          </a:blip>
          <a:srcRect b="3001" l="5997" r="3266" t="1395"/>
          <a:stretch/>
        </p:blipFill>
        <p:spPr>
          <a:xfrm>
            <a:off x="7709725" y="933451"/>
            <a:ext cx="1274649" cy="1343001"/>
          </a:xfrm>
          <a:prstGeom prst="rect">
            <a:avLst/>
          </a:prstGeom>
          <a:noFill/>
          <a:ln>
            <a:noFill/>
          </a:ln>
        </p:spPr>
      </p:pic>
      <p:pic>
        <p:nvPicPr>
          <p:cNvPr id="117" name="Google Shape;117;g30d06ceee69_0_10"/>
          <p:cNvPicPr preferRelativeResize="0"/>
          <p:nvPr/>
        </p:nvPicPr>
        <p:blipFill rotWithShape="1">
          <a:blip r:embed="rId4">
            <a:alphaModFix/>
          </a:blip>
          <a:srcRect b="13674" l="-6170" r="7755" t="0"/>
          <a:stretch/>
        </p:blipFill>
        <p:spPr>
          <a:xfrm>
            <a:off x="7749425" y="3327216"/>
            <a:ext cx="1274649" cy="118703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mcx</dc:creator>
</cp:coreProperties>
</file>