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9144000"/>
  <p:notesSz cx="6858000" cy="9144000"/>
  <p:embeddedFontLst>
    <p:embeddedFont>
      <p:font typeface="Comfortaa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Comfortaa-regular.fntdata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font" Target="fonts/Comfortaa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27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AQA Spec - to follow on from GCSE as well as Physics, Bio and Env Sci are also AQA - continuity of vocabulary and content</a:t>
            </a:r>
            <a:endParaRPr sz="127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27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Organic – this chemistry to do with carbon (think about alcohols, carboxylic acids, esters etc from GCSE).</a:t>
            </a:r>
            <a:endParaRPr sz="127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27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Inorganic which is all chemistry not to do with carbon (acids and bases, transition metals, group 2 and group 7)</a:t>
            </a:r>
            <a:endParaRPr sz="127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27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We both teach parts of the physical which is trends, bonding and maths bits (moles, rates, equilibrium, bond energies etc).  </a:t>
            </a:r>
            <a:endParaRPr sz="600"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350"/>
              <a:buNone/>
              <a:defRPr sz="135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/>
          <p:nvPr>
            <p:ph type="ctrTitle"/>
          </p:nvPr>
        </p:nvSpPr>
        <p:spPr>
          <a:xfrm>
            <a:off x="3934821" y="640080"/>
            <a:ext cx="4910797" cy="35488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GB" sz="6000">
                <a:latin typeface="Comfortaa"/>
                <a:ea typeface="Comfortaa"/>
                <a:cs typeface="Comfortaa"/>
                <a:sym typeface="Comfortaa"/>
              </a:rPr>
              <a:t>Welcome to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GB" sz="6000">
                <a:latin typeface="Comfortaa"/>
                <a:ea typeface="Comfortaa"/>
                <a:cs typeface="Comfortaa"/>
                <a:sym typeface="Comfortaa"/>
              </a:rPr>
              <a:t>A Level Physics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 b="0" l="28272" r="43077" t="0"/>
          <a:stretch/>
        </p:blipFill>
        <p:spPr>
          <a:xfrm>
            <a:off x="20" y="10"/>
            <a:ext cx="3492988" cy="6857990"/>
          </a:xfrm>
          <a:custGeom>
            <a:rect b="b" l="l" r="r" t="t"/>
            <a:pathLst>
              <a:path extrusionOk="0" h="6858000" w="4657344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87" name="Google Shape;87;p13"/>
          <p:cNvSpPr/>
          <p:nvPr/>
        </p:nvSpPr>
        <p:spPr>
          <a:xfrm>
            <a:off x="4059646" y="4409267"/>
            <a:ext cx="3182692" cy="18288"/>
          </a:xfrm>
          <a:custGeom>
            <a:rect b="b" l="l" r="r" t="t"/>
            <a:pathLst>
              <a:path extrusionOk="0" fill="none" h="18288" w="3182692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extrusionOk="0" h="18288" w="3182692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44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0" y="-685800"/>
            <a:ext cx="9144000" cy="685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" name="Google Shape;93;p14"/>
          <p:cNvGrpSpPr/>
          <p:nvPr/>
        </p:nvGrpSpPr>
        <p:grpSpPr>
          <a:xfrm>
            <a:off x="62" y="530797"/>
            <a:ext cx="548672" cy="673455"/>
            <a:chOff x="3940602" y="308034"/>
            <a:chExt cx="2116791" cy="3428999"/>
          </a:xfrm>
        </p:grpSpPr>
        <p:sp>
          <p:nvSpPr>
            <p:cNvPr id="94" name="Google Shape;94;p14"/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4"/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4"/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" name="Google Shape;97;p14"/>
          <p:cNvSpPr/>
          <p:nvPr/>
        </p:nvSpPr>
        <p:spPr>
          <a:xfrm>
            <a:off x="480059" y="-71846"/>
            <a:ext cx="8180700" cy="1894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rotWithShape="0" algn="t" dir="5400000" dist="127000">
              <a:srgbClr val="000000">
                <a:alpha val="1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 txBox="1"/>
          <p:nvPr>
            <p:ph type="title"/>
          </p:nvPr>
        </p:nvSpPr>
        <p:spPr>
          <a:xfrm>
            <a:off x="782723" y="124098"/>
            <a:ext cx="76299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omfortaa"/>
              <a:buNone/>
            </a:pPr>
            <a:r>
              <a:rPr b="1" lang="en-GB" sz="4200" u="sng">
                <a:latin typeface="Comfortaa"/>
                <a:ea typeface="Comfortaa"/>
                <a:cs typeface="Comfortaa"/>
                <a:sym typeface="Comfortaa"/>
              </a:rPr>
              <a:t>Entry requirements</a:t>
            </a:r>
            <a:endParaRPr/>
          </a:p>
        </p:txBody>
      </p:sp>
      <p:cxnSp>
        <p:nvCxnSpPr>
          <p:cNvPr id="99" name="Google Shape;99;p14"/>
          <p:cNvCxnSpPr/>
          <p:nvPr/>
        </p:nvCxnSpPr>
        <p:spPr>
          <a:xfrm rot="10800000">
            <a:off x="628650" y="5799513"/>
            <a:ext cx="7886700" cy="0"/>
          </a:xfrm>
          <a:prstGeom prst="straightConnector1">
            <a:avLst/>
          </a:prstGeom>
          <a:noFill/>
          <a:ln cap="flat" cmpd="sng" w="571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00" name="Google Shape;100;p14"/>
          <p:cNvGrpSpPr/>
          <p:nvPr/>
        </p:nvGrpSpPr>
        <p:grpSpPr>
          <a:xfrm>
            <a:off x="728772" y="2577978"/>
            <a:ext cx="7683187" cy="2717383"/>
            <a:chOff x="50321" y="246259"/>
            <a:chExt cx="7683187" cy="2717383"/>
          </a:xfrm>
        </p:grpSpPr>
        <p:sp>
          <p:nvSpPr>
            <p:cNvPr id="101" name="Google Shape;101;p14"/>
            <p:cNvSpPr/>
            <p:nvPr/>
          </p:nvSpPr>
          <p:spPr>
            <a:xfrm>
              <a:off x="1021758" y="246259"/>
              <a:ext cx="1589625" cy="1589625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50321" y="2243642"/>
              <a:ext cx="35325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4"/>
            <p:cNvSpPr txBox="1"/>
            <p:nvPr/>
          </p:nvSpPr>
          <p:spPr>
            <a:xfrm>
              <a:off x="50321" y="2243642"/>
              <a:ext cx="35325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Grade 6 for Triple Physics</a:t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5172446" y="246259"/>
              <a:ext cx="1589625" cy="1589625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4"/>
            <p:cNvSpPr/>
            <p:nvPr/>
          </p:nvSpPr>
          <p:spPr>
            <a:xfrm>
              <a:off x="4201008" y="2243642"/>
              <a:ext cx="35325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4"/>
            <p:cNvSpPr txBox="1"/>
            <p:nvPr/>
          </p:nvSpPr>
          <p:spPr>
            <a:xfrm>
              <a:off x="4201008" y="2243642"/>
              <a:ext cx="35325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Grade 7-7 for Combined Science</a:t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4000">
                <a:latin typeface="Comfortaa"/>
                <a:ea typeface="Comfortaa"/>
                <a:cs typeface="Comfortaa"/>
                <a:sym typeface="Comfortaa"/>
              </a:rPr>
              <a:t>Course overview</a:t>
            </a:r>
            <a:br>
              <a:rPr lang="en-GB" sz="4000">
                <a:latin typeface="Comfortaa"/>
                <a:ea typeface="Comfortaa"/>
                <a:cs typeface="Comfortaa"/>
                <a:sym typeface="Comfortaa"/>
              </a:rPr>
            </a:br>
            <a:r>
              <a:rPr i="1" lang="en-GB" sz="2800">
                <a:latin typeface="Comfortaa"/>
                <a:ea typeface="Comfortaa"/>
                <a:cs typeface="Comfortaa"/>
                <a:sym typeface="Comfortaa"/>
              </a:rPr>
              <a:t>AQA A Level Physics</a:t>
            </a:r>
            <a:endParaRPr i="1" sz="40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12" name="Google Shape;11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87616" y="3157086"/>
            <a:ext cx="2956383" cy="37009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Google Shape;113;p15"/>
          <p:cNvGrpSpPr/>
          <p:nvPr/>
        </p:nvGrpSpPr>
        <p:grpSpPr>
          <a:xfrm>
            <a:off x="628650" y="1692813"/>
            <a:ext cx="7886700" cy="4347088"/>
            <a:chOff x="0" y="2124"/>
            <a:chExt cx="7886700" cy="4347088"/>
          </a:xfrm>
        </p:grpSpPr>
        <p:cxnSp>
          <p:nvCxnSpPr>
            <p:cNvPr id="114" name="Google Shape;114;p15"/>
            <p:cNvCxnSpPr/>
            <p:nvPr/>
          </p:nvCxnSpPr>
          <p:spPr>
            <a:xfrm>
              <a:off x="0" y="2124"/>
              <a:ext cx="7886700" cy="0"/>
            </a:xfrm>
            <a:prstGeom prst="straightConnector1">
              <a:avLst/>
            </a:prstGeom>
            <a:solidFill>
              <a:srgbClr val="126082"/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5" name="Google Shape;115;p15"/>
            <p:cNvSpPr/>
            <p:nvPr/>
          </p:nvSpPr>
          <p:spPr>
            <a:xfrm>
              <a:off x="0" y="2124"/>
              <a:ext cx="7886700" cy="14490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5"/>
            <p:cNvSpPr txBox="1"/>
            <p:nvPr/>
          </p:nvSpPr>
          <p:spPr>
            <a:xfrm>
              <a:off x="0" y="2124"/>
              <a:ext cx="7886700" cy="14490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2850" lIns="102850" spcFirstLastPara="1" rIns="102850" wrap="square" tIns="102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r>
                <a:rPr b="1" i="0" lang="en-GB" sz="2700" u="sng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Year 1:</a:t>
              </a:r>
              <a:r>
                <a:rPr b="1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Measurements &amp; Errors, Particle Physics, Quantum Phenomena, Waves, Mechanics, Materials, Electricity, Further Mechanics</a:t>
              </a:r>
              <a:endPara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7" name="Google Shape;117;p15"/>
            <p:cNvCxnSpPr/>
            <p:nvPr/>
          </p:nvCxnSpPr>
          <p:spPr>
            <a:xfrm>
              <a:off x="0" y="1451154"/>
              <a:ext cx="7886700" cy="0"/>
            </a:xfrm>
            <a:prstGeom prst="straightConnector1">
              <a:avLst/>
            </a:prstGeom>
            <a:solidFill>
              <a:srgbClr val="126082"/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8" name="Google Shape;118;p15"/>
            <p:cNvSpPr/>
            <p:nvPr/>
          </p:nvSpPr>
          <p:spPr>
            <a:xfrm>
              <a:off x="0" y="1451154"/>
              <a:ext cx="7886700" cy="14490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5"/>
            <p:cNvSpPr txBox="1"/>
            <p:nvPr/>
          </p:nvSpPr>
          <p:spPr>
            <a:xfrm>
              <a:off x="0" y="1451154"/>
              <a:ext cx="7886700" cy="14490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2850" lIns="102850" spcFirstLastPara="1" rIns="102850" wrap="square" tIns="102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r>
                <a:rPr b="1" i="0" lang="en-GB" sz="2700" u="sng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Year 2:</a:t>
              </a:r>
              <a: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Thermal Physics, </a:t>
              </a:r>
              <a:b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Nuclear Physics, Fields &amp; </a:t>
              </a:r>
              <a:b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Their Consequences</a:t>
              </a:r>
              <a:endPara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0" name="Google Shape;120;p15"/>
            <p:cNvCxnSpPr/>
            <p:nvPr/>
          </p:nvCxnSpPr>
          <p:spPr>
            <a:xfrm>
              <a:off x="0" y="2900183"/>
              <a:ext cx="7886700" cy="0"/>
            </a:xfrm>
            <a:prstGeom prst="straightConnector1">
              <a:avLst/>
            </a:prstGeom>
            <a:solidFill>
              <a:srgbClr val="126082"/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21" name="Google Shape;121;p15"/>
            <p:cNvSpPr/>
            <p:nvPr/>
          </p:nvSpPr>
          <p:spPr>
            <a:xfrm>
              <a:off x="0" y="2900183"/>
              <a:ext cx="7886700" cy="14490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5"/>
            <p:cNvSpPr txBox="1"/>
            <p:nvPr/>
          </p:nvSpPr>
          <p:spPr>
            <a:xfrm>
              <a:off x="0" y="2900183"/>
              <a:ext cx="7886700" cy="14490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2850" lIns="102850" spcFirstLastPara="1" rIns="102850" wrap="square" tIns="102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r>
                <a:rPr b="1" i="0" lang="en-GB" sz="2700" u="sng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Optional Units:</a:t>
              </a:r>
              <a: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Astrophysics, </a:t>
              </a:r>
              <a:b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Engineering, Medical Physics, </a:t>
              </a:r>
              <a:b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GB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Turning Points in Physics</a:t>
              </a:r>
              <a:endPara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3800">
                <a:latin typeface="Comfortaa"/>
                <a:ea typeface="Comfortaa"/>
                <a:cs typeface="Comfortaa"/>
                <a:sym typeface="Comfortaa"/>
              </a:rPr>
              <a:t>Where can Physics take me?</a:t>
            </a:r>
            <a:endParaRPr sz="3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8" name="Google Shape;128;p16"/>
          <p:cNvSpPr txBox="1"/>
          <p:nvPr>
            <p:ph idx="1" type="body"/>
          </p:nvPr>
        </p:nvSpPr>
        <p:spPr>
          <a:xfrm>
            <a:off x="628650" y="1556118"/>
            <a:ext cx="406527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n-GB" sz="2200" u="sng">
                <a:latin typeface="Comfortaa"/>
                <a:ea typeface="Comfortaa"/>
                <a:cs typeface="Comfortaa"/>
                <a:sym typeface="Comfortaa"/>
              </a:rPr>
              <a:t>Transferable skills:</a:t>
            </a:r>
            <a:endParaRPr/>
          </a:p>
          <a:p>
            <a:pPr indent="-1778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Critical Thinking</a:t>
            </a:r>
            <a:endParaRPr/>
          </a:p>
          <a:p>
            <a:pPr indent="-1778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Problem Solving</a:t>
            </a:r>
            <a:endParaRPr/>
          </a:p>
          <a:p>
            <a:pPr indent="-1778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Data analysis and handling</a:t>
            </a:r>
            <a:endParaRPr/>
          </a:p>
          <a:p>
            <a:pPr indent="-1778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200">
                <a:solidFill>
                  <a:srgbClr val="001D35"/>
                </a:solidFill>
                <a:latin typeface="Comfortaa"/>
                <a:ea typeface="Comfortaa"/>
                <a:cs typeface="Comfortaa"/>
                <a:sym typeface="Comfortaa"/>
              </a:rPr>
              <a:t>Writing accurate and concise reports</a:t>
            </a:r>
            <a:endParaRPr/>
          </a:p>
          <a:p>
            <a:pPr indent="-1778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200">
                <a:solidFill>
                  <a:srgbClr val="001D35"/>
                </a:solidFill>
                <a:latin typeface="Comfortaa"/>
                <a:ea typeface="Comfortaa"/>
                <a:cs typeface="Comfortaa"/>
                <a:sym typeface="Comfortaa"/>
              </a:rPr>
              <a:t>Precision and accuracy</a:t>
            </a:r>
            <a:endParaRPr/>
          </a:p>
          <a:p>
            <a:pPr indent="-1778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200">
                <a:solidFill>
                  <a:srgbClr val="001D35"/>
                </a:solidFill>
                <a:latin typeface="Comfortaa"/>
                <a:ea typeface="Comfortaa"/>
                <a:cs typeface="Comfortaa"/>
                <a:sym typeface="Comfortaa"/>
              </a:rPr>
              <a:t>Logic and abstract thinking</a:t>
            </a:r>
            <a:endParaRPr/>
          </a:p>
          <a:p>
            <a:pPr indent="-1778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200">
                <a:solidFill>
                  <a:srgbClr val="001D35"/>
                </a:solidFill>
                <a:latin typeface="Comfortaa"/>
                <a:ea typeface="Comfortaa"/>
                <a:cs typeface="Comfortaa"/>
                <a:sym typeface="Comfortaa"/>
              </a:rPr>
              <a:t>Numeracy</a:t>
            </a:r>
            <a:endParaRPr/>
          </a:p>
          <a:p>
            <a:pPr indent="-17780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200">
                <a:solidFill>
                  <a:srgbClr val="001D35"/>
                </a:solidFill>
                <a:latin typeface="Comfortaa"/>
                <a:ea typeface="Comfortaa"/>
                <a:cs typeface="Comfortaa"/>
                <a:sym typeface="Comfortaa"/>
              </a:rPr>
              <a:t>Teamwork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4572000" y="1556054"/>
            <a:ext cx="4089150" cy="4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None/>
            </a:pPr>
            <a:r>
              <a:rPr b="1" i="0" lang="en-GB" sz="2200" u="sng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Careers Links: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Researcher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Astrophysicist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Clinical Scientists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Radiography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Particle Physicist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Materials Scientist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Civil Engineering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Aerospace Engineering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Automotive Engineering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1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…and many more!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erson sitting on the floor&#10;&#10;Description automatically generated" id="135" name="Google Shape;135;p17"/>
          <p:cNvPicPr preferRelativeResize="0"/>
          <p:nvPr/>
        </p:nvPicPr>
        <p:blipFill rotWithShape="1">
          <a:blip r:embed="rId3">
            <a:alphaModFix/>
          </a:blip>
          <a:srcRect b="-1" l="1381" r="26695" t="9091"/>
          <a:stretch/>
        </p:blipFill>
        <p:spPr>
          <a:xfrm rot="5400000">
            <a:off x="2464308" y="178308"/>
            <a:ext cx="6858000" cy="650138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/>
          <p:nvPr/>
        </p:nvSpPr>
        <p:spPr>
          <a:xfrm>
            <a:off x="1" y="0"/>
            <a:ext cx="7317451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7647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7"/>
          <p:cNvSpPr txBox="1"/>
          <p:nvPr>
            <p:ph type="title"/>
          </p:nvPr>
        </p:nvSpPr>
        <p:spPr>
          <a:xfrm>
            <a:off x="278319" y="1161288"/>
            <a:ext cx="3023145" cy="11247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Physics at Thomas Alleyne</a:t>
            </a:r>
            <a:endParaRPr/>
          </a:p>
        </p:txBody>
      </p:sp>
      <p:sp>
        <p:nvSpPr>
          <p:cNvPr id="138" name="Google Shape;138;p17"/>
          <p:cNvSpPr/>
          <p:nvPr/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7"/>
          <p:cNvSpPr/>
          <p:nvPr/>
        </p:nvSpPr>
        <p:spPr>
          <a:xfrm>
            <a:off x="321183" y="2443480"/>
            <a:ext cx="2475738" cy="9144"/>
          </a:xfrm>
          <a:prstGeom prst="rect">
            <a:avLst/>
          </a:prstGeom>
          <a:solidFill>
            <a:srgbClr val="D5D5D5"/>
          </a:solidFill>
          <a:ln cap="flat" cmpd="sng" w="9525">
            <a:solidFill>
              <a:srgbClr val="D5D5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7"/>
          <p:cNvSpPr txBox="1"/>
          <p:nvPr>
            <p:ph idx="1" type="body"/>
          </p:nvPr>
        </p:nvSpPr>
        <p:spPr>
          <a:xfrm>
            <a:off x="278319" y="2610104"/>
            <a:ext cx="2792140" cy="39527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GB" sz="1500" u="sng">
                <a:latin typeface="Comfortaa"/>
                <a:ea typeface="Comfortaa"/>
                <a:cs typeface="Comfortaa"/>
                <a:sym typeface="Comfortaa"/>
              </a:rPr>
              <a:t>Skills needed for A Level: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GB" sz="1500">
                <a:latin typeface="Comfortaa"/>
                <a:ea typeface="Comfortaa"/>
                <a:cs typeface="Comfortaa"/>
                <a:sym typeface="Comfortaa"/>
              </a:rPr>
              <a:t>Good maths skills.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GB" sz="1500">
                <a:latin typeface="Comfortaa"/>
                <a:ea typeface="Comfortaa"/>
                <a:cs typeface="Comfortaa"/>
                <a:sym typeface="Comfortaa"/>
              </a:rPr>
              <a:t>Problem solving and abstract reasoning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GB" sz="1500">
                <a:latin typeface="Comfortaa"/>
                <a:ea typeface="Comfortaa"/>
                <a:cs typeface="Comfortaa"/>
                <a:sym typeface="Comfortaa"/>
              </a:rPr>
              <a:t>Practical skills – plenty of opportunity to develop!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b="1" lang="en-GB" sz="1500" u="sng">
                <a:latin typeface="Comfortaa"/>
                <a:ea typeface="Comfortaa"/>
                <a:cs typeface="Comfortaa"/>
                <a:sym typeface="Comfortaa"/>
              </a:rPr>
              <a:t>Opportunities at TAA: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GB" sz="1500">
                <a:latin typeface="Comfortaa"/>
                <a:ea typeface="Comfortaa"/>
                <a:cs typeface="Comfortaa"/>
                <a:sym typeface="Comfortaa"/>
              </a:rPr>
              <a:t>One-to-one support as needed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GB" sz="1500">
                <a:latin typeface="Comfortaa"/>
                <a:ea typeface="Comfortaa"/>
                <a:cs typeface="Comfortaa"/>
                <a:sym typeface="Comfortaa"/>
              </a:rPr>
              <a:t>Rigorous assessment and intervention programme </a:t>
            </a:r>
            <a:endParaRPr b="1" sz="15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8"/>
          <p:cNvSpPr/>
          <p:nvPr/>
        </p:nvSpPr>
        <p:spPr>
          <a:xfrm rot="10800000">
            <a:off x="0" y="0"/>
            <a:ext cx="5604285" cy="6858000"/>
          </a:xfrm>
          <a:custGeom>
            <a:rect b="b" l="l" r="r" t="t"/>
            <a:pathLst>
              <a:path extrusionOk="0" h="6886575" w="7472381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lt2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8"/>
          <p:cNvSpPr txBox="1"/>
          <p:nvPr>
            <p:ph type="title"/>
          </p:nvPr>
        </p:nvSpPr>
        <p:spPr>
          <a:xfrm>
            <a:off x="935119" y="643467"/>
            <a:ext cx="3348124" cy="18005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omfortaa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Physics Opportunities at TAA</a:t>
            </a:r>
            <a:endParaRPr/>
          </a:p>
        </p:txBody>
      </p:sp>
      <p:sp>
        <p:nvSpPr>
          <p:cNvPr id="148" name="Google Shape;148;p18"/>
          <p:cNvSpPr txBox="1"/>
          <p:nvPr>
            <p:ph idx="1" type="body"/>
          </p:nvPr>
        </p:nvSpPr>
        <p:spPr>
          <a:xfrm>
            <a:off x="935126" y="2623375"/>
            <a:ext cx="4232100" cy="35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Online opportunities </a:t>
            </a:r>
            <a:br>
              <a:rPr lang="en-GB" sz="2400">
                <a:latin typeface="Comfortaa"/>
                <a:ea typeface="Comfortaa"/>
                <a:cs typeface="Comfortaa"/>
                <a:sym typeface="Comfortaa"/>
              </a:rPr>
            </a:b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with the British Physics Olympiad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External opportunities with COMPOS shared with students</a:t>
            </a:r>
            <a:endParaRPr/>
          </a:p>
        </p:txBody>
      </p:sp>
      <p:pic>
        <p:nvPicPr>
          <p:cNvPr descr="BPhO logo with sponsor G-Research" id="149" name="Google Shape;149;p18"/>
          <p:cNvPicPr preferRelativeResize="0"/>
          <p:nvPr/>
        </p:nvPicPr>
        <p:blipFill rotWithShape="1">
          <a:blip r:embed="rId3">
            <a:alphaModFix/>
          </a:blip>
          <a:srcRect b="0" l="0" r="46947" t="0"/>
          <a:stretch/>
        </p:blipFill>
        <p:spPr>
          <a:xfrm>
            <a:off x="5775158" y="1351539"/>
            <a:ext cx="2886241" cy="1128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5158" y="4375125"/>
            <a:ext cx="2886241" cy="1150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erson holding a piece of paper&#10;&#10;Description automatically generated" id="156" name="Google Shape;156;p19"/>
          <p:cNvPicPr preferRelativeResize="0"/>
          <p:nvPr/>
        </p:nvPicPr>
        <p:blipFill rotWithShape="1">
          <a:blip r:embed="rId3">
            <a:alphaModFix/>
          </a:blip>
          <a:srcRect b="0" l="9706" r="22385" t="4445"/>
          <a:stretch/>
        </p:blipFill>
        <p:spPr>
          <a:xfrm>
            <a:off x="5486400" y="-18"/>
            <a:ext cx="3657600" cy="6858000"/>
          </a:xfrm>
          <a:custGeom>
            <a:rect b="b" l="l" r="r" t="t"/>
            <a:pathLst>
              <a:path extrusionOk="0" h="6858000" w="4827922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Two men holding papers in front of a sign&#10;&#10;Description automatically generated" id="157" name="Google Shape;157;p19"/>
          <p:cNvPicPr preferRelativeResize="0"/>
          <p:nvPr/>
        </p:nvPicPr>
        <p:blipFill rotWithShape="1">
          <a:blip r:embed="rId4">
            <a:alphaModFix/>
          </a:blip>
          <a:srcRect b="0" l="17253" r="20318" t="0"/>
          <a:stretch/>
        </p:blipFill>
        <p:spPr>
          <a:xfrm>
            <a:off x="2339520" y="18"/>
            <a:ext cx="3724717" cy="6857999"/>
          </a:xfrm>
          <a:custGeom>
            <a:rect b="b" l="l" r="r" t="t"/>
            <a:pathLst>
              <a:path extrusionOk="0" h="6857999" w="4966290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58" name="Google Shape;158;p19"/>
          <p:cNvSpPr/>
          <p:nvPr/>
        </p:nvSpPr>
        <p:spPr>
          <a:xfrm>
            <a:off x="0" y="0"/>
            <a:ext cx="2959361" cy="6858000"/>
          </a:xfrm>
          <a:custGeom>
            <a:rect b="b" l="l" r="r" t="t"/>
            <a:pathLst>
              <a:path extrusionOk="0" h="6858000" w="3945815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9"/>
          <p:cNvSpPr/>
          <p:nvPr/>
        </p:nvSpPr>
        <p:spPr>
          <a:xfrm>
            <a:off x="0" y="0"/>
            <a:ext cx="2952502" cy="6858000"/>
          </a:xfrm>
          <a:custGeom>
            <a:rect b="b" l="l" r="r" t="t"/>
            <a:pathLst>
              <a:path extrusionOk="0" h="6858000" w="393667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9"/>
          <p:cNvSpPr txBox="1"/>
          <p:nvPr>
            <p:ph type="title"/>
          </p:nvPr>
        </p:nvSpPr>
        <p:spPr>
          <a:xfrm>
            <a:off x="336042" y="681038"/>
            <a:ext cx="210337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fortaa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Results 2024</a:t>
            </a: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0" y="1016867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9"/>
          <p:cNvSpPr/>
          <p:nvPr/>
        </p:nvSpPr>
        <p:spPr>
          <a:xfrm>
            <a:off x="329184" y="2089941"/>
            <a:ext cx="212598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9"/>
          <p:cNvSpPr txBox="1"/>
          <p:nvPr>
            <p:ph idx="1" type="body"/>
          </p:nvPr>
        </p:nvSpPr>
        <p:spPr>
          <a:xfrm>
            <a:off x="336042" y="2258171"/>
            <a:ext cx="2103378" cy="3918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Grades ranging from A – E across cohort</a:t>
            </a:r>
            <a:br>
              <a:rPr lang="en-GB" sz="1600">
                <a:latin typeface="Comfortaa"/>
                <a:ea typeface="Comfortaa"/>
                <a:cs typeface="Comfortaa"/>
                <a:sym typeface="Comfortaa"/>
              </a:rPr>
            </a:br>
            <a:endParaRPr sz="105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90% Pass Rate for 2024</a:t>
            </a:r>
            <a:br>
              <a:rPr lang="en-GB" sz="1600">
                <a:latin typeface="Comfortaa"/>
                <a:ea typeface="Comfortaa"/>
                <a:cs typeface="Comfortaa"/>
                <a:sym typeface="Comfortaa"/>
              </a:rPr>
            </a:br>
            <a:endParaRPr sz="11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All students securing destination of choice from university placements to apprenticeships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Recent Destinations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69" name="Google Shape;169;p2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Our students have progressed onto a range of courses and opportunities including: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6"/>
              <a:buChar char="•"/>
            </a:pPr>
            <a:r>
              <a:rPr b="1" lang="en-GB" sz="2000">
                <a:latin typeface="Comfortaa"/>
                <a:ea typeface="Comfortaa"/>
                <a:cs typeface="Comfortaa"/>
                <a:sym typeface="Comfortaa"/>
              </a:rPr>
              <a:t>Aeronautical Engineering</a:t>
            </a:r>
            <a:r>
              <a:rPr lang="en-GB" sz="2000">
                <a:latin typeface="Comfortaa"/>
                <a:ea typeface="Comfortaa"/>
                <a:cs typeface="Comfortaa"/>
                <a:sym typeface="Comfortaa"/>
              </a:rPr>
              <a:t> – Southampton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6"/>
              <a:buChar char="•"/>
            </a:pPr>
            <a:r>
              <a:rPr b="1" lang="en-GB" sz="2000">
                <a:latin typeface="Comfortaa"/>
                <a:ea typeface="Comfortaa"/>
                <a:cs typeface="Comfortaa"/>
                <a:sym typeface="Comfortaa"/>
              </a:rPr>
              <a:t>Aviation Technology with Pilot Studies</a:t>
            </a:r>
            <a:r>
              <a:rPr lang="en-GB" sz="2000">
                <a:latin typeface="Comfortaa"/>
                <a:ea typeface="Comfortaa"/>
                <a:cs typeface="Comfortaa"/>
                <a:sym typeface="Comfortaa"/>
              </a:rPr>
              <a:t> – Leeds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6"/>
              <a:buChar char="•"/>
            </a:pPr>
            <a:r>
              <a:rPr b="1" lang="en-GB" sz="2000">
                <a:latin typeface="Comfortaa"/>
                <a:ea typeface="Comfortaa"/>
                <a:cs typeface="Comfortaa"/>
                <a:sym typeface="Comfortaa"/>
              </a:rPr>
              <a:t>Electrical Engineering</a:t>
            </a:r>
            <a:r>
              <a:rPr lang="en-GB" sz="2000">
                <a:latin typeface="Comfortaa"/>
                <a:ea typeface="Comfortaa"/>
                <a:cs typeface="Comfortaa"/>
                <a:sym typeface="Comfortaa"/>
              </a:rPr>
              <a:t> – Plymouth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6"/>
              <a:buChar char="•"/>
            </a:pPr>
            <a:r>
              <a:rPr b="1" lang="en-GB" sz="2000">
                <a:latin typeface="Comfortaa"/>
                <a:ea typeface="Comfortaa"/>
                <a:cs typeface="Comfortaa"/>
                <a:sym typeface="Comfortaa"/>
              </a:rPr>
              <a:t>Maths</a:t>
            </a:r>
            <a:r>
              <a:rPr lang="en-GB" sz="2000">
                <a:latin typeface="Comfortaa"/>
                <a:ea typeface="Comfortaa"/>
                <a:cs typeface="Comfortaa"/>
                <a:sym typeface="Comfortaa"/>
              </a:rPr>
              <a:t> – Durham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6"/>
              <a:buChar char="•"/>
            </a:pPr>
            <a:r>
              <a:rPr b="1" lang="en-GB" sz="2000">
                <a:latin typeface="Comfortaa"/>
                <a:ea typeface="Comfortaa"/>
                <a:cs typeface="Comfortaa"/>
                <a:sym typeface="Comfortaa"/>
              </a:rPr>
              <a:t>Maths &amp; Physics</a:t>
            </a:r>
            <a:r>
              <a:rPr lang="en-GB" sz="2000">
                <a:latin typeface="Comfortaa"/>
                <a:ea typeface="Comfortaa"/>
                <a:cs typeface="Comfortaa"/>
                <a:sym typeface="Comfortaa"/>
              </a:rPr>
              <a:t> – Bath; Queen Mary (London)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6"/>
              <a:buChar char="•"/>
            </a:pPr>
            <a:r>
              <a:rPr b="1" lang="en-GB" sz="2000">
                <a:latin typeface="Comfortaa"/>
                <a:ea typeface="Comfortaa"/>
                <a:cs typeface="Comfortaa"/>
                <a:sym typeface="Comfortaa"/>
              </a:rPr>
              <a:t>Physics</a:t>
            </a:r>
            <a:r>
              <a:rPr lang="en-GB" sz="2000">
                <a:latin typeface="Comfortaa"/>
                <a:ea typeface="Comfortaa"/>
                <a:cs typeface="Comfortaa"/>
                <a:sym typeface="Comfortaa"/>
              </a:rPr>
              <a:t> – Leicester</a:t>
            </a:r>
            <a:endParaRPr/>
          </a:p>
          <a:p>
            <a:pPr indent="-89808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6"/>
              <a:buNone/>
            </a:pPr>
            <a:r>
              <a:t/>
            </a:r>
            <a:endParaRPr sz="2000">
              <a:latin typeface="Comfortaa"/>
              <a:ea typeface="Comfortaa"/>
              <a:cs typeface="Comfortaa"/>
              <a:sym typeface="Comfortaa"/>
            </a:endParaRPr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6"/>
              <a:buChar char="•"/>
            </a:pPr>
            <a:r>
              <a:rPr lang="en-GB" sz="2000">
                <a:latin typeface="Comfortaa"/>
                <a:ea typeface="Comfortaa"/>
                <a:cs typeface="Comfortaa"/>
                <a:sym typeface="Comfortaa"/>
              </a:rPr>
              <a:t>Apprenticeships with Hill Group Surveyors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6"/>
              <a:buChar char="•"/>
            </a:pPr>
            <a:r>
              <a:rPr lang="en-GB" sz="2000">
                <a:latin typeface="Comfortaa"/>
                <a:ea typeface="Comfortaa"/>
                <a:cs typeface="Comfortaa"/>
                <a:sym typeface="Comfortaa"/>
              </a:rPr>
              <a:t>Apprenticeships with GSK</a:t>
            </a:r>
            <a:endParaRPr/>
          </a:p>
          <a:p>
            <a:pPr indent="-85725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70" name="Google Shape;17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79626" y="984337"/>
            <a:ext cx="1695687" cy="6192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SK Apprenticeships &amp; School Leaver Profile | RateMyApprenticeship" id="171" name="Google Shape;171;p20"/>
          <p:cNvPicPr preferRelativeResize="0"/>
          <p:nvPr/>
        </p:nvPicPr>
        <p:blipFill rotWithShape="1">
          <a:blip r:embed="rId4">
            <a:alphaModFix/>
          </a:blip>
          <a:srcRect b="33748" l="0" r="0" t="33748"/>
          <a:stretch/>
        </p:blipFill>
        <p:spPr>
          <a:xfrm>
            <a:off x="7074970" y="230190"/>
            <a:ext cx="1905000" cy="619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