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Comforta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mfortaa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omforta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GB" sz="127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AQA Spec - to follow on from GCSE as well as Physics, Bio and Env Sci are also AQA - continuity of vocabulary and content</a:t>
            </a:r>
            <a:endParaRPr sz="127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GB" sz="127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Organic – this chemistry to do with carbon (think about alcohols, carboxylic acids, esters etc from GCSE).</a:t>
            </a:r>
            <a:endParaRPr sz="127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GB" sz="127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Inorganic which is all chemistry not to do with carbon (acids and bases, transition metals, group 2 and group 7)</a:t>
            </a:r>
            <a:endParaRPr sz="127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GB" sz="127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both teach parts of the physical which is trends, bonding and maths bits (moles, rates, equilibrium, bond energies etc).  </a:t>
            </a:r>
            <a:endParaRPr sz="600"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>
            <p:ph type="ctrTitle"/>
          </p:nvPr>
        </p:nvSpPr>
        <p:spPr>
          <a:xfrm>
            <a:off x="3934821" y="640080"/>
            <a:ext cx="4910797" cy="3548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>
                <a:latin typeface="Comfortaa"/>
                <a:ea typeface="Comfortaa"/>
                <a:cs typeface="Comfortaa"/>
                <a:sym typeface="Comfortaa"/>
              </a:rPr>
              <a:t>Welcome to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>
                <a:latin typeface="Comfortaa"/>
                <a:ea typeface="Comfortaa"/>
                <a:cs typeface="Comfortaa"/>
                <a:sym typeface="Comfortaa"/>
              </a:rPr>
              <a:t>A Level Physics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28272" r="43077" t="0"/>
          <a:stretch/>
        </p:blipFill>
        <p:spPr>
          <a:xfrm>
            <a:off x="20" y="10"/>
            <a:ext cx="3492988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4059646" y="4409267"/>
            <a:ext cx="3182692" cy="18288"/>
          </a:xfrm>
          <a:custGeom>
            <a:rect b="b" l="l" r="r" t="t"/>
            <a:pathLst>
              <a:path extrusionOk="0" fill="none" h="18288" w="3182692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182692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-685800"/>
            <a:ext cx="9144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14"/>
          <p:cNvGrpSpPr/>
          <p:nvPr/>
        </p:nvGrpSpPr>
        <p:grpSpPr>
          <a:xfrm>
            <a:off x="62" y="530797"/>
            <a:ext cx="548672" cy="673455"/>
            <a:chOff x="3940602" y="308034"/>
            <a:chExt cx="2116791" cy="3428999"/>
          </a:xfrm>
        </p:grpSpPr>
        <p:sp>
          <p:nvSpPr>
            <p:cNvPr id="94" name="Google Shape;94;p14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4"/>
          <p:cNvSpPr/>
          <p:nvPr/>
        </p:nvSpPr>
        <p:spPr>
          <a:xfrm>
            <a:off x="480059" y="-71846"/>
            <a:ext cx="8180700" cy="1894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>
            <p:ph type="title"/>
          </p:nvPr>
        </p:nvSpPr>
        <p:spPr>
          <a:xfrm>
            <a:off x="782723" y="124098"/>
            <a:ext cx="76299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omfortaa"/>
              <a:buNone/>
            </a:pPr>
            <a:r>
              <a:rPr b="1" lang="en-GB" sz="4200" u="sng">
                <a:latin typeface="Comfortaa"/>
                <a:ea typeface="Comfortaa"/>
                <a:cs typeface="Comfortaa"/>
                <a:sym typeface="Comfortaa"/>
              </a:rPr>
              <a:t>Entry requirements</a:t>
            </a:r>
            <a:endParaRPr/>
          </a:p>
        </p:txBody>
      </p:sp>
      <p:cxnSp>
        <p:nvCxnSpPr>
          <p:cNvPr id="99" name="Google Shape;99;p14"/>
          <p:cNvCxnSpPr/>
          <p:nvPr/>
        </p:nvCxnSpPr>
        <p:spPr>
          <a:xfrm rot="10800000">
            <a:off x="628650" y="5799513"/>
            <a:ext cx="78867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0" name="Google Shape;100;p14"/>
          <p:cNvGrpSpPr/>
          <p:nvPr/>
        </p:nvGrpSpPr>
        <p:grpSpPr>
          <a:xfrm>
            <a:off x="728772" y="2577978"/>
            <a:ext cx="7683187" cy="2717383"/>
            <a:chOff x="50321" y="246259"/>
            <a:chExt cx="7683187" cy="2717383"/>
          </a:xfrm>
        </p:grpSpPr>
        <p:sp>
          <p:nvSpPr>
            <p:cNvPr id="101" name="Google Shape;101;p14"/>
            <p:cNvSpPr/>
            <p:nvPr/>
          </p:nvSpPr>
          <p:spPr>
            <a:xfrm>
              <a:off x="1021758" y="246259"/>
              <a:ext cx="1589625" cy="15896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0321" y="2243642"/>
              <a:ext cx="353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50321" y="2243642"/>
              <a:ext cx="353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Grade 6 for Triple Physics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172446" y="246259"/>
              <a:ext cx="1589625" cy="15896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201008" y="2243642"/>
              <a:ext cx="353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4201008" y="2243642"/>
              <a:ext cx="353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Grade 7-7 for Combined Science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000">
                <a:latin typeface="Comfortaa"/>
                <a:ea typeface="Comfortaa"/>
                <a:cs typeface="Comfortaa"/>
                <a:sym typeface="Comfortaa"/>
              </a:rPr>
              <a:t>Course overview</a:t>
            </a:r>
            <a:br>
              <a:rPr lang="en-GB" sz="4000">
                <a:latin typeface="Comfortaa"/>
                <a:ea typeface="Comfortaa"/>
                <a:cs typeface="Comfortaa"/>
                <a:sym typeface="Comfortaa"/>
              </a:rPr>
            </a:br>
            <a:r>
              <a:rPr i="1" lang="en-GB" sz="2800">
                <a:latin typeface="Comfortaa"/>
                <a:ea typeface="Comfortaa"/>
                <a:cs typeface="Comfortaa"/>
                <a:sym typeface="Comfortaa"/>
              </a:rPr>
              <a:t>AQA A Level Physics</a:t>
            </a:r>
            <a:endParaRPr i="1" sz="4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7616" y="3157086"/>
            <a:ext cx="2956383" cy="3700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5"/>
          <p:cNvGrpSpPr/>
          <p:nvPr/>
        </p:nvGrpSpPr>
        <p:grpSpPr>
          <a:xfrm>
            <a:off x="628650" y="1692813"/>
            <a:ext cx="7886700" cy="4347088"/>
            <a:chOff x="0" y="2124"/>
            <a:chExt cx="7886700" cy="4347088"/>
          </a:xfrm>
        </p:grpSpPr>
        <p:cxnSp>
          <p:nvCxnSpPr>
            <p:cNvPr id="114" name="Google Shape;114;p15"/>
            <p:cNvCxnSpPr/>
            <p:nvPr/>
          </p:nvCxnSpPr>
          <p:spPr>
            <a:xfrm>
              <a:off x="0" y="2124"/>
              <a:ext cx="7886700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5" name="Google Shape;115;p15"/>
            <p:cNvSpPr/>
            <p:nvPr/>
          </p:nvSpPr>
          <p:spPr>
            <a:xfrm>
              <a:off x="0" y="2124"/>
              <a:ext cx="78867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0" y="2124"/>
              <a:ext cx="78867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1" i="0" lang="en-GB" sz="27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Year 1:</a:t>
              </a:r>
              <a:r>
                <a:rPr b="1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Measurements &amp; Errors, Particle Physics, Quantum Phenomena, Waves, Mechanics, Materials, Electricity, Further Mechanics</a:t>
              </a:r>
              <a:endPara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" name="Google Shape;117;p15"/>
            <p:cNvCxnSpPr/>
            <p:nvPr/>
          </p:nvCxnSpPr>
          <p:spPr>
            <a:xfrm>
              <a:off x="0" y="1451154"/>
              <a:ext cx="7886700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8" name="Google Shape;118;p15"/>
            <p:cNvSpPr/>
            <p:nvPr/>
          </p:nvSpPr>
          <p:spPr>
            <a:xfrm>
              <a:off x="0" y="1451154"/>
              <a:ext cx="78867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0" y="1451154"/>
              <a:ext cx="78867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1" i="0" lang="en-GB" sz="27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Year 2:</a:t>
              </a:r>
              <a: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Thermal Physics, </a:t>
              </a:r>
              <a:b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Nuclear Physics, Fields &amp; </a:t>
              </a:r>
              <a:b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Their Consequences</a:t>
              </a:r>
              <a:endPara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0" name="Google Shape;120;p15"/>
            <p:cNvCxnSpPr/>
            <p:nvPr/>
          </p:nvCxnSpPr>
          <p:spPr>
            <a:xfrm>
              <a:off x="0" y="2900183"/>
              <a:ext cx="7886700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1" name="Google Shape;121;p15"/>
            <p:cNvSpPr/>
            <p:nvPr/>
          </p:nvSpPr>
          <p:spPr>
            <a:xfrm>
              <a:off x="0" y="2900183"/>
              <a:ext cx="78867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0" y="2900183"/>
              <a:ext cx="78867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1" i="0" lang="en-GB" sz="27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Optional Units:</a:t>
              </a:r>
              <a: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Astrophysics, </a:t>
              </a:r>
              <a:b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Engineering, Medical Physics, </a:t>
              </a:r>
              <a:b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Turning Points in Physics</a:t>
              </a:r>
              <a:endPara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800">
                <a:latin typeface="Comfortaa"/>
                <a:ea typeface="Comfortaa"/>
                <a:cs typeface="Comfortaa"/>
                <a:sym typeface="Comfortaa"/>
              </a:rPr>
              <a:t>Where can Physics take me?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16"/>
          <p:cNvSpPr txBox="1"/>
          <p:nvPr>
            <p:ph idx="1" type="body"/>
          </p:nvPr>
        </p:nvSpPr>
        <p:spPr>
          <a:xfrm>
            <a:off x="628650" y="1556118"/>
            <a:ext cx="406527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GB" sz="2200" u="sng">
                <a:latin typeface="Comfortaa"/>
                <a:ea typeface="Comfortaa"/>
                <a:cs typeface="Comfortaa"/>
                <a:sym typeface="Comfortaa"/>
              </a:rPr>
              <a:t>Transferable skills: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200">
                <a:latin typeface="Comfortaa"/>
                <a:ea typeface="Comfortaa"/>
                <a:cs typeface="Comfortaa"/>
                <a:sym typeface="Comfortaa"/>
              </a:rPr>
              <a:t>Critical Thinking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200">
                <a:latin typeface="Comfortaa"/>
                <a:ea typeface="Comfortaa"/>
                <a:cs typeface="Comfortaa"/>
                <a:sym typeface="Comfortaa"/>
              </a:rPr>
              <a:t>Problem Solving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200">
                <a:latin typeface="Comfortaa"/>
                <a:ea typeface="Comfortaa"/>
                <a:cs typeface="Comfortaa"/>
                <a:sym typeface="Comfortaa"/>
              </a:rPr>
              <a:t>Data analysis and handling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200">
                <a:solidFill>
                  <a:srgbClr val="001D35"/>
                </a:solidFill>
                <a:latin typeface="Comfortaa"/>
                <a:ea typeface="Comfortaa"/>
                <a:cs typeface="Comfortaa"/>
                <a:sym typeface="Comfortaa"/>
              </a:rPr>
              <a:t>Writing accurate and concise reports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200">
                <a:solidFill>
                  <a:srgbClr val="001D35"/>
                </a:solidFill>
                <a:latin typeface="Comfortaa"/>
                <a:ea typeface="Comfortaa"/>
                <a:cs typeface="Comfortaa"/>
                <a:sym typeface="Comfortaa"/>
              </a:rPr>
              <a:t>Precision and accuracy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200">
                <a:solidFill>
                  <a:srgbClr val="001D35"/>
                </a:solidFill>
                <a:latin typeface="Comfortaa"/>
                <a:ea typeface="Comfortaa"/>
                <a:cs typeface="Comfortaa"/>
                <a:sym typeface="Comfortaa"/>
              </a:rPr>
              <a:t>Logic and abstract thinking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200">
                <a:solidFill>
                  <a:srgbClr val="001D35"/>
                </a:solidFill>
                <a:latin typeface="Comfortaa"/>
                <a:ea typeface="Comfortaa"/>
                <a:cs typeface="Comfortaa"/>
                <a:sym typeface="Comfortaa"/>
              </a:rPr>
              <a:t>Numeracy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200">
                <a:solidFill>
                  <a:srgbClr val="001D35"/>
                </a:solidFill>
                <a:latin typeface="Comfortaa"/>
                <a:ea typeface="Comfortaa"/>
                <a:cs typeface="Comfortaa"/>
                <a:sym typeface="Comfortaa"/>
              </a:rPr>
              <a:t>Teamwork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4572000" y="1556054"/>
            <a:ext cx="4089150" cy="4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None/>
            </a:pPr>
            <a:r>
              <a:rPr b="1" i="0" lang="en-GB" sz="22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Careers Links: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Researcher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Astrophysicist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Clinical Scientists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Radiography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Particle Physicist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Materials Scientist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Civil Engineering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Aerospace Engineering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Automotive Engineering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1" lang="en-GB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…and many more!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sitting on the floor&#10;&#10;Description automatically generated" id="135" name="Google Shape;135;p17"/>
          <p:cNvPicPr preferRelativeResize="0"/>
          <p:nvPr/>
        </p:nvPicPr>
        <p:blipFill rotWithShape="1">
          <a:blip r:embed="rId3">
            <a:alphaModFix/>
          </a:blip>
          <a:srcRect b="-1" l="1381" r="26695" t="9091"/>
          <a:stretch/>
        </p:blipFill>
        <p:spPr>
          <a:xfrm rot="5400000">
            <a:off x="2464308" y="178308"/>
            <a:ext cx="6858000" cy="650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/>
          <p:nvPr/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>
            <p:ph type="title"/>
          </p:nvPr>
        </p:nvSpPr>
        <p:spPr>
          <a:xfrm>
            <a:off x="278319" y="1161288"/>
            <a:ext cx="3023145" cy="1124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2400">
                <a:latin typeface="Comfortaa"/>
                <a:ea typeface="Comfortaa"/>
                <a:cs typeface="Comfortaa"/>
                <a:sym typeface="Comfortaa"/>
              </a:rPr>
              <a:t>Physics at Thomas Alleyne</a:t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cap="flat" cmpd="sng" w="9525">
            <a:solidFill>
              <a:srgbClr val="D5D5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278319" y="2610104"/>
            <a:ext cx="2792140" cy="3952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 u="sng">
                <a:latin typeface="Comfortaa"/>
                <a:ea typeface="Comfortaa"/>
                <a:cs typeface="Comfortaa"/>
                <a:sym typeface="Comfortaa"/>
              </a:rPr>
              <a:t>Skills needed for A Level: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>
                <a:latin typeface="Comfortaa"/>
                <a:ea typeface="Comfortaa"/>
                <a:cs typeface="Comfortaa"/>
                <a:sym typeface="Comfortaa"/>
              </a:rPr>
              <a:t>Good maths skills.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>
                <a:latin typeface="Comfortaa"/>
                <a:ea typeface="Comfortaa"/>
                <a:cs typeface="Comfortaa"/>
                <a:sym typeface="Comfortaa"/>
              </a:rPr>
              <a:t>Problem solving and abstract reasoning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>
                <a:latin typeface="Comfortaa"/>
                <a:ea typeface="Comfortaa"/>
                <a:cs typeface="Comfortaa"/>
                <a:sym typeface="Comfortaa"/>
              </a:rPr>
              <a:t>Practical skills – plenty of opportunity to develop!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GB" sz="1500" u="sng">
                <a:latin typeface="Comfortaa"/>
                <a:ea typeface="Comfortaa"/>
                <a:cs typeface="Comfortaa"/>
                <a:sym typeface="Comfortaa"/>
              </a:rPr>
              <a:t>Opportunities at TAA: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>
                <a:latin typeface="Comfortaa"/>
                <a:ea typeface="Comfortaa"/>
                <a:cs typeface="Comfortaa"/>
                <a:sym typeface="Comfortaa"/>
              </a:rPr>
              <a:t>One-to-one support as needed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GB" sz="1500">
                <a:latin typeface="Comfortaa"/>
                <a:ea typeface="Comfortaa"/>
                <a:cs typeface="Comfortaa"/>
                <a:sym typeface="Comfortaa"/>
              </a:rPr>
              <a:t>Rigorous assessment and intervention programme </a:t>
            </a:r>
            <a:endParaRPr b="1" sz="1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 rot="10800000">
            <a:off x="0" y="0"/>
            <a:ext cx="5604285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 txBox="1"/>
          <p:nvPr>
            <p:ph type="title"/>
          </p:nvPr>
        </p:nvSpPr>
        <p:spPr>
          <a:xfrm>
            <a:off x="935119" y="643467"/>
            <a:ext cx="3348124" cy="180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mfortaa"/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Physics Opportunities at TAA</a:t>
            </a:r>
            <a:endParaRPr/>
          </a:p>
        </p:txBody>
      </p:sp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935126" y="2623375"/>
            <a:ext cx="4232100" cy="3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latin typeface="Comfortaa"/>
                <a:ea typeface="Comfortaa"/>
                <a:cs typeface="Comfortaa"/>
                <a:sym typeface="Comfortaa"/>
              </a:rPr>
              <a:t>Online opportunities </a:t>
            </a:r>
            <a:br>
              <a:rPr lang="en-GB" sz="2400"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2400">
                <a:latin typeface="Comfortaa"/>
                <a:ea typeface="Comfortaa"/>
                <a:cs typeface="Comfortaa"/>
                <a:sym typeface="Comfortaa"/>
              </a:rPr>
              <a:t>with the British Physics Olympiad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latin typeface="Comfortaa"/>
                <a:ea typeface="Comfortaa"/>
                <a:cs typeface="Comfortaa"/>
                <a:sym typeface="Comfortaa"/>
              </a:rPr>
              <a:t>External opportunities with COMPOS shared with students</a:t>
            </a:r>
            <a:endParaRPr/>
          </a:p>
        </p:txBody>
      </p:sp>
      <p:pic>
        <p:nvPicPr>
          <p:cNvPr descr="BPhO logo with sponsor G-Research"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0" r="46947" t="0"/>
          <a:stretch/>
        </p:blipFill>
        <p:spPr>
          <a:xfrm>
            <a:off x="5775158" y="1351539"/>
            <a:ext cx="2886241" cy="11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5158" y="4375125"/>
            <a:ext cx="2886241" cy="1150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holding a piece of paper&#10;&#10;Description automatically generated"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9706" r="22385" t="4445"/>
          <a:stretch/>
        </p:blipFill>
        <p:spPr>
          <a:xfrm>
            <a:off x="5486400" y="-18"/>
            <a:ext cx="3657600" cy="6858000"/>
          </a:xfrm>
          <a:custGeom>
            <a:rect b="b" l="l" r="r" t="t"/>
            <a:pathLst>
              <a:path extrusionOk="0" h="6858000" w="4827922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Two men holding papers in front of a sign&#10;&#10;Description automatically generated" id="157" name="Google Shape;157;p19"/>
          <p:cNvPicPr preferRelativeResize="0"/>
          <p:nvPr/>
        </p:nvPicPr>
        <p:blipFill rotWithShape="1">
          <a:blip r:embed="rId4">
            <a:alphaModFix/>
          </a:blip>
          <a:srcRect b="0" l="17253" r="20318" t="0"/>
          <a:stretch/>
        </p:blipFill>
        <p:spPr>
          <a:xfrm>
            <a:off x="2339520" y="18"/>
            <a:ext cx="3724717" cy="6857999"/>
          </a:xfrm>
          <a:custGeom>
            <a:rect b="b" l="l" r="r" t="t"/>
            <a:pathLst>
              <a:path extrusionOk="0" h="6857999" w="4966290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8" name="Google Shape;158;p19"/>
          <p:cNvSpPr/>
          <p:nvPr/>
        </p:nvSpPr>
        <p:spPr>
          <a:xfrm>
            <a:off x="0" y="0"/>
            <a:ext cx="2959361" cy="6858000"/>
          </a:xfrm>
          <a:custGeom>
            <a:rect b="b" l="l" r="r" t="t"/>
            <a:pathLst>
              <a:path extrusionOk="0" h="6858000" w="3945815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0" y="0"/>
            <a:ext cx="2952502" cy="6858000"/>
          </a:xfrm>
          <a:custGeom>
            <a:rect b="b" l="l" r="r" t="t"/>
            <a:pathLst>
              <a:path extrusionOk="0" h="6858000" w="393667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336042" y="681038"/>
            <a:ext cx="2103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None/>
            </a:pPr>
            <a:r>
              <a:rPr lang="en-GB" sz="2400">
                <a:latin typeface="Comfortaa"/>
                <a:ea typeface="Comfortaa"/>
                <a:cs typeface="Comfortaa"/>
                <a:sym typeface="Comfortaa"/>
              </a:rPr>
              <a:t>Results 2024</a:t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336042" y="2258171"/>
            <a:ext cx="2103378" cy="3918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Grades ranging from A – E across cohort</a:t>
            </a:r>
            <a:br>
              <a:rPr lang="en-GB" sz="1600">
                <a:latin typeface="Comfortaa"/>
                <a:ea typeface="Comfortaa"/>
                <a:cs typeface="Comfortaa"/>
                <a:sym typeface="Comfortaa"/>
              </a:rPr>
            </a:br>
            <a:endParaRPr sz="10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90% Pass Rate for 2024</a:t>
            </a:r>
            <a:br>
              <a:rPr lang="en-GB" sz="1600">
                <a:latin typeface="Comfortaa"/>
                <a:ea typeface="Comfortaa"/>
                <a:cs typeface="Comfortaa"/>
                <a:sym typeface="Comfortaa"/>
              </a:rPr>
            </a:b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All students securing destination of choice from university placements to apprenticeships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Recent Destinations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Our students have progressed onto a range of courses and opportunities including: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Char char="•"/>
            </a:pPr>
            <a:r>
              <a:rPr b="1" lang="en-GB" sz="2000">
                <a:latin typeface="Comfortaa"/>
                <a:ea typeface="Comfortaa"/>
                <a:cs typeface="Comfortaa"/>
                <a:sym typeface="Comfortaa"/>
              </a:rPr>
              <a:t>Aeronautical Engineering</a:t>
            </a: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 – Southampton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Char char="•"/>
            </a:pPr>
            <a:r>
              <a:rPr b="1" lang="en-GB" sz="2000">
                <a:latin typeface="Comfortaa"/>
                <a:ea typeface="Comfortaa"/>
                <a:cs typeface="Comfortaa"/>
                <a:sym typeface="Comfortaa"/>
              </a:rPr>
              <a:t>Aviation Technology with Pilot Studies</a:t>
            </a: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 – Leeds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Char char="•"/>
            </a:pPr>
            <a:r>
              <a:rPr b="1" lang="en-GB" sz="2000">
                <a:latin typeface="Comfortaa"/>
                <a:ea typeface="Comfortaa"/>
                <a:cs typeface="Comfortaa"/>
                <a:sym typeface="Comfortaa"/>
              </a:rPr>
              <a:t>Electrical Engineering</a:t>
            </a: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 – Plymouth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Char char="•"/>
            </a:pPr>
            <a:r>
              <a:rPr b="1" lang="en-GB" sz="2000">
                <a:latin typeface="Comfortaa"/>
                <a:ea typeface="Comfortaa"/>
                <a:cs typeface="Comfortaa"/>
                <a:sym typeface="Comfortaa"/>
              </a:rPr>
              <a:t>Maths</a:t>
            </a: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 – Durham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Char char="•"/>
            </a:pPr>
            <a:r>
              <a:rPr b="1" lang="en-GB" sz="2000">
                <a:latin typeface="Comfortaa"/>
                <a:ea typeface="Comfortaa"/>
                <a:cs typeface="Comfortaa"/>
                <a:sym typeface="Comfortaa"/>
              </a:rPr>
              <a:t>Maths &amp; Physics</a:t>
            </a: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 – Bath; Queen Mary (London)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Char char="•"/>
            </a:pPr>
            <a:r>
              <a:rPr b="1" lang="en-GB" sz="2000">
                <a:latin typeface="Comfortaa"/>
                <a:ea typeface="Comfortaa"/>
                <a:cs typeface="Comfortaa"/>
                <a:sym typeface="Comfortaa"/>
              </a:rPr>
              <a:t>Physics</a:t>
            </a: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 – Leicester</a:t>
            </a:r>
            <a:endParaRPr/>
          </a:p>
          <a:p>
            <a:pPr indent="-89808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Char char="•"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Apprenticeships with Hill Group Surveyors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Char char="•"/>
            </a:pPr>
            <a:r>
              <a:rPr lang="en-GB" sz="2000">
                <a:latin typeface="Comfortaa"/>
                <a:ea typeface="Comfortaa"/>
                <a:cs typeface="Comfortaa"/>
                <a:sym typeface="Comfortaa"/>
              </a:rPr>
              <a:t>Apprenticeships with GSK</a:t>
            </a:r>
            <a:endParaRPr/>
          </a:p>
          <a:p>
            <a:pPr indent="-85725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9626" y="984337"/>
            <a:ext cx="1695687" cy="619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SK Apprenticeships &amp; School Leaver Profile | RateMyApprenticeship" id="171" name="Google Shape;171;p20"/>
          <p:cNvPicPr preferRelativeResize="0"/>
          <p:nvPr/>
        </p:nvPicPr>
        <p:blipFill rotWithShape="1">
          <a:blip r:embed="rId4">
            <a:alphaModFix/>
          </a:blip>
          <a:srcRect b="33748" l="0" r="0" t="33748"/>
          <a:stretch/>
        </p:blipFill>
        <p:spPr>
          <a:xfrm>
            <a:off x="7074970" y="230190"/>
            <a:ext cx="1905000" cy="619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