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Lst>
  <p:sldSz cy="6858000" cx="9144000"/>
  <p:notesSz cx="6858000" cy="9144000"/>
  <p:embeddedFontLst>
    <p:embeddedFont>
      <p:font typeface="Comfortaa"/>
      <p:regular r:id="rId14"/>
      <p:bold r:id="rId1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6" roundtripDataSignature="AMtx7mhV24X2rL3+TM+cDlGxfhhMLMmFZ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font" Target="fonts/Comfortaa-bold.fntdata"/><Relationship Id="rId14" Type="http://schemas.openxmlformats.org/officeDocument/2006/relationships/font" Target="fonts/Comfortaa-regular.fntdata"/><Relationship Id="rId16" Type="http://customschemas.google.com/relationships/presentationmetadata" Target="meta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714753" y="685800"/>
            <a:ext cx="3429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2:notes"/>
          <p:cNvSpPr/>
          <p:nvPr>
            <p:ph idx="2" type="sldImg"/>
          </p:nvPr>
        </p:nvSpPr>
        <p:spPr>
          <a:xfrm>
            <a:off x="1714753" y="685800"/>
            <a:ext cx="3429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1" name="Google Shape;91;p3:notes"/>
          <p:cNvSpPr/>
          <p:nvPr>
            <p:ph idx="2" type="sldImg"/>
          </p:nvPr>
        </p:nvSpPr>
        <p:spPr>
          <a:xfrm>
            <a:off x="1714753" y="685800"/>
            <a:ext cx="3429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3025d65bae7_0_0:notes"/>
          <p:cNvSpPr/>
          <p:nvPr>
            <p:ph idx="2" type="sldImg"/>
          </p:nvPr>
        </p:nvSpPr>
        <p:spPr>
          <a:xfrm>
            <a:off x="1714753" y="685800"/>
            <a:ext cx="34293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3025d65bae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000"/>
              </a:spcBef>
              <a:spcAft>
                <a:spcPts val="0"/>
              </a:spcAft>
              <a:buSzPts val="1100"/>
              <a:buNone/>
            </a:pPr>
            <a:r>
              <a:rPr lang="en-GB" sz="1270">
                <a:solidFill>
                  <a:schemeClr val="dk1"/>
                </a:solidFill>
                <a:latin typeface="Comfortaa"/>
                <a:ea typeface="Comfortaa"/>
                <a:cs typeface="Comfortaa"/>
                <a:sym typeface="Comfortaa"/>
              </a:rPr>
              <a:t>AQA Spec - to follow on from GCSE as well as Physics, Bio and Env Sci are also AQA - continuity of vocabulary and content</a:t>
            </a:r>
            <a:endParaRPr sz="1270">
              <a:solidFill>
                <a:schemeClr val="dk1"/>
              </a:solidFill>
              <a:latin typeface="Comfortaa"/>
              <a:ea typeface="Comfortaa"/>
              <a:cs typeface="Comfortaa"/>
              <a:sym typeface="Comfortaa"/>
            </a:endParaRPr>
          </a:p>
          <a:p>
            <a:pPr indent="0" lvl="0" marL="0" rtl="0" algn="l">
              <a:lnSpc>
                <a:spcPct val="100000"/>
              </a:lnSpc>
              <a:spcBef>
                <a:spcPts val="1000"/>
              </a:spcBef>
              <a:spcAft>
                <a:spcPts val="0"/>
              </a:spcAft>
              <a:buSzPts val="1100"/>
              <a:buNone/>
            </a:pPr>
            <a:r>
              <a:rPr lang="en-GB" sz="1270">
                <a:solidFill>
                  <a:schemeClr val="dk1"/>
                </a:solidFill>
                <a:latin typeface="Comfortaa"/>
                <a:ea typeface="Comfortaa"/>
                <a:cs typeface="Comfortaa"/>
                <a:sym typeface="Comfortaa"/>
              </a:rPr>
              <a:t>Organic – this chemistry to do with carbon (think about alcohols, carboxylic acids, esters etc from GCSE).</a:t>
            </a:r>
            <a:endParaRPr sz="1270">
              <a:solidFill>
                <a:schemeClr val="dk1"/>
              </a:solidFill>
              <a:latin typeface="Comfortaa"/>
              <a:ea typeface="Comfortaa"/>
              <a:cs typeface="Comfortaa"/>
              <a:sym typeface="Comfortaa"/>
            </a:endParaRPr>
          </a:p>
          <a:p>
            <a:pPr indent="0" lvl="0" marL="0" rtl="0" algn="l">
              <a:lnSpc>
                <a:spcPct val="100000"/>
              </a:lnSpc>
              <a:spcBef>
                <a:spcPts val="1000"/>
              </a:spcBef>
              <a:spcAft>
                <a:spcPts val="0"/>
              </a:spcAft>
              <a:buSzPts val="1100"/>
              <a:buNone/>
            </a:pPr>
            <a:r>
              <a:rPr lang="en-GB" sz="1270">
                <a:solidFill>
                  <a:schemeClr val="dk1"/>
                </a:solidFill>
                <a:latin typeface="Comfortaa"/>
                <a:ea typeface="Comfortaa"/>
                <a:cs typeface="Comfortaa"/>
                <a:sym typeface="Comfortaa"/>
              </a:rPr>
              <a:t>Inorganic which is all chemistry not to do with carbon (acids and bases, transition metals, group 2 and group 7)</a:t>
            </a:r>
            <a:endParaRPr sz="1270">
              <a:solidFill>
                <a:schemeClr val="dk1"/>
              </a:solidFill>
              <a:latin typeface="Comfortaa"/>
              <a:ea typeface="Comfortaa"/>
              <a:cs typeface="Comfortaa"/>
              <a:sym typeface="Comfortaa"/>
            </a:endParaRPr>
          </a:p>
          <a:p>
            <a:pPr indent="0" lvl="0" marL="0" rtl="0" algn="l">
              <a:lnSpc>
                <a:spcPct val="100000"/>
              </a:lnSpc>
              <a:spcBef>
                <a:spcPts val="1000"/>
              </a:spcBef>
              <a:spcAft>
                <a:spcPts val="0"/>
              </a:spcAft>
              <a:buSzPts val="1100"/>
              <a:buNone/>
            </a:pPr>
            <a:r>
              <a:rPr lang="en-GB" sz="1270">
                <a:solidFill>
                  <a:schemeClr val="dk1"/>
                </a:solidFill>
                <a:latin typeface="Comfortaa"/>
                <a:ea typeface="Comfortaa"/>
                <a:cs typeface="Comfortaa"/>
                <a:sym typeface="Comfortaa"/>
              </a:rPr>
              <a:t>We both teach parts of the physical which is trends, bonding and maths bits (moles, rates, equilibrium, bond energies etc).  </a:t>
            </a:r>
            <a:endParaRPr sz="600"/>
          </a:p>
        </p:txBody>
      </p:sp>
      <p:sp>
        <p:nvSpPr>
          <p:cNvPr id="107" name="Google Shape;107;p5:notes"/>
          <p:cNvSpPr/>
          <p:nvPr>
            <p:ph idx="2" type="sldImg"/>
          </p:nvPr>
        </p:nvSpPr>
        <p:spPr>
          <a:xfrm>
            <a:off x="1714753" y="685800"/>
            <a:ext cx="3429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4" name="Google Shape;114;p8:notes"/>
          <p:cNvSpPr/>
          <p:nvPr>
            <p:ph idx="2" type="sldImg"/>
          </p:nvPr>
        </p:nvSpPr>
        <p:spPr>
          <a:xfrm>
            <a:off x="1714753" y="685800"/>
            <a:ext cx="3429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1e964fbb8af_0_6:notes"/>
          <p:cNvSpPr/>
          <p:nvPr>
            <p:ph idx="2" type="sldImg"/>
          </p:nvPr>
        </p:nvSpPr>
        <p:spPr>
          <a:xfrm>
            <a:off x="1714763" y="685800"/>
            <a:ext cx="3429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 name="Google Shape;122;g1e964fbb8af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1000"/>
              </a:spcBef>
              <a:spcAft>
                <a:spcPts val="0"/>
              </a:spcAft>
              <a:buSzPts val="1800"/>
              <a:buNone/>
            </a:pPr>
            <a:r>
              <a:rPr lang="en-GB" sz="1200">
                <a:solidFill>
                  <a:schemeClr val="dk1"/>
                </a:solidFill>
                <a:latin typeface="Comfortaa"/>
                <a:ea typeface="Comfortaa"/>
                <a:cs typeface="Comfortaa"/>
                <a:sym typeface="Comfortaa"/>
              </a:rPr>
              <a:t>A bespoke programme in conjunction with GSK apprentices and year-in-industry degree students which provides an opportunity to experience industry and understand how to apply for early careers opportunities including apprenticeships, internships, and graduate programmes. This has led to successful applications from our students for GSK apprenticeships</a:t>
            </a:r>
            <a:endParaRPr sz="1200">
              <a:solidFill>
                <a:schemeClr val="dk1"/>
              </a:solidFill>
              <a:latin typeface="Comfortaa"/>
              <a:ea typeface="Comfortaa"/>
              <a:cs typeface="Comfortaa"/>
              <a:sym typeface="Comfortaa"/>
            </a:endParaRPr>
          </a:p>
          <a:p>
            <a:pPr indent="0" lvl="0" marL="0" rtl="0" algn="l">
              <a:lnSpc>
                <a:spcPct val="80000"/>
              </a:lnSpc>
              <a:spcBef>
                <a:spcPts val="1000"/>
              </a:spcBef>
              <a:spcAft>
                <a:spcPts val="0"/>
              </a:spcAft>
              <a:buSzPts val="1800"/>
              <a:buNone/>
            </a:pPr>
            <a:r>
              <a:rPr lang="en-GB" sz="1200">
                <a:solidFill>
                  <a:schemeClr val="dk1"/>
                </a:solidFill>
                <a:latin typeface="Comfortaa"/>
                <a:ea typeface="Comfortaa"/>
                <a:cs typeface="Comfortaa"/>
                <a:sym typeface="Comfortaa"/>
              </a:rPr>
              <a:t>The programme features live sessions with GSK professionals including interactive Q&amp;As, engaging activities and problem-solving on real life industry projects. </a:t>
            </a:r>
            <a:endParaRPr sz="1200">
              <a:solidFill>
                <a:schemeClr val="dk1"/>
              </a:solidFill>
              <a:latin typeface="Comfortaa"/>
              <a:ea typeface="Comfortaa"/>
              <a:cs typeface="Comfortaa"/>
              <a:sym typeface="Comfortaa"/>
            </a:endParaRPr>
          </a:p>
          <a:p>
            <a:pPr indent="0" lvl="0" marL="0" rtl="0" algn="l">
              <a:lnSpc>
                <a:spcPct val="80000"/>
              </a:lnSpc>
              <a:spcBef>
                <a:spcPts val="1000"/>
              </a:spcBef>
              <a:spcAft>
                <a:spcPts val="1000"/>
              </a:spcAft>
              <a:buClr>
                <a:schemeClr val="dk1"/>
              </a:buClr>
              <a:buSzPts val="1800"/>
              <a:buFont typeface="Arial"/>
              <a:buNone/>
            </a:pPr>
            <a:r>
              <a:rPr lang="en-GB" sz="1200">
                <a:solidFill>
                  <a:schemeClr val="dk1"/>
                </a:solidFill>
                <a:latin typeface="Comfortaa"/>
                <a:ea typeface="Comfortaa"/>
                <a:cs typeface="Comfortaa"/>
                <a:sym typeface="Comfortaa"/>
              </a:rPr>
              <a:t>Students also build their interpersonal skills such as team working, presenting, communication and decision making.  </a:t>
            </a:r>
            <a:endParaRPr sz="1200">
              <a:solidFill>
                <a:schemeClr val="dk1"/>
              </a:solidFill>
              <a:latin typeface="Comfortaa"/>
              <a:ea typeface="Comfortaa"/>
              <a:cs typeface="Comfortaa"/>
              <a:sym typeface="Comforta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feaea9d2f5_0_11:notes"/>
          <p:cNvSpPr/>
          <p:nvPr>
            <p:ph idx="2" type="sldImg"/>
          </p:nvPr>
        </p:nvSpPr>
        <p:spPr>
          <a:xfrm>
            <a:off x="1714753" y="685800"/>
            <a:ext cx="34293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2feaea9d2f5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fdb8b68a76_0_0:notes"/>
          <p:cNvSpPr/>
          <p:nvPr>
            <p:ph idx="2" type="sldImg"/>
          </p:nvPr>
        </p:nvSpPr>
        <p:spPr>
          <a:xfrm>
            <a:off x="1714753" y="685800"/>
            <a:ext cx="34293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2fdb8b68a7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Ben Palmer - GSK apprenticeship</a:t>
            </a:r>
            <a:endParaRPr/>
          </a:p>
          <a:p>
            <a:pPr indent="0" lvl="0" marL="0" rtl="0" algn="l">
              <a:spcBef>
                <a:spcPts val="0"/>
              </a:spcBef>
              <a:spcAft>
                <a:spcPts val="0"/>
              </a:spcAft>
              <a:buNone/>
            </a:pPr>
            <a:r>
              <a:rPr lang="en-GB"/>
              <a:t>Gray - zoology</a:t>
            </a:r>
            <a:endParaRPr/>
          </a:p>
          <a:p>
            <a:pPr indent="0" lvl="0" marL="0" rtl="0" algn="l">
              <a:spcBef>
                <a:spcPts val="0"/>
              </a:spcBef>
              <a:spcAft>
                <a:spcPts val="0"/>
              </a:spcAft>
              <a:buNone/>
            </a:pPr>
            <a:r>
              <a:rPr lang="en-GB"/>
              <a:t>Rose - ARU Domainex lab apprenticeship</a:t>
            </a:r>
            <a:endParaRPr/>
          </a:p>
          <a:p>
            <a:pPr indent="0" lvl="0" marL="0" rtl="0" algn="l">
              <a:spcBef>
                <a:spcPts val="0"/>
              </a:spcBef>
              <a:spcAft>
                <a:spcPts val="0"/>
              </a:spcAft>
              <a:buNone/>
            </a:pPr>
            <a:r>
              <a:rPr lang="en-GB"/>
              <a:t>Millie - a year out before going into medicine</a:t>
            </a:r>
            <a:endParaRPr/>
          </a:p>
          <a:p>
            <a:pPr indent="0" lvl="0" marL="0" rtl="0" algn="l">
              <a:spcBef>
                <a:spcPts val="0"/>
              </a:spcBef>
              <a:spcAft>
                <a:spcPts val="0"/>
              </a:spcAft>
              <a:buNone/>
            </a:pPr>
            <a:r>
              <a:rPr lang="en-GB"/>
              <a:t>Arthur -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1e964fbb8af_0_0:notes"/>
          <p:cNvSpPr/>
          <p:nvPr>
            <p:ph idx="2" type="sldImg"/>
          </p:nvPr>
        </p:nvSpPr>
        <p:spPr>
          <a:xfrm>
            <a:off x="1714763" y="685800"/>
            <a:ext cx="3429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8" name="Google Shape;148;g1e964fbb8af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14"/>
          <p:cNvSpPr txBox="1"/>
          <p:nvPr>
            <p:ph type="ctrTitle"/>
          </p:nvPr>
        </p:nvSpPr>
        <p:spPr>
          <a:xfrm>
            <a:off x="1143000" y="1122363"/>
            <a:ext cx="6858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14"/>
          <p:cNvSpPr txBox="1"/>
          <p:nvPr>
            <p:ph idx="1" type="subTitle"/>
          </p:nvPr>
        </p:nvSpPr>
        <p:spPr>
          <a:xfrm>
            <a:off x="1143000" y="3602038"/>
            <a:ext cx="6858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14"/>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14"/>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14"/>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23"/>
          <p:cNvSpPr txBox="1"/>
          <p:nvPr>
            <p:ph type="title"/>
          </p:nvPr>
        </p:nvSpPr>
        <p:spPr>
          <a:xfrm>
            <a:off x="628650" y="365125"/>
            <a:ext cx="78867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3"/>
          <p:cNvSpPr txBox="1"/>
          <p:nvPr>
            <p:ph idx="1" type="body"/>
          </p:nvPr>
        </p:nvSpPr>
        <p:spPr>
          <a:xfrm rot="5400000">
            <a:off x="2396400" y="57875"/>
            <a:ext cx="4351200"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23"/>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3"/>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23"/>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24"/>
          <p:cNvSpPr txBox="1"/>
          <p:nvPr>
            <p:ph type="title"/>
          </p:nvPr>
        </p:nvSpPr>
        <p:spPr>
          <a:xfrm rot="5400000">
            <a:off x="4623600" y="2285275"/>
            <a:ext cx="5811900" cy="1971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4"/>
          <p:cNvSpPr txBox="1"/>
          <p:nvPr>
            <p:ph idx="1" type="body"/>
          </p:nvPr>
        </p:nvSpPr>
        <p:spPr>
          <a:xfrm rot="5400000">
            <a:off x="623025" y="370675"/>
            <a:ext cx="5811900" cy="58008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24"/>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24"/>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24"/>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15"/>
          <p:cNvSpPr txBox="1"/>
          <p:nvPr>
            <p:ph type="title"/>
          </p:nvPr>
        </p:nvSpPr>
        <p:spPr>
          <a:xfrm>
            <a:off x="628650" y="365125"/>
            <a:ext cx="78867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5"/>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15"/>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15"/>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15"/>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 name="Shape 23"/>
        <p:cNvGrpSpPr/>
        <p:nvPr/>
      </p:nvGrpSpPr>
      <p:grpSpPr>
        <a:xfrm>
          <a:off x="0" y="0"/>
          <a:ext cx="0" cy="0"/>
          <a:chOff x="0" y="0"/>
          <a:chExt cx="0" cy="0"/>
        </a:xfrm>
      </p:grpSpPr>
      <p:sp>
        <p:nvSpPr>
          <p:cNvPr id="24" name="Google Shape;24;p16"/>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16"/>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6"/>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17"/>
          <p:cNvSpPr txBox="1"/>
          <p:nvPr>
            <p:ph type="title"/>
          </p:nvPr>
        </p:nvSpPr>
        <p:spPr>
          <a:xfrm>
            <a:off x="623888" y="1709738"/>
            <a:ext cx="78867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7"/>
          <p:cNvSpPr txBox="1"/>
          <p:nvPr>
            <p:ph idx="1" type="body"/>
          </p:nvPr>
        </p:nvSpPr>
        <p:spPr>
          <a:xfrm>
            <a:off x="623888" y="4589463"/>
            <a:ext cx="78867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17"/>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17"/>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17"/>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18"/>
          <p:cNvSpPr txBox="1"/>
          <p:nvPr>
            <p:ph type="title"/>
          </p:nvPr>
        </p:nvSpPr>
        <p:spPr>
          <a:xfrm>
            <a:off x="628650" y="365125"/>
            <a:ext cx="78867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8"/>
          <p:cNvSpPr txBox="1"/>
          <p:nvPr>
            <p:ph idx="1" type="body"/>
          </p:nvPr>
        </p:nvSpPr>
        <p:spPr>
          <a:xfrm>
            <a:off x="628650" y="1825625"/>
            <a:ext cx="38862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18"/>
          <p:cNvSpPr txBox="1"/>
          <p:nvPr>
            <p:ph idx="2" type="body"/>
          </p:nvPr>
        </p:nvSpPr>
        <p:spPr>
          <a:xfrm>
            <a:off x="4629150" y="1825625"/>
            <a:ext cx="38862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18"/>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8"/>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8"/>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19"/>
          <p:cNvSpPr txBox="1"/>
          <p:nvPr>
            <p:ph type="title"/>
          </p:nvPr>
        </p:nvSpPr>
        <p:spPr>
          <a:xfrm>
            <a:off x="629841" y="365125"/>
            <a:ext cx="78867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19"/>
          <p:cNvSpPr txBox="1"/>
          <p:nvPr>
            <p:ph idx="1" type="body"/>
          </p:nvPr>
        </p:nvSpPr>
        <p:spPr>
          <a:xfrm>
            <a:off x="629841" y="1681163"/>
            <a:ext cx="38682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19"/>
          <p:cNvSpPr txBox="1"/>
          <p:nvPr>
            <p:ph idx="2" type="body"/>
          </p:nvPr>
        </p:nvSpPr>
        <p:spPr>
          <a:xfrm>
            <a:off x="629841" y="2505075"/>
            <a:ext cx="38682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19"/>
          <p:cNvSpPr txBox="1"/>
          <p:nvPr>
            <p:ph idx="3" type="body"/>
          </p:nvPr>
        </p:nvSpPr>
        <p:spPr>
          <a:xfrm>
            <a:off x="4629150" y="1681163"/>
            <a:ext cx="38874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19"/>
          <p:cNvSpPr txBox="1"/>
          <p:nvPr>
            <p:ph idx="4" type="body"/>
          </p:nvPr>
        </p:nvSpPr>
        <p:spPr>
          <a:xfrm>
            <a:off x="4629150" y="2505075"/>
            <a:ext cx="38874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19"/>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9"/>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9"/>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20"/>
          <p:cNvSpPr txBox="1"/>
          <p:nvPr>
            <p:ph type="title"/>
          </p:nvPr>
        </p:nvSpPr>
        <p:spPr>
          <a:xfrm>
            <a:off x="628650" y="365125"/>
            <a:ext cx="78867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0"/>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0"/>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0"/>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21"/>
          <p:cNvSpPr txBox="1"/>
          <p:nvPr>
            <p:ph type="title"/>
          </p:nvPr>
        </p:nvSpPr>
        <p:spPr>
          <a:xfrm>
            <a:off x="629841" y="457200"/>
            <a:ext cx="29493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1"/>
          <p:cNvSpPr txBox="1"/>
          <p:nvPr>
            <p:ph idx="1" type="body"/>
          </p:nvPr>
        </p:nvSpPr>
        <p:spPr>
          <a:xfrm>
            <a:off x="3887391" y="987425"/>
            <a:ext cx="4629300" cy="48735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21"/>
          <p:cNvSpPr txBox="1"/>
          <p:nvPr>
            <p:ph idx="2" type="body"/>
          </p:nvPr>
        </p:nvSpPr>
        <p:spPr>
          <a:xfrm>
            <a:off x="629841" y="2057400"/>
            <a:ext cx="29493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21"/>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21"/>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1"/>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22"/>
          <p:cNvSpPr txBox="1"/>
          <p:nvPr>
            <p:ph type="title"/>
          </p:nvPr>
        </p:nvSpPr>
        <p:spPr>
          <a:xfrm>
            <a:off x="629841" y="457200"/>
            <a:ext cx="29493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2"/>
          <p:cNvSpPr/>
          <p:nvPr>
            <p:ph idx="2" type="pic"/>
          </p:nvPr>
        </p:nvSpPr>
        <p:spPr>
          <a:xfrm>
            <a:off x="3887391" y="987425"/>
            <a:ext cx="4629300" cy="4873500"/>
          </a:xfrm>
          <a:prstGeom prst="rect">
            <a:avLst/>
          </a:prstGeom>
          <a:noFill/>
          <a:ln>
            <a:noFill/>
          </a:ln>
        </p:spPr>
      </p:sp>
      <p:sp>
        <p:nvSpPr>
          <p:cNvPr id="64" name="Google Shape;64;p22"/>
          <p:cNvSpPr txBox="1"/>
          <p:nvPr>
            <p:ph idx="1" type="body"/>
          </p:nvPr>
        </p:nvSpPr>
        <p:spPr>
          <a:xfrm>
            <a:off x="629841" y="2057400"/>
            <a:ext cx="29493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22"/>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22"/>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2"/>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3"/>
          <p:cNvSpPr txBox="1"/>
          <p:nvPr>
            <p:ph type="title"/>
          </p:nvPr>
        </p:nvSpPr>
        <p:spPr>
          <a:xfrm>
            <a:off x="628650" y="365125"/>
            <a:ext cx="78867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3"/>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3"/>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3"/>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3"/>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11.png"/><Relationship Id="rId5"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12.png"/><Relationship Id="rId5"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2"/>
          <p:cNvSpPr txBox="1"/>
          <p:nvPr>
            <p:ph type="ctrTitle"/>
          </p:nvPr>
        </p:nvSpPr>
        <p:spPr>
          <a:xfrm>
            <a:off x="370425" y="154775"/>
            <a:ext cx="8313000" cy="17970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GB" sz="5400">
                <a:latin typeface="Comfortaa"/>
                <a:ea typeface="Comfortaa"/>
                <a:cs typeface="Comfortaa"/>
                <a:sym typeface="Comfortaa"/>
              </a:rPr>
              <a:t>Welcome to </a:t>
            </a:r>
            <a:endParaRPr sz="5400">
              <a:latin typeface="Comfortaa"/>
              <a:ea typeface="Comfortaa"/>
              <a:cs typeface="Comfortaa"/>
              <a:sym typeface="Comfortaa"/>
            </a:endParaRPr>
          </a:p>
          <a:p>
            <a:pPr indent="0" lvl="0" marL="0" rtl="0" algn="ctr">
              <a:lnSpc>
                <a:spcPct val="90000"/>
              </a:lnSpc>
              <a:spcBef>
                <a:spcPts val="0"/>
              </a:spcBef>
              <a:spcAft>
                <a:spcPts val="0"/>
              </a:spcAft>
              <a:buClr>
                <a:schemeClr val="dk1"/>
              </a:buClr>
              <a:buSzPts val="6000"/>
              <a:buFont typeface="Calibri"/>
              <a:buNone/>
            </a:pPr>
            <a:r>
              <a:rPr lang="en-GB" sz="5400">
                <a:latin typeface="Comfortaa"/>
                <a:ea typeface="Comfortaa"/>
                <a:cs typeface="Comfortaa"/>
                <a:sym typeface="Comfortaa"/>
              </a:rPr>
              <a:t>Chemistry A level</a:t>
            </a:r>
            <a:endParaRPr sz="5400">
              <a:latin typeface="Comfortaa"/>
              <a:ea typeface="Comfortaa"/>
              <a:cs typeface="Comfortaa"/>
              <a:sym typeface="Comfortaa"/>
            </a:endParaRPr>
          </a:p>
        </p:txBody>
      </p:sp>
      <p:grpSp>
        <p:nvGrpSpPr>
          <p:cNvPr id="85" name="Google Shape;85;p2"/>
          <p:cNvGrpSpPr/>
          <p:nvPr/>
        </p:nvGrpSpPr>
        <p:grpSpPr>
          <a:xfrm>
            <a:off x="779211" y="2529950"/>
            <a:ext cx="7357438" cy="3980401"/>
            <a:chOff x="474411" y="2529950"/>
            <a:chExt cx="7357438" cy="3980401"/>
          </a:xfrm>
        </p:grpSpPr>
        <p:pic>
          <p:nvPicPr>
            <p:cNvPr id="86" name="Google Shape;86;p2"/>
            <p:cNvPicPr preferRelativeResize="0"/>
            <p:nvPr/>
          </p:nvPicPr>
          <p:blipFill rotWithShape="1">
            <a:blip r:embed="rId3">
              <a:alphaModFix/>
            </a:blip>
            <a:srcRect b="15624" l="20521" r="21249" t="12238"/>
            <a:stretch/>
          </p:blipFill>
          <p:spPr>
            <a:xfrm>
              <a:off x="474411" y="2529950"/>
              <a:ext cx="3012240" cy="3980401"/>
            </a:xfrm>
            <a:prstGeom prst="rect">
              <a:avLst/>
            </a:prstGeom>
            <a:noFill/>
            <a:ln>
              <a:noFill/>
            </a:ln>
          </p:spPr>
        </p:pic>
        <p:pic>
          <p:nvPicPr>
            <p:cNvPr id="87" name="Google Shape;87;p2"/>
            <p:cNvPicPr preferRelativeResize="0"/>
            <p:nvPr/>
          </p:nvPicPr>
          <p:blipFill rotWithShape="1">
            <a:blip r:embed="rId4">
              <a:alphaModFix/>
            </a:blip>
            <a:srcRect b="15622" l="30417" r="31457" t="14975"/>
            <a:stretch/>
          </p:blipFill>
          <p:spPr>
            <a:xfrm>
              <a:off x="5781900" y="2529950"/>
              <a:ext cx="2049949" cy="3980401"/>
            </a:xfrm>
            <a:prstGeom prst="rect">
              <a:avLst/>
            </a:prstGeom>
            <a:noFill/>
            <a:ln>
              <a:noFill/>
            </a:ln>
          </p:spPr>
        </p:pic>
        <p:pic>
          <p:nvPicPr>
            <p:cNvPr id="88" name="Google Shape;88;p2"/>
            <p:cNvPicPr preferRelativeResize="0"/>
            <p:nvPr/>
          </p:nvPicPr>
          <p:blipFill rotWithShape="1">
            <a:blip r:embed="rId5">
              <a:alphaModFix/>
            </a:blip>
            <a:srcRect b="15365" l="31145" r="30623" t="12630"/>
            <a:stretch/>
          </p:blipFill>
          <p:spPr>
            <a:xfrm>
              <a:off x="3438525" y="2529950"/>
              <a:ext cx="2343363" cy="3980401"/>
            </a:xfrm>
            <a:prstGeom prst="rect">
              <a:avLst/>
            </a:prstGeom>
            <a:noFill/>
            <a:ln>
              <a:noFill/>
            </a:ln>
          </p:spPr>
        </p:pic>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3"/>
          <p:cNvSpPr txBox="1"/>
          <p:nvPr>
            <p:ph type="title"/>
          </p:nvPr>
        </p:nvSpPr>
        <p:spPr>
          <a:xfrm>
            <a:off x="628650" y="60325"/>
            <a:ext cx="7886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sz="3800">
                <a:latin typeface="Comfortaa"/>
                <a:ea typeface="Comfortaa"/>
                <a:cs typeface="Comfortaa"/>
                <a:sym typeface="Comfortaa"/>
              </a:rPr>
              <a:t>Why Chemistry</a:t>
            </a:r>
            <a:r>
              <a:rPr lang="en-GB" sz="3800">
                <a:latin typeface="Comfortaa"/>
                <a:ea typeface="Comfortaa"/>
                <a:cs typeface="Comfortaa"/>
                <a:sym typeface="Comfortaa"/>
              </a:rPr>
              <a:t>?</a:t>
            </a:r>
            <a:endParaRPr sz="3800">
              <a:latin typeface="Comfortaa"/>
              <a:ea typeface="Comfortaa"/>
              <a:cs typeface="Comfortaa"/>
              <a:sym typeface="Comfortaa"/>
            </a:endParaRPr>
          </a:p>
        </p:txBody>
      </p:sp>
      <p:sp>
        <p:nvSpPr>
          <p:cNvPr id="94" name="Google Shape;94;p3"/>
          <p:cNvSpPr txBox="1"/>
          <p:nvPr>
            <p:ph idx="1" type="body"/>
          </p:nvPr>
        </p:nvSpPr>
        <p:spPr>
          <a:xfrm>
            <a:off x="628650" y="1216025"/>
            <a:ext cx="47418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100000"/>
              </a:lnSpc>
              <a:spcBef>
                <a:spcPts val="0"/>
              </a:spcBef>
              <a:spcAft>
                <a:spcPts val="0"/>
              </a:spcAft>
              <a:buClr>
                <a:schemeClr val="dk1"/>
              </a:buClr>
              <a:buSzPts val="2800"/>
              <a:buFont typeface="Calibri"/>
              <a:buNone/>
            </a:pPr>
            <a:r>
              <a:rPr b="1" lang="en-GB" sz="2400">
                <a:latin typeface="Comfortaa"/>
                <a:ea typeface="Comfortaa"/>
                <a:cs typeface="Comfortaa"/>
                <a:sym typeface="Comfortaa"/>
              </a:rPr>
              <a:t>Transferable skills </a:t>
            </a:r>
            <a:endParaRPr b="1" sz="2400">
              <a:latin typeface="Comfortaa"/>
              <a:ea typeface="Comfortaa"/>
              <a:cs typeface="Comfortaa"/>
              <a:sym typeface="Comfortaa"/>
            </a:endParaRPr>
          </a:p>
          <a:p>
            <a:pPr indent="-228600" lvl="0" marL="228600" rtl="0" algn="l">
              <a:lnSpc>
                <a:spcPct val="100000"/>
              </a:lnSpc>
              <a:spcBef>
                <a:spcPts val="0"/>
              </a:spcBef>
              <a:spcAft>
                <a:spcPts val="0"/>
              </a:spcAft>
              <a:buClr>
                <a:schemeClr val="dk1"/>
              </a:buClr>
              <a:buSzPts val="2800"/>
              <a:buFont typeface="Calibri"/>
              <a:buNone/>
            </a:pPr>
            <a:r>
              <a:rPr lang="en-GB" sz="2200">
                <a:latin typeface="Comfortaa"/>
                <a:ea typeface="Comfortaa"/>
                <a:cs typeface="Comfortaa"/>
                <a:sym typeface="Comfortaa"/>
              </a:rPr>
              <a:t>C</a:t>
            </a:r>
            <a:r>
              <a:rPr lang="en-GB" sz="2200">
                <a:latin typeface="Comfortaa"/>
                <a:ea typeface="Comfortaa"/>
                <a:cs typeface="Comfortaa"/>
                <a:sym typeface="Comfortaa"/>
              </a:rPr>
              <a:t>ritical</a:t>
            </a:r>
            <a:r>
              <a:rPr lang="en-GB" sz="2200">
                <a:latin typeface="Comfortaa"/>
                <a:ea typeface="Comfortaa"/>
                <a:cs typeface="Comfortaa"/>
                <a:sym typeface="Comfortaa"/>
              </a:rPr>
              <a:t> Thinking</a:t>
            </a:r>
            <a:endParaRPr sz="2200">
              <a:latin typeface="Comfortaa"/>
              <a:ea typeface="Comfortaa"/>
              <a:cs typeface="Comfortaa"/>
              <a:sym typeface="Comfortaa"/>
            </a:endParaRPr>
          </a:p>
          <a:p>
            <a:pPr indent="-228600" lvl="0" marL="228600" rtl="0" algn="l">
              <a:lnSpc>
                <a:spcPct val="100000"/>
              </a:lnSpc>
              <a:spcBef>
                <a:spcPts val="0"/>
              </a:spcBef>
              <a:spcAft>
                <a:spcPts val="0"/>
              </a:spcAft>
              <a:buClr>
                <a:schemeClr val="dk1"/>
              </a:buClr>
              <a:buSzPts val="2800"/>
              <a:buFont typeface="Calibri"/>
              <a:buNone/>
            </a:pPr>
            <a:r>
              <a:rPr lang="en-GB" sz="2200">
                <a:latin typeface="Comfortaa"/>
                <a:ea typeface="Comfortaa"/>
                <a:cs typeface="Comfortaa"/>
                <a:sym typeface="Comfortaa"/>
              </a:rPr>
              <a:t>Problem Solving</a:t>
            </a:r>
            <a:endParaRPr sz="2200">
              <a:latin typeface="Comfortaa"/>
              <a:ea typeface="Comfortaa"/>
              <a:cs typeface="Comfortaa"/>
              <a:sym typeface="Comfortaa"/>
            </a:endParaRPr>
          </a:p>
          <a:p>
            <a:pPr indent="-228600" lvl="0" marL="228600" rtl="0" algn="l">
              <a:lnSpc>
                <a:spcPct val="100000"/>
              </a:lnSpc>
              <a:spcBef>
                <a:spcPts val="0"/>
              </a:spcBef>
              <a:spcAft>
                <a:spcPts val="0"/>
              </a:spcAft>
              <a:buClr>
                <a:schemeClr val="dk1"/>
              </a:buClr>
              <a:buSzPts val="2800"/>
              <a:buFont typeface="Calibri"/>
              <a:buNone/>
            </a:pPr>
            <a:r>
              <a:rPr lang="en-GB" sz="2200">
                <a:latin typeface="Comfortaa"/>
                <a:ea typeface="Comfortaa"/>
                <a:cs typeface="Comfortaa"/>
                <a:sym typeface="Comfortaa"/>
              </a:rPr>
              <a:t>Data analysis</a:t>
            </a:r>
            <a:endParaRPr sz="2200">
              <a:latin typeface="Comfortaa"/>
              <a:ea typeface="Comfortaa"/>
              <a:cs typeface="Comfortaa"/>
              <a:sym typeface="Comfortaa"/>
            </a:endParaRPr>
          </a:p>
          <a:p>
            <a:pPr indent="-228600" lvl="0" marL="228600" rtl="0" algn="l">
              <a:lnSpc>
                <a:spcPct val="100000"/>
              </a:lnSpc>
              <a:spcBef>
                <a:spcPts val="0"/>
              </a:spcBef>
              <a:spcAft>
                <a:spcPts val="0"/>
              </a:spcAft>
              <a:buClr>
                <a:schemeClr val="dk1"/>
              </a:buClr>
              <a:buSzPts val="2800"/>
              <a:buFont typeface="Calibri"/>
              <a:buNone/>
            </a:pPr>
            <a:r>
              <a:rPr lang="en-GB" sz="2200">
                <a:solidFill>
                  <a:srgbClr val="001D35"/>
                </a:solidFill>
                <a:highlight>
                  <a:srgbClr val="FFFFFF"/>
                </a:highlight>
                <a:latin typeface="Comfortaa"/>
                <a:ea typeface="Comfortaa"/>
                <a:cs typeface="Comfortaa"/>
                <a:sym typeface="Comfortaa"/>
              </a:rPr>
              <a:t>The ability to write accurate and concise reports</a:t>
            </a:r>
            <a:endParaRPr sz="2200">
              <a:solidFill>
                <a:srgbClr val="001D35"/>
              </a:solidFill>
              <a:highlight>
                <a:srgbClr val="FFFFFF"/>
              </a:highlight>
              <a:latin typeface="Comfortaa"/>
              <a:ea typeface="Comfortaa"/>
              <a:cs typeface="Comfortaa"/>
              <a:sym typeface="Comfortaa"/>
            </a:endParaRPr>
          </a:p>
          <a:p>
            <a:pPr indent="-228600" lvl="0" marL="228600" rtl="0" algn="l">
              <a:lnSpc>
                <a:spcPct val="100000"/>
              </a:lnSpc>
              <a:spcBef>
                <a:spcPts val="0"/>
              </a:spcBef>
              <a:spcAft>
                <a:spcPts val="0"/>
              </a:spcAft>
              <a:buClr>
                <a:schemeClr val="dk1"/>
              </a:buClr>
              <a:buSzPts val="2800"/>
              <a:buFont typeface="Calibri"/>
              <a:buNone/>
            </a:pPr>
            <a:r>
              <a:rPr lang="en-GB" sz="2200">
                <a:solidFill>
                  <a:srgbClr val="001D35"/>
                </a:solidFill>
                <a:highlight>
                  <a:srgbClr val="FFFFFF"/>
                </a:highlight>
                <a:latin typeface="Comfortaa"/>
                <a:ea typeface="Comfortaa"/>
                <a:cs typeface="Comfortaa"/>
                <a:sym typeface="Comfortaa"/>
              </a:rPr>
              <a:t>Numeracy</a:t>
            </a:r>
            <a:endParaRPr sz="2200">
              <a:solidFill>
                <a:srgbClr val="001D35"/>
              </a:solidFill>
              <a:highlight>
                <a:srgbClr val="FFFFFF"/>
              </a:highlight>
              <a:latin typeface="Comfortaa"/>
              <a:ea typeface="Comfortaa"/>
              <a:cs typeface="Comfortaa"/>
              <a:sym typeface="Comfortaa"/>
            </a:endParaRPr>
          </a:p>
          <a:p>
            <a:pPr indent="-228600" lvl="0" marL="228600" rtl="0" algn="l">
              <a:lnSpc>
                <a:spcPct val="100000"/>
              </a:lnSpc>
              <a:spcBef>
                <a:spcPts val="0"/>
              </a:spcBef>
              <a:spcAft>
                <a:spcPts val="0"/>
              </a:spcAft>
              <a:buClr>
                <a:schemeClr val="dk1"/>
              </a:buClr>
              <a:buSzPts val="2800"/>
              <a:buFont typeface="Calibri"/>
              <a:buNone/>
            </a:pPr>
            <a:r>
              <a:rPr lang="en-GB" sz="2200">
                <a:solidFill>
                  <a:srgbClr val="001D35"/>
                </a:solidFill>
                <a:highlight>
                  <a:srgbClr val="FFFFFF"/>
                </a:highlight>
                <a:latin typeface="Comfortaa"/>
                <a:ea typeface="Comfortaa"/>
                <a:cs typeface="Comfortaa"/>
                <a:sym typeface="Comfortaa"/>
              </a:rPr>
              <a:t>Team working</a:t>
            </a:r>
            <a:endParaRPr sz="2200">
              <a:solidFill>
                <a:srgbClr val="001D35"/>
              </a:solidFill>
              <a:highlight>
                <a:srgbClr val="FFFFFF"/>
              </a:highlight>
              <a:latin typeface="Comfortaa"/>
              <a:ea typeface="Comfortaa"/>
              <a:cs typeface="Comfortaa"/>
              <a:sym typeface="Comfortaa"/>
            </a:endParaRPr>
          </a:p>
          <a:p>
            <a:pPr indent="-228600" lvl="0" marL="228600" rtl="0" algn="l">
              <a:lnSpc>
                <a:spcPct val="90000"/>
              </a:lnSpc>
              <a:spcBef>
                <a:spcPts val="0"/>
              </a:spcBef>
              <a:spcAft>
                <a:spcPts val="0"/>
              </a:spcAft>
              <a:buClr>
                <a:schemeClr val="dk1"/>
              </a:buClr>
              <a:buSzPts val="2800"/>
              <a:buFont typeface="Calibri"/>
              <a:buNone/>
            </a:pPr>
            <a:r>
              <a:t/>
            </a:r>
            <a:endParaRPr sz="2200">
              <a:latin typeface="Comfortaa"/>
              <a:ea typeface="Comfortaa"/>
              <a:cs typeface="Comfortaa"/>
              <a:sym typeface="Comfortaa"/>
            </a:endParaRPr>
          </a:p>
          <a:p>
            <a:pPr indent="0" lvl="0" marL="0" rtl="0" algn="l">
              <a:lnSpc>
                <a:spcPct val="90000"/>
              </a:lnSpc>
              <a:spcBef>
                <a:spcPts val="1000"/>
              </a:spcBef>
              <a:spcAft>
                <a:spcPts val="0"/>
              </a:spcAft>
              <a:buSzPts val="1800"/>
              <a:buNone/>
            </a:pPr>
            <a:r>
              <a:t/>
            </a:r>
            <a:endParaRPr sz="2200">
              <a:latin typeface="Comfortaa"/>
              <a:ea typeface="Comfortaa"/>
              <a:cs typeface="Comfortaa"/>
              <a:sym typeface="Comfortaa"/>
            </a:endParaRPr>
          </a:p>
        </p:txBody>
      </p:sp>
      <p:pic>
        <p:nvPicPr>
          <p:cNvPr id="95" name="Google Shape;95;p3"/>
          <p:cNvPicPr preferRelativeResize="0"/>
          <p:nvPr/>
        </p:nvPicPr>
        <p:blipFill rotWithShape="1">
          <a:blip r:embed="rId3">
            <a:alphaModFix/>
          </a:blip>
          <a:srcRect b="0" l="0" r="0" t="0"/>
          <a:stretch/>
        </p:blipFill>
        <p:spPr>
          <a:xfrm>
            <a:off x="829150" y="4143936"/>
            <a:ext cx="1758132" cy="2399800"/>
          </a:xfrm>
          <a:prstGeom prst="rect">
            <a:avLst/>
          </a:prstGeom>
          <a:noFill/>
          <a:ln>
            <a:noFill/>
          </a:ln>
        </p:spPr>
      </p:pic>
      <p:pic>
        <p:nvPicPr>
          <p:cNvPr id="96" name="Google Shape;96;p3"/>
          <p:cNvPicPr preferRelativeResize="0"/>
          <p:nvPr/>
        </p:nvPicPr>
        <p:blipFill>
          <a:blip r:embed="rId4">
            <a:alphaModFix/>
          </a:blip>
          <a:stretch>
            <a:fillRect/>
          </a:stretch>
        </p:blipFill>
        <p:spPr>
          <a:xfrm>
            <a:off x="2587269" y="4143925"/>
            <a:ext cx="1758132" cy="2399826"/>
          </a:xfrm>
          <a:prstGeom prst="rect">
            <a:avLst/>
          </a:prstGeom>
          <a:noFill/>
          <a:ln>
            <a:noFill/>
          </a:ln>
        </p:spPr>
      </p:pic>
      <p:sp>
        <p:nvSpPr>
          <p:cNvPr id="97" name="Google Shape;97;p3"/>
          <p:cNvSpPr txBox="1"/>
          <p:nvPr/>
        </p:nvSpPr>
        <p:spPr>
          <a:xfrm>
            <a:off x="5872650" y="1157425"/>
            <a:ext cx="3053700" cy="448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400">
                <a:solidFill>
                  <a:schemeClr val="dk1"/>
                </a:solidFill>
                <a:latin typeface="Comfortaa"/>
                <a:ea typeface="Comfortaa"/>
                <a:cs typeface="Comfortaa"/>
                <a:sym typeface="Comfortaa"/>
              </a:rPr>
              <a:t>Careers </a:t>
            </a:r>
            <a:endParaRPr b="1" sz="2400">
              <a:solidFill>
                <a:schemeClr val="dk1"/>
              </a:solidFill>
              <a:latin typeface="Comfortaa"/>
              <a:ea typeface="Comfortaa"/>
              <a:cs typeface="Comfortaa"/>
              <a:sym typeface="Comfortaa"/>
            </a:endParaRPr>
          </a:p>
          <a:p>
            <a:pPr indent="0" lvl="0" marL="0" rtl="0" algn="l">
              <a:spcBef>
                <a:spcPts val="0"/>
              </a:spcBef>
              <a:spcAft>
                <a:spcPts val="0"/>
              </a:spcAft>
              <a:buNone/>
            </a:pPr>
            <a:r>
              <a:rPr lang="en-GB" sz="2200">
                <a:solidFill>
                  <a:schemeClr val="dk1"/>
                </a:solidFill>
                <a:latin typeface="Comfortaa"/>
                <a:ea typeface="Comfortaa"/>
                <a:cs typeface="Comfortaa"/>
                <a:sym typeface="Comfortaa"/>
              </a:rPr>
              <a:t>Pharmaceuticals</a:t>
            </a:r>
            <a:endParaRPr sz="2200">
              <a:solidFill>
                <a:schemeClr val="dk1"/>
              </a:solidFill>
              <a:latin typeface="Comfortaa"/>
              <a:ea typeface="Comfortaa"/>
              <a:cs typeface="Comfortaa"/>
              <a:sym typeface="Comfortaa"/>
            </a:endParaRPr>
          </a:p>
          <a:p>
            <a:pPr indent="0" lvl="0" marL="0" rtl="0" algn="l">
              <a:spcBef>
                <a:spcPts val="0"/>
              </a:spcBef>
              <a:spcAft>
                <a:spcPts val="0"/>
              </a:spcAft>
              <a:buNone/>
            </a:pPr>
            <a:r>
              <a:rPr lang="en-GB" sz="2200">
                <a:solidFill>
                  <a:schemeClr val="dk1"/>
                </a:solidFill>
                <a:latin typeface="Comfortaa"/>
                <a:ea typeface="Comfortaa"/>
                <a:cs typeface="Comfortaa"/>
                <a:sym typeface="Comfortaa"/>
              </a:rPr>
              <a:t>Medicine</a:t>
            </a:r>
            <a:endParaRPr sz="2200">
              <a:solidFill>
                <a:schemeClr val="dk1"/>
              </a:solidFill>
              <a:latin typeface="Comfortaa"/>
              <a:ea typeface="Comfortaa"/>
              <a:cs typeface="Comfortaa"/>
              <a:sym typeface="Comfortaa"/>
            </a:endParaRPr>
          </a:p>
          <a:p>
            <a:pPr indent="0" lvl="0" marL="0" rtl="0" algn="l">
              <a:spcBef>
                <a:spcPts val="0"/>
              </a:spcBef>
              <a:spcAft>
                <a:spcPts val="0"/>
              </a:spcAft>
              <a:buNone/>
            </a:pPr>
            <a:r>
              <a:rPr lang="en-GB" sz="2200">
                <a:solidFill>
                  <a:schemeClr val="dk1"/>
                </a:solidFill>
                <a:latin typeface="Comfortaa"/>
                <a:ea typeface="Comfortaa"/>
                <a:cs typeface="Comfortaa"/>
                <a:sym typeface="Comfortaa"/>
              </a:rPr>
              <a:t>Dentistry</a:t>
            </a:r>
            <a:endParaRPr sz="2200">
              <a:solidFill>
                <a:schemeClr val="dk1"/>
              </a:solidFill>
              <a:latin typeface="Comfortaa"/>
              <a:ea typeface="Comfortaa"/>
              <a:cs typeface="Comfortaa"/>
              <a:sym typeface="Comfortaa"/>
            </a:endParaRPr>
          </a:p>
          <a:p>
            <a:pPr indent="0" lvl="0" marL="0" rtl="0" algn="l">
              <a:spcBef>
                <a:spcPts val="0"/>
              </a:spcBef>
              <a:spcAft>
                <a:spcPts val="0"/>
              </a:spcAft>
              <a:buNone/>
            </a:pPr>
            <a:r>
              <a:rPr lang="en-GB" sz="2200">
                <a:solidFill>
                  <a:schemeClr val="dk1"/>
                </a:solidFill>
                <a:latin typeface="Comfortaa"/>
                <a:ea typeface="Comfortaa"/>
                <a:cs typeface="Comfortaa"/>
                <a:sym typeface="Comfortaa"/>
              </a:rPr>
              <a:t>Chemical </a:t>
            </a:r>
            <a:r>
              <a:rPr lang="en-GB" sz="2200">
                <a:solidFill>
                  <a:schemeClr val="dk1"/>
                </a:solidFill>
                <a:latin typeface="Comfortaa"/>
                <a:ea typeface="Comfortaa"/>
                <a:cs typeface="Comfortaa"/>
                <a:sym typeface="Comfortaa"/>
              </a:rPr>
              <a:t>Engineering</a:t>
            </a:r>
            <a:endParaRPr sz="2200">
              <a:solidFill>
                <a:schemeClr val="dk1"/>
              </a:solidFill>
              <a:latin typeface="Comfortaa"/>
              <a:ea typeface="Comfortaa"/>
              <a:cs typeface="Comfortaa"/>
              <a:sym typeface="Comfortaa"/>
            </a:endParaRPr>
          </a:p>
          <a:p>
            <a:pPr indent="0" lvl="0" marL="0" rtl="0" algn="l">
              <a:spcBef>
                <a:spcPts val="0"/>
              </a:spcBef>
              <a:spcAft>
                <a:spcPts val="0"/>
              </a:spcAft>
              <a:buNone/>
            </a:pPr>
            <a:r>
              <a:rPr lang="en-GB" sz="2200">
                <a:solidFill>
                  <a:schemeClr val="dk1"/>
                </a:solidFill>
                <a:latin typeface="Comfortaa"/>
                <a:ea typeface="Comfortaa"/>
                <a:cs typeface="Comfortaa"/>
                <a:sym typeface="Comfortaa"/>
              </a:rPr>
              <a:t>Biochemistry</a:t>
            </a:r>
            <a:endParaRPr sz="2200">
              <a:solidFill>
                <a:schemeClr val="dk1"/>
              </a:solidFill>
              <a:latin typeface="Comfortaa"/>
              <a:ea typeface="Comfortaa"/>
              <a:cs typeface="Comfortaa"/>
              <a:sym typeface="Comfortaa"/>
            </a:endParaRPr>
          </a:p>
          <a:p>
            <a:pPr indent="0" lvl="0" marL="0" rtl="0" algn="l">
              <a:spcBef>
                <a:spcPts val="0"/>
              </a:spcBef>
              <a:spcAft>
                <a:spcPts val="0"/>
              </a:spcAft>
              <a:buNone/>
            </a:pPr>
            <a:r>
              <a:rPr lang="en-GB" sz="2200">
                <a:solidFill>
                  <a:schemeClr val="dk1"/>
                </a:solidFill>
                <a:latin typeface="Comfortaa"/>
                <a:ea typeface="Comfortaa"/>
                <a:cs typeface="Comfortaa"/>
                <a:sym typeface="Comfortaa"/>
              </a:rPr>
              <a:t>Analytical</a:t>
            </a:r>
            <a:r>
              <a:rPr lang="en-GB" sz="2200">
                <a:solidFill>
                  <a:schemeClr val="dk1"/>
                </a:solidFill>
                <a:latin typeface="Comfortaa"/>
                <a:ea typeface="Comfortaa"/>
                <a:cs typeface="Comfortaa"/>
                <a:sym typeface="Comfortaa"/>
              </a:rPr>
              <a:t> Chemist</a:t>
            </a:r>
            <a:endParaRPr sz="2200">
              <a:solidFill>
                <a:schemeClr val="dk1"/>
              </a:solidFill>
              <a:latin typeface="Comfortaa"/>
              <a:ea typeface="Comfortaa"/>
              <a:cs typeface="Comfortaa"/>
              <a:sym typeface="Comfortaa"/>
            </a:endParaRPr>
          </a:p>
          <a:p>
            <a:pPr indent="0" lvl="0" marL="0" rtl="0" algn="l">
              <a:spcBef>
                <a:spcPts val="0"/>
              </a:spcBef>
              <a:spcAft>
                <a:spcPts val="0"/>
              </a:spcAft>
              <a:buNone/>
            </a:pPr>
            <a:r>
              <a:rPr lang="en-GB" sz="2200">
                <a:solidFill>
                  <a:schemeClr val="dk1"/>
                </a:solidFill>
                <a:latin typeface="Comfortaa"/>
                <a:ea typeface="Comfortaa"/>
                <a:cs typeface="Comfortaa"/>
                <a:sym typeface="Comfortaa"/>
              </a:rPr>
              <a:t>Forensic Science</a:t>
            </a:r>
            <a:endParaRPr sz="2200">
              <a:solidFill>
                <a:schemeClr val="dk1"/>
              </a:solidFill>
              <a:latin typeface="Comfortaa"/>
              <a:ea typeface="Comfortaa"/>
              <a:cs typeface="Comfortaa"/>
              <a:sym typeface="Comfortaa"/>
            </a:endParaRPr>
          </a:p>
          <a:p>
            <a:pPr indent="0" lvl="0" marL="0" rtl="0" algn="l">
              <a:spcBef>
                <a:spcPts val="0"/>
              </a:spcBef>
              <a:spcAft>
                <a:spcPts val="0"/>
              </a:spcAft>
              <a:buNone/>
            </a:pPr>
            <a:r>
              <a:rPr lang="en-GB" sz="2200">
                <a:solidFill>
                  <a:schemeClr val="dk1"/>
                </a:solidFill>
                <a:latin typeface="Comfortaa"/>
                <a:ea typeface="Comfortaa"/>
                <a:cs typeface="Comfortaa"/>
                <a:sym typeface="Comfortaa"/>
              </a:rPr>
              <a:t>Toxicologist</a:t>
            </a:r>
            <a:endParaRPr sz="2200">
              <a:solidFill>
                <a:schemeClr val="dk1"/>
              </a:solidFill>
              <a:latin typeface="Comfortaa"/>
              <a:ea typeface="Comfortaa"/>
              <a:cs typeface="Comfortaa"/>
              <a:sym typeface="Comfortaa"/>
            </a:endParaRPr>
          </a:p>
          <a:p>
            <a:pPr indent="0" lvl="0" marL="0" rtl="0" algn="l">
              <a:spcBef>
                <a:spcPts val="0"/>
              </a:spcBef>
              <a:spcAft>
                <a:spcPts val="0"/>
              </a:spcAft>
              <a:buNone/>
            </a:pPr>
            <a:r>
              <a:rPr lang="en-GB" sz="2200">
                <a:solidFill>
                  <a:schemeClr val="dk1"/>
                </a:solidFill>
                <a:latin typeface="Comfortaa"/>
                <a:ea typeface="Comfortaa"/>
                <a:cs typeface="Comfortaa"/>
                <a:sym typeface="Comfortaa"/>
              </a:rPr>
              <a:t>Environmental Chemist</a:t>
            </a:r>
            <a:endParaRPr sz="22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2200">
              <a:solidFill>
                <a:schemeClr val="dk1"/>
              </a:solidFill>
              <a:latin typeface="Comfortaa"/>
              <a:ea typeface="Comfortaa"/>
              <a:cs typeface="Comfortaa"/>
              <a:sym typeface="Comforta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g3025d65bae7_0_0"/>
          <p:cNvSpPr txBox="1"/>
          <p:nvPr>
            <p:ph type="title"/>
          </p:nvPr>
        </p:nvSpPr>
        <p:spPr>
          <a:xfrm>
            <a:off x="628650" y="365125"/>
            <a:ext cx="78867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GB">
                <a:latin typeface="Comfortaa"/>
                <a:ea typeface="Comfortaa"/>
                <a:cs typeface="Comfortaa"/>
                <a:sym typeface="Comfortaa"/>
              </a:rPr>
              <a:t>Entry requirements</a:t>
            </a:r>
            <a:endParaRPr>
              <a:latin typeface="Comfortaa"/>
              <a:ea typeface="Comfortaa"/>
              <a:cs typeface="Comfortaa"/>
              <a:sym typeface="Comfortaa"/>
            </a:endParaRPr>
          </a:p>
        </p:txBody>
      </p:sp>
      <p:sp>
        <p:nvSpPr>
          <p:cNvPr id="103" name="Google Shape;103;g3025d65bae7_0_0"/>
          <p:cNvSpPr txBox="1"/>
          <p:nvPr>
            <p:ph idx="1" type="body"/>
          </p:nvPr>
        </p:nvSpPr>
        <p:spPr>
          <a:xfrm>
            <a:off x="628650" y="1825625"/>
            <a:ext cx="78867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b="1" lang="en-GB">
                <a:latin typeface="Comfortaa"/>
                <a:ea typeface="Comfortaa"/>
                <a:cs typeface="Comfortaa"/>
                <a:sym typeface="Comfortaa"/>
              </a:rPr>
              <a:t>Grade</a:t>
            </a:r>
            <a:r>
              <a:rPr b="1" lang="en-GB">
                <a:latin typeface="Comfortaa"/>
                <a:ea typeface="Comfortaa"/>
                <a:cs typeface="Comfortaa"/>
                <a:sym typeface="Comfortaa"/>
              </a:rPr>
              <a:t> 6</a:t>
            </a:r>
            <a:r>
              <a:rPr lang="en-GB">
                <a:latin typeface="Comfortaa"/>
                <a:ea typeface="Comfortaa"/>
                <a:cs typeface="Comfortaa"/>
                <a:sym typeface="Comfortaa"/>
              </a:rPr>
              <a:t> in Chemistry if you are </a:t>
            </a:r>
            <a:r>
              <a:rPr lang="en-GB">
                <a:latin typeface="Comfortaa"/>
                <a:ea typeface="Comfortaa"/>
                <a:cs typeface="Comfortaa"/>
                <a:sym typeface="Comfortaa"/>
              </a:rPr>
              <a:t>taking</a:t>
            </a:r>
            <a:r>
              <a:rPr lang="en-GB">
                <a:latin typeface="Comfortaa"/>
                <a:ea typeface="Comfortaa"/>
                <a:cs typeface="Comfortaa"/>
                <a:sym typeface="Comfortaa"/>
              </a:rPr>
              <a:t> Triple Science.</a:t>
            </a:r>
            <a:endParaRPr>
              <a:latin typeface="Comfortaa"/>
              <a:ea typeface="Comfortaa"/>
              <a:cs typeface="Comfortaa"/>
              <a:sym typeface="Comfortaa"/>
            </a:endParaRPr>
          </a:p>
          <a:p>
            <a:pPr indent="0" lvl="0" marL="0" rtl="0" algn="l">
              <a:spcBef>
                <a:spcPts val="1000"/>
              </a:spcBef>
              <a:spcAft>
                <a:spcPts val="0"/>
              </a:spcAft>
              <a:buNone/>
            </a:pPr>
            <a:r>
              <a:t/>
            </a:r>
            <a:endParaRPr>
              <a:latin typeface="Comfortaa"/>
              <a:ea typeface="Comfortaa"/>
              <a:cs typeface="Comfortaa"/>
              <a:sym typeface="Comfortaa"/>
            </a:endParaRPr>
          </a:p>
          <a:p>
            <a:pPr indent="0" lvl="0" marL="0" rtl="0" algn="l">
              <a:spcBef>
                <a:spcPts val="1000"/>
              </a:spcBef>
              <a:spcAft>
                <a:spcPts val="0"/>
              </a:spcAft>
              <a:buNone/>
            </a:pPr>
            <a:r>
              <a:rPr b="1" lang="en-GB">
                <a:latin typeface="Comfortaa"/>
                <a:ea typeface="Comfortaa"/>
                <a:cs typeface="Comfortaa"/>
                <a:sym typeface="Comfortaa"/>
              </a:rPr>
              <a:t>Grade</a:t>
            </a:r>
            <a:r>
              <a:rPr b="1" lang="en-GB">
                <a:latin typeface="Comfortaa"/>
                <a:ea typeface="Comfortaa"/>
                <a:cs typeface="Comfortaa"/>
                <a:sym typeface="Comfortaa"/>
              </a:rPr>
              <a:t> 7,7</a:t>
            </a:r>
            <a:r>
              <a:rPr lang="en-GB">
                <a:latin typeface="Comfortaa"/>
                <a:ea typeface="Comfortaa"/>
                <a:cs typeface="Comfortaa"/>
                <a:sym typeface="Comfortaa"/>
              </a:rPr>
              <a:t> overall if you are taking Combined Science.</a:t>
            </a:r>
            <a:endParaRPr>
              <a:latin typeface="Comfortaa"/>
              <a:ea typeface="Comfortaa"/>
              <a:cs typeface="Comfortaa"/>
              <a:sym typeface="Comfortaa"/>
            </a:endParaRPr>
          </a:p>
        </p:txBody>
      </p:sp>
      <p:pic>
        <p:nvPicPr>
          <p:cNvPr id="104" name="Google Shape;104;g3025d65bae7_0_0"/>
          <p:cNvPicPr preferRelativeResize="0"/>
          <p:nvPr/>
        </p:nvPicPr>
        <p:blipFill>
          <a:blip r:embed="rId3">
            <a:alphaModFix/>
          </a:blip>
          <a:stretch>
            <a:fillRect/>
          </a:stretch>
        </p:blipFill>
        <p:spPr>
          <a:xfrm>
            <a:off x="5567075" y="5027450"/>
            <a:ext cx="3141325" cy="10417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5"/>
          <p:cNvSpPr txBox="1"/>
          <p:nvPr>
            <p:ph type="title"/>
          </p:nvPr>
        </p:nvSpPr>
        <p:spPr>
          <a:xfrm>
            <a:off x="628650" y="365125"/>
            <a:ext cx="7886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sz="4000">
                <a:latin typeface="Comfortaa"/>
                <a:ea typeface="Comfortaa"/>
                <a:cs typeface="Comfortaa"/>
                <a:sym typeface="Comfortaa"/>
              </a:rPr>
              <a:t>Course overview</a:t>
            </a:r>
            <a:endParaRPr sz="4000">
              <a:latin typeface="Comfortaa"/>
              <a:ea typeface="Comfortaa"/>
              <a:cs typeface="Comfortaa"/>
              <a:sym typeface="Comfortaa"/>
            </a:endParaRPr>
          </a:p>
        </p:txBody>
      </p:sp>
      <p:sp>
        <p:nvSpPr>
          <p:cNvPr id="110" name="Google Shape;110;p5"/>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rmAutofit/>
          </a:bodyPr>
          <a:lstStyle/>
          <a:p>
            <a:pPr indent="0" lvl="0" marL="0" rtl="0" algn="l">
              <a:lnSpc>
                <a:spcPct val="70000"/>
              </a:lnSpc>
              <a:spcBef>
                <a:spcPts val="0"/>
              </a:spcBef>
              <a:spcAft>
                <a:spcPts val="0"/>
              </a:spcAft>
              <a:buSzPts val="1800"/>
              <a:buNone/>
            </a:pPr>
            <a:r>
              <a:rPr lang="en-GB" sz="2470">
                <a:latin typeface="Comfortaa"/>
                <a:ea typeface="Comfortaa"/>
                <a:cs typeface="Comfortaa"/>
                <a:sym typeface="Comfortaa"/>
              </a:rPr>
              <a:t>AQA Specification </a:t>
            </a:r>
            <a:endParaRPr sz="2470">
              <a:latin typeface="Comfortaa"/>
              <a:ea typeface="Comfortaa"/>
              <a:cs typeface="Comfortaa"/>
              <a:sym typeface="Comfortaa"/>
            </a:endParaRPr>
          </a:p>
          <a:p>
            <a:pPr indent="0" lvl="0" marL="0" rtl="0" algn="l">
              <a:lnSpc>
                <a:spcPct val="70000"/>
              </a:lnSpc>
              <a:spcBef>
                <a:spcPts val="1000"/>
              </a:spcBef>
              <a:spcAft>
                <a:spcPts val="0"/>
              </a:spcAft>
              <a:buSzPts val="1800"/>
              <a:buNone/>
            </a:pPr>
            <a:r>
              <a:t/>
            </a:r>
            <a:endParaRPr sz="2470">
              <a:latin typeface="Comfortaa"/>
              <a:ea typeface="Comfortaa"/>
              <a:cs typeface="Comfortaa"/>
              <a:sym typeface="Comfortaa"/>
            </a:endParaRPr>
          </a:p>
          <a:p>
            <a:pPr indent="0" lvl="0" marL="0" rtl="0" algn="l">
              <a:lnSpc>
                <a:spcPct val="70000"/>
              </a:lnSpc>
              <a:spcBef>
                <a:spcPts val="1000"/>
              </a:spcBef>
              <a:spcAft>
                <a:spcPts val="0"/>
              </a:spcAft>
              <a:buSzPts val="1800"/>
              <a:buNone/>
            </a:pPr>
            <a:r>
              <a:rPr lang="en-GB" sz="2470">
                <a:latin typeface="Comfortaa"/>
                <a:ea typeface="Comfortaa"/>
                <a:cs typeface="Comfortaa"/>
                <a:sym typeface="Comfortaa"/>
              </a:rPr>
              <a:t>Curriculum is divided into three main sections:</a:t>
            </a:r>
            <a:endParaRPr sz="2470">
              <a:latin typeface="Comfortaa"/>
              <a:ea typeface="Comfortaa"/>
              <a:cs typeface="Comfortaa"/>
              <a:sym typeface="Comfortaa"/>
            </a:endParaRPr>
          </a:p>
          <a:p>
            <a:pPr indent="-207645" lvl="0" marL="228600" rtl="0" algn="l">
              <a:lnSpc>
                <a:spcPct val="100000"/>
              </a:lnSpc>
              <a:spcBef>
                <a:spcPts val="1000"/>
              </a:spcBef>
              <a:spcAft>
                <a:spcPts val="0"/>
              </a:spcAft>
              <a:buClr>
                <a:schemeClr val="dk1"/>
              </a:buClr>
              <a:buSzPts val="2470"/>
              <a:buFont typeface="Comfortaa"/>
              <a:buChar char="•"/>
            </a:pPr>
            <a:r>
              <a:rPr b="1" lang="en-GB" sz="2470">
                <a:latin typeface="Comfortaa"/>
                <a:ea typeface="Comfortaa"/>
                <a:cs typeface="Comfortaa"/>
                <a:sym typeface="Comfortaa"/>
              </a:rPr>
              <a:t>Physical </a:t>
            </a:r>
            <a:r>
              <a:rPr lang="en-GB" sz="2470">
                <a:latin typeface="Comfortaa"/>
                <a:ea typeface="Comfortaa"/>
                <a:cs typeface="Comfortaa"/>
                <a:sym typeface="Comfortaa"/>
              </a:rPr>
              <a:t>- </a:t>
            </a:r>
            <a:r>
              <a:rPr i="1" lang="en-GB" sz="2170">
                <a:latin typeface="Comfortaa"/>
                <a:ea typeface="Comfortaa"/>
                <a:cs typeface="Comfortaa"/>
                <a:sym typeface="Comfortaa"/>
              </a:rPr>
              <a:t>atomic structure, bonding, kinetics, equilibrium</a:t>
            </a:r>
            <a:endParaRPr i="1" sz="2170">
              <a:latin typeface="Comfortaa"/>
              <a:ea typeface="Comfortaa"/>
              <a:cs typeface="Comfortaa"/>
              <a:sym typeface="Comfortaa"/>
            </a:endParaRPr>
          </a:p>
          <a:p>
            <a:pPr indent="-207645" lvl="0" marL="228600" rtl="0" algn="l">
              <a:lnSpc>
                <a:spcPct val="100000"/>
              </a:lnSpc>
              <a:spcBef>
                <a:spcPts val="1000"/>
              </a:spcBef>
              <a:spcAft>
                <a:spcPts val="0"/>
              </a:spcAft>
              <a:buClr>
                <a:schemeClr val="dk1"/>
              </a:buClr>
              <a:buSzPts val="2470"/>
              <a:buFont typeface="Comfortaa"/>
              <a:buChar char="•"/>
            </a:pPr>
            <a:r>
              <a:rPr b="1" lang="en-GB" sz="2470">
                <a:latin typeface="Comfortaa"/>
                <a:ea typeface="Comfortaa"/>
                <a:cs typeface="Comfortaa"/>
                <a:sym typeface="Comfortaa"/>
              </a:rPr>
              <a:t>Inorganic</a:t>
            </a:r>
            <a:r>
              <a:rPr lang="en-GB" sz="2470">
                <a:latin typeface="Comfortaa"/>
                <a:ea typeface="Comfortaa"/>
                <a:cs typeface="Comfortaa"/>
                <a:sym typeface="Comfortaa"/>
              </a:rPr>
              <a:t> - </a:t>
            </a:r>
            <a:r>
              <a:rPr i="1" lang="en-GB" sz="2170">
                <a:latin typeface="Comfortaa"/>
                <a:ea typeface="Comfortaa"/>
                <a:cs typeface="Comfortaa"/>
                <a:sym typeface="Comfortaa"/>
              </a:rPr>
              <a:t>periodic table, properties of groups</a:t>
            </a:r>
            <a:endParaRPr i="1" sz="2170">
              <a:latin typeface="Comfortaa"/>
              <a:ea typeface="Comfortaa"/>
              <a:cs typeface="Comfortaa"/>
              <a:sym typeface="Comfortaa"/>
            </a:endParaRPr>
          </a:p>
          <a:p>
            <a:pPr indent="-207645" lvl="0" marL="228600" rtl="0" algn="l">
              <a:lnSpc>
                <a:spcPct val="100000"/>
              </a:lnSpc>
              <a:spcBef>
                <a:spcPts val="1000"/>
              </a:spcBef>
              <a:spcAft>
                <a:spcPts val="0"/>
              </a:spcAft>
              <a:buClr>
                <a:schemeClr val="dk1"/>
              </a:buClr>
              <a:buSzPts val="2470"/>
              <a:buFont typeface="Comfortaa"/>
              <a:buChar char="•"/>
            </a:pPr>
            <a:r>
              <a:rPr b="1" lang="en-GB" sz="2470">
                <a:latin typeface="Comfortaa"/>
                <a:ea typeface="Comfortaa"/>
                <a:cs typeface="Comfortaa"/>
                <a:sym typeface="Comfortaa"/>
              </a:rPr>
              <a:t>Organic Chemistry</a:t>
            </a:r>
            <a:r>
              <a:rPr lang="en-GB" sz="2470">
                <a:latin typeface="Comfortaa"/>
                <a:ea typeface="Comfortaa"/>
                <a:cs typeface="Comfortaa"/>
                <a:sym typeface="Comfortaa"/>
              </a:rPr>
              <a:t> - </a:t>
            </a:r>
            <a:r>
              <a:rPr i="1" lang="en-GB" sz="2170">
                <a:latin typeface="Comfortaa"/>
                <a:ea typeface="Comfortaa"/>
                <a:cs typeface="Comfortaa"/>
                <a:sym typeface="Comfortaa"/>
              </a:rPr>
              <a:t>carbon chemistry, alkanes, alkenes, alcohols, biochemistry</a:t>
            </a:r>
            <a:endParaRPr i="1" sz="2170">
              <a:latin typeface="Comfortaa"/>
              <a:ea typeface="Comfortaa"/>
              <a:cs typeface="Comfortaa"/>
              <a:sym typeface="Comfortaa"/>
            </a:endParaRPr>
          </a:p>
          <a:p>
            <a:pPr indent="0" lvl="0" marL="0" rtl="0" algn="l">
              <a:lnSpc>
                <a:spcPct val="70000"/>
              </a:lnSpc>
              <a:spcBef>
                <a:spcPts val="1000"/>
              </a:spcBef>
              <a:spcAft>
                <a:spcPts val="0"/>
              </a:spcAft>
              <a:buSzPts val="1800"/>
              <a:buNone/>
            </a:pPr>
            <a:r>
              <a:rPr lang="en-GB" sz="1770">
                <a:latin typeface="Comfortaa"/>
                <a:ea typeface="Comfortaa"/>
                <a:cs typeface="Comfortaa"/>
                <a:sym typeface="Comfortaa"/>
              </a:rPr>
              <a:t> </a:t>
            </a:r>
            <a:endParaRPr sz="1770">
              <a:latin typeface="Comfortaa"/>
              <a:ea typeface="Comfortaa"/>
              <a:cs typeface="Comfortaa"/>
              <a:sym typeface="Comfortaa"/>
            </a:endParaRPr>
          </a:p>
        </p:txBody>
      </p:sp>
      <p:pic>
        <p:nvPicPr>
          <p:cNvPr id="111" name="Google Shape;111;p5"/>
          <p:cNvPicPr preferRelativeResize="0"/>
          <p:nvPr/>
        </p:nvPicPr>
        <p:blipFill>
          <a:blip r:embed="rId3">
            <a:alphaModFix/>
          </a:blip>
          <a:stretch>
            <a:fillRect/>
          </a:stretch>
        </p:blipFill>
        <p:spPr>
          <a:xfrm>
            <a:off x="6367055" y="302930"/>
            <a:ext cx="2020727" cy="1325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8"/>
          <p:cNvSpPr txBox="1"/>
          <p:nvPr>
            <p:ph type="title"/>
          </p:nvPr>
        </p:nvSpPr>
        <p:spPr>
          <a:xfrm>
            <a:off x="342375" y="365125"/>
            <a:ext cx="8172900" cy="1004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sz="3600">
                <a:latin typeface="Comfortaa"/>
                <a:ea typeface="Comfortaa"/>
                <a:cs typeface="Comfortaa"/>
                <a:sym typeface="Comfortaa"/>
              </a:rPr>
              <a:t>Chemistry at Thomas Alleyne</a:t>
            </a:r>
            <a:endParaRPr sz="3600">
              <a:latin typeface="Comfortaa"/>
              <a:ea typeface="Comfortaa"/>
              <a:cs typeface="Comfortaa"/>
              <a:sym typeface="Comfortaa"/>
            </a:endParaRPr>
          </a:p>
        </p:txBody>
      </p:sp>
      <p:sp>
        <p:nvSpPr>
          <p:cNvPr id="117" name="Google Shape;117;p8"/>
          <p:cNvSpPr txBox="1"/>
          <p:nvPr>
            <p:ph idx="1" type="body"/>
          </p:nvPr>
        </p:nvSpPr>
        <p:spPr>
          <a:xfrm>
            <a:off x="257175" y="1416025"/>
            <a:ext cx="5091900" cy="50856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1000"/>
              </a:spcBef>
              <a:spcAft>
                <a:spcPts val="0"/>
              </a:spcAft>
              <a:buNone/>
            </a:pPr>
            <a:r>
              <a:rPr b="1" lang="en-GB" sz="2400">
                <a:latin typeface="Comfortaa"/>
                <a:ea typeface="Comfortaa"/>
                <a:cs typeface="Comfortaa"/>
                <a:sym typeface="Comfortaa"/>
              </a:rPr>
              <a:t>Skills needed for Chemistry A Level.</a:t>
            </a:r>
            <a:endParaRPr b="1" sz="2400">
              <a:latin typeface="Comfortaa"/>
              <a:ea typeface="Comfortaa"/>
              <a:cs typeface="Comfortaa"/>
              <a:sym typeface="Comfortaa"/>
            </a:endParaRPr>
          </a:p>
          <a:p>
            <a:pPr indent="0" lvl="0" marL="0" rtl="0" algn="l">
              <a:lnSpc>
                <a:spcPct val="100000"/>
              </a:lnSpc>
              <a:spcBef>
                <a:spcPts val="1000"/>
              </a:spcBef>
              <a:spcAft>
                <a:spcPts val="0"/>
              </a:spcAft>
              <a:buNone/>
            </a:pPr>
            <a:r>
              <a:rPr lang="en-GB" sz="2200">
                <a:latin typeface="Comfortaa"/>
                <a:ea typeface="Comfortaa"/>
                <a:cs typeface="Comfortaa"/>
                <a:sym typeface="Comfortaa"/>
              </a:rPr>
              <a:t>Good maths skills</a:t>
            </a:r>
            <a:endParaRPr sz="2200">
              <a:latin typeface="Comfortaa"/>
              <a:ea typeface="Comfortaa"/>
              <a:cs typeface="Comfortaa"/>
              <a:sym typeface="Comfortaa"/>
            </a:endParaRPr>
          </a:p>
          <a:p>
            <a:pPr indent="0" lvl="0" marL="0" rtl="0" algn="l">
              <a:lnSpc>
                <a:spcPct val="100000"/>
              </a:lnSpc>
              <a:spcBef>
                <a:spcPts val="1000"/>
              </a:spcBef>
              <a:spcAft>
                <a:spcPts val="0"/>
              </a:spcAft>
              <a:buNone/>
            </a:pPr>
            <a:r>
              <a:rPr lang="en-GB" sz="2200">
                <a:latin typeface="Comfortaa"/>
                <a:ea typeface="Comfortaa"/>
                <a:cs typeface="Comfortaa"/>
                <a:sym typeface="Comfortaa"/>
              </a:rPr>
              <a:t>Problem solving skills</a:t>
            </a:r>
            <a:endParaRPr sz="2200">
              <a:latin typeface="Comfortaa"/>
              <a:ea typeface="Comfortaa"/>
              <a:cs typeface="Comfortaa"/>
              <a:sym typeface="Comfortaa"/>
            </a:endParaRPr>
          </a:p>
          <a:p>
            <a:pPr indent="0" lvl="0" marL="0" rtl="0" algn="l">
              <a:lnSpc>
                <a:spcPct val="100000"/>
              </a:lnSpc>
              <a:spcBef>
                <a:spcPts val="1000"/>
              </a:spcBef>
              <a:spcAft>
                <a:spcPts val="0"/>
              </a:spcAft>
              <a:buNone/>
            </a:pPr>
            <a:r>
              <a:rPr lang="en-GB" sz="2200">
                <a:latin typeface="Comfortaa"/>
                <a:ea typeface="Comfortaa"/>
                <a:cs typeface="Comfortaa"/>
                <a:sym typeface="Comfortaa"/>
              </a:rPr>
              <a:t>Practical skills</a:t>
            </a:r>
            <a:endParaRPr sz="2200">
              <a:latin typeface="Comfortaa"/>
              <a:ea typeface="Comfortaa"/>
              <a:cs typeface="Comfortaa"/>
              <a:sym typeface="Comfortaa"/>
            </a:endParaRPr>
          </a:p>
          <a:p>
            <a:pPr indent="0" lvl="0" marL="0" rtl="0" algn="l">
              <a:lnSpc>
                <a:spcPct val="100000"/>
              </a:lnSpc>
              <a:spcBef>
                <a:spcPts val="1000"/>
              </a:spcBef>
              <a:spcAft>
                <a:spcPts val="0"/>
              </a:spcAft>
              <a:buNone/>
            </a:pPr>
            <a:r>
              <a:rPr b="1" lang="en-GB" sz="2400">
                <a:latin typeface="Comfortaa"/>
                <a:ea typeface="Comfortaa"/>
                <a:cs typeface="Comfortaa"/>
                <a:sym typeface="Comfortaa"/>
              </a:rPr>
              <a:t>Opportunities at TAA</a:t>
            </a:r>
            <a:endParaRPr b="1" sz="2400">
              <a:latin typeface="Comfortaa"/>
              <a:ea typeface="Comfortaa"/>
              <a:cs typeface="Comfortaa"/>
              <a:sym typeface="Comfortaa"/>
            </a:endParaRPr>
          </a:p>
          <a:p>
            <a:pPr indent="0" lvl="0" marL="0" rtl="0" algn="l">
              <a:lnSpc>
                <a:spcPct val="100000"/>
              </a:lnSpc>
              <a:spcBef>
                <a:spcPts val="1000"/>
              </a:spcBef>
              <a:spcAft>
                <a:spcPts val="0"/>
              </a:spcAft>
              <a:buNone/>
            </a:pPr>
            <a:r>
              <a:rPr lang="en-GB" sz="2200">
                <a:latin typeface="Comfortaa"/>
                <a:ea typeface="Comfortaa"/>
                <a:cs typeface="Comfortaa"/>
                <a:sym typeface="Comfortaa"/>
              </a:rPr>
              <a:t>Frequent relevant practical lessons</a:t>
            </a:r>
            <a:endParaRPr sz="2200">
              <a:latin typeface="Comfortaa"/>
              <a:ea typeface="Comfortaa"/>
              <a:cs typeface="Comfortaa"/>
              <a:sym typeface="Comfortaa"/>
            </a:endParaRPr>
          </a:p>
          <a:p>
            <a:pPr indent="0" lvl="0" marL="0" rtl="0" algn="l">
              <a:lnSpc>
                <a:spcPct val="100000"/>
              </a:lnSpc>
              <a:spcBef>
                <a:spcPts val="1000"/>
              </a:spcBef>
              <a:spcAft>
                <a:spcPts val="0"/>
              </a:spcAft>
              <a:buNone/>
            </a:pPr>
            <a:r>
              <a:rPr lang="en-GB" sz="2200">
                <a:latin typeface="Comfortaa"/>
                <a:ea typeface="Comfortaa"/>
                <a:cs typeface="Comfortaa"/>
                <a:sym typeface="Comfortaa"/>
              </a:rPr>
              <a:t>One to one and small group support</a:t>
            </a:r>
            <a:endParaRPr sz="2200">
              <a:latin typeface="Comfortaa"/>
              <a:ea typeface="Comfortaa"/>
              <a:cs typeface="Comfortaa"/>
              <a:sym typeface="Comfortaa"/>
            </a:endParaRPr>
          </a:p>
          <a:p>
            <a:pPr indent="0" lvl="0" marL="0" rtl="0" algn="l">
              <a:lnSpc>
                <a:spcPct val="100000"/>
              </a:lnSpc>
              <a:spcBef>
                <a:spcPts val="1000"/>
              </a:spcBef>
              <a:spcAft>
                <a:spcPts val="0"/>
              </a:spcAft>
              <a:buNone/>
            </a:pPr>
            <a:r>
              <a:rPr lang="en-GB" sz="2200">
                <a:latin typeface="Comfortaa"/>
                <a:ea typeface="Comfortaa"/>
                <a:cs typeface="Comfortaa"/>
                <a:sym typeface="Comfortaa"/>
              </a:rPr>
              <a:t>Rigorous</a:t>
            </a:r>
            <a:r>
              <a:rPr lang="en-GB" sz="2200">
                <a:latin typeface="Comfortaa"/>
                <a:ea typeface="Comfortaa"/>
                <a:cs typeface="Comfortaa"/>
                <a:sym typeface="Comfortaa"/>
              </a:rPr>
              <a:t> assessment and intervention programme</a:t>
            </a:r>
            <a:endParaRPr b="1" sz="2200">
              <a:latin typeface="Comfortaa"/>
              <a:ea typeface="Comfortaa"/>
              <a:cs typeface="Comfortaa"/>
              <a:sym typeface="Comfortaa"/>
            </a:endParaRPr>
          </a:p>
        </p:txBody>
      </p:sp>
      <p:pic>
        <p:nvPicPr>
          <p:cNvPr id="118" name="Google Shape;118;p8"/>
          <p:cNvPicPr preferRelativeResize="0"/>
          <p:nvPr/>
        </p:nvPicPr>
        <p:blipFill>
          <a:blip r:embed="rId3">
            <a:alphaModFix/>
          </a:blip>
          <a:stretch>
            <a:fillRect/>
          </a:stretch>
        </p:blipFill>
        <p:spPr>
          <a:xfrm>
            <a:off x="5589300" y="1295723"/>
            <a:ext cx="3402300" cy="2773797"/>
          </a:xfrm>
          <a:prstGeom prst="rect">
            <a:avLst/>
          </a:prstGeom>
          <a:noFill/>
          <a:ln>
            <a:noFill/>
          </a:ln>
        </p:spPr>
      </p:pic>
      <p:pic>
        <p:nvPicPr>
          <p:cNvPr id="119" name="Google Shape;119;p8"/>
          <p:cNvPicPr preferRelativeResize="0"/>
          <p:nvPr/>
        </p:nvPicPr>
        <p:blipFill>
          <a:blip r:embed="rId4">
            <a:alphaModFix/>
          </a:blip>
          <a:stretch>
            <a:fillRect/>
          </a:stretch>
        </p:blipFill>
        <p:spPr>
          <a:xfrm>
            <a:off x="5007950" y="4251301"/>
            <a:ext cx="3983650" cy="20685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g1e964fbb8af_0_6"/>
          <p:cNvPicPr preferRelativeResize="0"/>
          <p:nvPr/>
        </p:nvPicPr>
        <p:blipFill rotWithShape="1">
          <a:blip r:embed="rId3">
            <a:alphaModFix/>
          </a:blip>
          <a:srcRect b="0" l="0" r="0" t="0"/>
          <a:stretch/>
        </p:blipFill>
        <p:spPr>
          <a:xfrm>
            <a:off x="7179651" y="4892823"/>
            <a:ext cx="1751750" cy="1751750"/>
          </a:xfrm>
          <a:prstGeom prst="rect">
            <a:avLst/>
          </a:prstGeom>
          <a:noFill/>
          <a:ln>
            <a:noFill/>
          </a:ln>
        </p:spPr>
      </p:pic>
      <p:sp>
        <p:nvSpPr>
          <p:cNvPr id="125" name="Google Shape;125;g1e964fbb8af_0_6"/>
          <p:cNvSpPr txBox="1"/>
          <p:nvPr>
            <p:ph type="title"/>
          </p:nvPr>
        </p:nvSpPr>
        <p:spPr>
          <a:xfrm>
            <a:off x="628650" y="365125"/>
            <a:ext cx="7886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GB" sz="3500">
                <a:latin typeface="Comfortaa"/>
                <a:ea typeface="Comfortaa"/>
                <a:cs typeface="Comfortaa"/>
                <a:sym typeface="Comfortaa"/>
              </a:rPr>
              <a:t>Leader in STEM </a:t>
            </a:r>
            <a:endParaRPr sz="3500">
              <a:latin typeface="Comfortaa"/>
              <a:ea typeface="Comfortaa"/>
              <a:cs typeface="Comfortaa"/>
              <a:sym typeface="Comfortaa"/>
            </a:endParaRPr>
          </a:p>
          <a:p>
            <a:pPr indent="0" lvl="0" marL="0" rtl="0" algn="l">
              <a:lnSpc>
                <a:spcPct val="90000"/>
              </a:lnSpc>
              <a:spcBef>
                <a:spcPts val="0"/>
              </a:spcBef>
              <a:spcAft>
                <a:spcPts val="0"/>
              </a:spcAft>
              <a:buSzPts val="1800"/>
              <a:buNone/>
            </a:pPr>
            <a:r>
              <a:rPr lang="en-GB" sz="3500">
                <a:latin typeface="Comfortaa"/>
                <a:ea typeface="Comfortaa"/>
                <a:cs typeface="Comfortaa"/>
                <a:sym typeface="Comfortaa"/>
              </a:rPr>
              <a:t>enrichment</a:t>
            </a:r>
            <a:endParaRPr sz="3500">
              <a:latin typeface="Comfortaa"/>
              <a:ea typeface="Comfortaa"/>
              <a:cs typeface="Comfortaa"/>
              <a:sym typeface="Comfortaa"/>
            </a:endParaRPr>
          </a:p>
        </p:txBody>
      </p:sp>
      <p:sp>
        <p:nvSpPr>
          <p:cNvPr id="126" name="Google Shape;126;g1e964fbb8af_0_6"/>
          <p:cNvSpPr txBox="1"/>
          <p:nvPr>
            <p:ph idx="1" type="body"/>
          </p:nvPr>
        </p:nvSpPr>
        <p:spPr>
          <a:xfrm>
            <a:off x="628650" y="1825625"/>
            <a:ext cx="8093700" cy="4518300"/>
          </a:xfrm>
          <a:prstGeom prst="rect">
            <a:avLst/>
          </a:prstGeom>
          <a:noFill/>
          <a:ln>
            <a:noFill/>
          </a:ln>
        </p:spPr>
        <p:txBody>
          <a:bodyPr anchorCtr="0" anchor="t" bIns="45700" lIns="91425" spcFirstLastPara="1" rIns="91425" wrap="square" tIns="45700">
            <a:normAutofit/>
          </a:bodyPr>
          <a:lstStyle/>
          <a:p>
            <a:pPr indent="0" lvl="0" marL="0" rtl="0" algn="l">
              <a:lnSpc>
                <a:spcPct val="80000"/>
              </a:lnSpc>
              <a:spcBef>
                <a:spcPts val="1000"/>
              </a:spcBef>
              <a:spcAft>
                <a:spcPts val="0"/>
              </a:spcAft>
              <a:buSzPts val="1800"/>
              <a:buNone/>
            </a:pPr>
            <a:r>
              <a:rPr lang="en-GB" sz="2300">
                <a:latin typeface="Comfortaa"/>
                <a:ea typeface="Comfortaa"/>
                <a:cs typeface="Comfortaa"/>
                <a:sym typeface="Comfortaa"/>
              </a:rPr>
              <a:t>B</a:t>
            </a:r>
            <a:r>
              <a:rPr lang="en-GB" sz="2300">
                <a:latin typeface="Comfortaa"/>
                <a:ea typeface="Comfortaa"/>
                <a:cs typeface="Comfortaa"/>
                <a:sym typeface="Comfortaa"/>
              </a:rPr>
              <a:t>ronze Industrial Cadets award in Y12</a:t>
            </a:r>
            <a:endParaRPr sz="2300">
              <a:latin typeface="Comfortaa"/>
              <a:ea typeface="Comfortaa"/>
              <a:cs typeface="Comfortaa"/>
              <a:sym typeface="Comfortaa"/>
            </a:endParaRPr>
          </a:p>
          <a:p>
            <a:pPr indent="0" lvl="0" marL="0" rtl="0" algn="l">
              <a:lnSpc>
                <a:spcPct val="80000"/>
              </a:lnSpc>
              <a:spcBef>
                <a:spcPts val="1000"/>
              </a:spcBef>
              <a:spcAft>
                <a:spcPts val="0"/>
              </a:spcAft>
              <a:buSzPts val="1800"/>
              <a:buNone/>
            </a:pPr>
            <a:r>
              <a:t/>
            </a:r>
            <a:endParaRPr sz="1400">
              <a:latin typeface="Comfortaa"/>
              <a:ea typeface="Comfortaa"/>
              <a:cs typeface="Comfortaa"/>
              <a:sym typeface="Comfortaa"/>
            </a:endParaRPr>
          </a:p>
          <a:p>
            <a:pPr indent="0" lvl="0" marL="0" rtl="0" algn="l">
              <a:lnSpc>
                <a:spcPct val="80000"/>
              </a:lnSpc>
              <a:spcBef>
                <a:spcPts val="1000"/>
              </a:spcBef>
              <a:spcAft>
                <a:spcPts val="1000"/>
              </a:spcAft>
              <a:buSzPts val="1800"/>
              <a:buNone/>
            </a:pPr>
            <a:r>
              <a:t/>
            </a:r>
            <a:endParaRPr sz="1900">
              <a:latin typeface="Comfortaa"/>
              <a:ea typeface="Comfortaa"/>
              <a:cs typeface="Comfortaa"/>
              <a:sym typeface="Comfortaa"/>
            </a:endParaRPr>
          </a:p>
        </p:txBody>
      </p:sp>
      <p:pic>
        <p:nvPicPr>
          <p:cNvPr id="127" name="Google Shape;127;g1e964fbb8af_0_6"/>
          <p:cNvPicPr preferRelativeResize="0"/>
          <p:nvPr/>
        </p:nvPicPr>
        <p:blipFill rotWithShape="1">
          <a:blip r:embed="rId4">
            <a:alphaModFix/>
          </a:blip>
          <a:srcRect b="0" l="0" r="0" t="0"/>
          <a:stretch/>
        </p:blipFill>
        <p:spPr>
          <a:xfrm>
            <a:off x="6103828" y="365113"/>
            <a:ext cx="2707481" cy="950119"/>
          </a:xfrm>
          <a:prstGeom prst="rect">
            <a:avLst/>
          </a:prstGeom>
          <a:noFill/>
          <a:ln>
            <a:noFill/>
          </a:ln>
        </p:spPr>
      </p:pic>
      <p:pic>
        <p:nvPicPr>
          <p:cNvPr id="128" name="Google Shape;128;g1e964fbb8af_0_6"/>
          <p:cNvPicPr preferRelativeResize="0"/>
          <p:nvPr/>
        </p:nvPicPr>
        <p:blipFill>
          <a:blip r:embed="rId5">
            <a:alphaModFix/>
          </a:blip>
          <a:stretch>
            <a:fillRect/>
          </a:stretch>
        </p:blipFill>
        <p:spPr>
          <a:xfrm>
            <a:off x="628650" y="2407525"/>
            <a:ext cx="5876174" cy="3936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g2feaea9d2f5_0_11"/>
          <p:cNvSpPr txBox="1"/>
          <p:nvPr>
            <p:ph type="title"/>
          </p:nvPr>
        </p:nvSpPr>
        <p:spPr>
          <a:xfrm>
            <a:off x="628650" y="365125"/>
            <a:ext cx="78867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GB">
                <a:latin typeface="Comfortaa"/>
                <a:ea typeface="Comfortaa"/>
                <a:cs typeface="Comfortaa"/>
                <a:sym typeface="Comfortaa"/>
              </a:rPr>
              <a:t>E</a:t>
            </a:r>
            <a:r>
              <a:rPr lang="en-GB">
                <a:latin typeface="Comfortaa"/>
                <a:ea typeface="Comfortaa"/>
                <a:cs typeface="Comfortaa"/>
                <a:sym typeface="Comfortaa"/>
              </a:rPr>
              <a:t>nrichment	</a:t>
            </a:r>
            <a:endParaRPr>
              <a:latin typeface="Comfortaa"/>
              <a:ea typeface="Comfortaa"/>
              <a:cs typeface="Comfortaa"/>
              <a:sym typeface="Comfortaa"/>
            </a:endParaRPr>
          </a:p>
        </p:txBody>
      </p:sp>
      <p:sp>
        <p:nvSpPr>
          <p:cNvPr id="134" name="Google Shape;134;g2feaea9d2f5_0_11"/>
          <p:cNvSpPr txBox="1"/>
          <p:nvPr>
            <p:ph idx="1" type="body"/>
          </p:nvPr>
        </p:nvSpPr>
        <p:spPr>
          <a:xfrm>
            <a:off x="628650" y="1825625"/>
            <a:ext cx="7886700" cy="4556700"/>
          </a:xfrm>
          <a:prstGeom prst="rect">
            <a:avLst/>
          </a:prstGeom>
        </p:spPr>
        <p:txBody>
          <a:bodyPr anchorCtr="0" anchor="t" bIns="45700" lIns="91425" spcFirstLastPara="1" rIns="91425" wrap="square" tIns="45700">
            <a:normAutofit/>
          </a:bodyPr>
          <a:lstStyle/>
          <a:p>
            <a:pPr indent="0" lvl="0" marL="0" rtl="0" algn="l">
              <a:lnSpc>
                <a:spcPct val="100000"/>
              </a:lnSpc>
              <a:spcBef>
                <a:spcPts val="1000"/>
              </a:spcBef>
              <a:spcAft>
                <a:spcPts val="0"/>
              </a:spcAft>
              <a:buNone/>
            </a:pPr>
            <a:r>
              <a:rPr lang="en-GB">
                <a:latin typeface="Comfortaa"/>
                <a:ea typeface="Comfortaa"/>
                <a:cs typeface="Comfortaa"/>
                <a:sym typeface="Comfortaa"/>
              </a:rPr>
              <a:t>L</a:t>
            </a:r>
            <a:r>
              <a:rPr lang="en-GB">
                <a:latin typeface="Comfortaa"/>
                <a:ea typeface="Comfortaa"/>
                <a:cs typeface="Comfortaa"/>
                <a:sym typeface="Comfortaa"/>
              </a:rPr>
              <a:t>ife sciences </a:t>
            </a:r>
            <a:r>
              <a:rPr lang="en-GB">
                <a:latin typeface="Comfortaa"/>
                <a:ea typeface="Comfortaa"/>
                <a:cs typeface="Comfortaa"/>
                <a:sym typeface="Comfortaa"/>
              </a:rPr>
              <a:t>conference</a:t>
            </a:r>
            <a:r>
              <a:rPr lang="en-GB">
                <a:latin typeface="Comfortaa"/>
                <a:ea typeface="Comfortaa"/>
                <a:cs typeface="Comfortaa"/>
                <a:sym typeface="Comfortaa"/>
              </a:rPr>
              <a:t> at the </a:t>
            </a:r>
            <a:r>
              <a:rPr lang="en-GB">
                <a:latin typeface="Comfortaa"/>
                <a:ea typeface="Comfortaa"/>
                <a:cs typeface="Comfortaa"/>
                <a:sym typeface="Comfortaa"/>
              </a:rPr>
              <a:t>University</a:t>
            </a:r>
            <a:r>
              <a:rPr lang="en-GB">
                <a:latin typeface="Comfortaa"/>
                <a:ea typeface="Comfortaa"/>
                <a:cs typeface="Comfortaa"/>
                <a:sym typeface="Comfortaa"/>
              </a:rPr>
              <a:t> of </a:t>
            </a:r>
            <a:r>
              <a:rPr lang="en-GB">
                <a:latin typeface="Comfortaa"/>
                <a:ea typeface="Comfortaa"/>
                <a:cs typeface="Comfortaa"/>
                <a:sym typeface="Comfortaa"/>
              </a:rPr>
              <a:t>Bedfordshire</a:t>
            </a:r>
            <a:r>
              <a:rPr lang="en-GB">
                <a:latin typeface="Comfortaa"/>
                <a:ea typeface="Comfortaa"/>
                <a:cs typeface="Comfortaa"/>
                <a:sym typeface="Comfortaa"/>
              </a:rPr>
              <a:t>.  </a:t>
            </a:r>
            <a:endParaRPr>
              <a:latin typeface="Comfortaa"/>
              <a:ea typeface="Comfortaa"/>
              <a:cs typeface="Comfortaa"/>
              <a:sym typeface="Comfortaa"/>
            </a:endParaRPr>
          </a:p>
          <a:p>
            <a:pPr indent="0" lvl="0" marL="0" rtl="0" algn="l">
              <a:lnSpc>
                <a:spcPct val="100000"/>
              </a:lnSpc>
              <a:spcBef>
                <a:spcPts val="1000"/>
              </a:spcBef>
              <a:spcAft>
                <a:spcPts val="0"/>
              </a:spcAft>
              <a:buNone/>
            </a:pPr>
            <a:r>
              <a:rPr lang="en-GB">
                <a:latin typeface="Comfortaa"/>
                <a:ea typeface="Comfortaa"/>
                <a:cs typeface="Comfortaa"/>
                <a:sym typeface="Comfortaa"/>
              </a:rPr>
              <a:t>Online conferences e.g. Oxford </a:t>
            </a:r>
            <a:r>
              <a:rPr lang="en-GB">
                <a:latin typeface="Comfortaa"/>
                <a:ea typeface="Comfortaa"/>
                <a:cs typeface="Comfortaa"/>
                <a:sym typeface="Comfortaa"/>
              </a:rPr>
              <a:t>University</a:t>
            </a:r>
            <a:r>
              <a:rPr lang="en-GB">
                <a:latin typeface="Comfortaa"/>
                <a:ea typeface="Comfortaa"/>
                <a:cs typeface="Comfortaa"/>
                <a:sym typeface="Comfortaa"/>
              </a:rPr>
              <a:t> looking at Fluorine Chemistry and how Chemistry can tell us </a:t>
            </a:r>
            <a:r>
              <a:rPr lang="en-GB">
                <a:latin typeface="Comfortaa"/>
                <a:ea typeface="Comfortaa"/>
                <a:cs typeface="Comfortaa"/>
                <a:sym typeface="Comfortaa"/>
              </a:rPr>
              <a:t>about</a:t>
            </a:r>
            <a:r>
              <a:rPr lang="en-GB">
                <a:latin typeface="Comfortaa"/>
                <a:ea typeface="Comfortaa"/>
                <a:cs typeface="Comfortaa"/>
                <a:sym typeface="Comfortaa"/>
              </a:rPr>
              <a:t> the past.  </a:t>
            </a:r>
            <a:endParaRPr>
              <a:latin typeface="Comfortaa"/>
              <a:ea typeface="Comfortaa"/>
              <a:cs typeface="Comfortaa"/>
              <a:sym typeface="Comfortaa"/>
            </a:endParaRPr>
          </a:p>
          <a:p>
            <a:pPr indent="0" lvl="0" marL="0" rtl="0" algn="l">
              <a:lnSpc>
                <a:spcPct val="100000"/>
              </a:lnSpc>
              <a:spcBef>
                <a:spcPts val="1000"/>
              </a:spcBef>
              <a:spcAft>
                <a:spcPts val="0"/>
              </a:spcAft>
              <a:buNone/>
            </a:pPr>
            <a:r>
              <a:rPr lang="en-GB">
                <a:latin typeface="Comfortaa"/>
                <a:ea typeface="Comfortaa"/>
                <a:cs typeface="Comfortaa"/>
                <a:sym typeface="Comfortaa"/>
              </a:rPr>
              <a:t>Bespoke programmes for students depending on their destinations</a:t>
            </a:r>
            <a:endParaRPr>
              <a:latin typeface="Comfortaa"/>
              <a:ea typeface="Comfortaa"/>
              <a:cs typeface="Comfortaa"/>
              <a:sym typeface="Comfortaa"/>
            </a:endParaRPr>
          </a:p>
          <a:p>
            <a:pPr indent="0" lvl="0" marL="0" rtl="0" algn="l">
              <a:lnSpc>
                <a:spcPct val="100000"/>
              </a:lnSpc>
              <a:spcBef>
                <a:spcPts val="1000"/>
              </a:spcBef>
              <a:spcAft>
                <a:spcPts val="0"/>
              </a:spcAft>
              <a:buNone/>
            </a:pPr>
            <a:r>
              <a:rPr lang="en-GB">
                <a:latin typeface="Comfortaa"/>
                <a:ea typeface="Comfortaa"/>
                <a:cs typeface="Comfortaa"/>
                <a:sym typeface="Comfortaa"/>
              </a:rPr>
              <a:t>NHS Volunteering</a:t>
            </a:r>
            <a:endParaRPr>
              <a:latin typeface="Comfortaa"/>
              <a:ea typeface="Comfortaa"/>
              <a:cs typeface="Comfortaa"/>
              <a:sym typeface="Comfortaa"/>
            </a:endParaRPr>
          </a:p>
          <a:p>
            <a:pPr indent="0" lvl="0" marL="0" rtl="0" algn="l">
              <a:lnSpc>
                <a:spcPct val="100000"/>
              </a:lnSpc>
              <a:spcBef>
                <a:spcPts val="1000"/>
              </a:spcBef>
              <a:spcAft>
                <a:spcPts val="1000"/>
              </a:spcAft>
              <a:buNone/>
            </a:pPr>
            <a:r>
              <a:rPr lang="en-GB">
                <a:latin typeface="Comfortaa"/>
                <a:ea typeface="Comfortaa"/>
                <a:cs typeface="Comfortaa"/>
                <a:sym typeface="Comfortaa"/>
              </a:rPr>
              <a:t>Medics Workshop</a:t>
            </a:r>
            <a:endParaRPr>
              <a:latin typeface="Comfortaa"/>
              <a:ea typeface="Comfortaa"/>
              <a:cs typeface="Comfortaa"/>
              <a:sym typeface="Comfortaa"/>
            </a:endParaRPr>
          </a:p>
        </p:txBody>
      </p:sp>
      <p:pic>
        <p:nvPicPr>
          <p:cNvPr id="135" name="Google Shape;135;g2feaea9d2f5_0_11"/>
          <p:cNvPicPr preferRelativeResize="0"/>
          <p:nvPr/>
        </p:nvPicPr>
        <p:blipFill>
          <a:blip r:embed="rId3">
            <a:alphaModFix/>
          </a:blip>
          <a:stretch>
            <a:fillRect/>
          </a:stretch>
        </p:blipFill>
        <p:spPr>
          <a:xfrm>
            <a:off x="5976113" y="206375"/>
            <a:ext cx="2828925" cy="1619250"/>
          </a:xfrm>
          <a:prstGeom prst="rect">
            <a:avLst/>
          </a:prstGeom>
          <a:noFill/>
          <a:ln>
            <a:noFill/>
          </a:ln>
        </p:spPr>
      </p:pic>
      <p:pic>
        <p:nvPicPr>
          <p:cNvPr id="136" name="Google Shape;136;g2feaea9d2f5_0_11"/>
          <p:cNvPicPr preferRelativeResize="0"/>
          <p:nvPr/>
        </p:nvPicPr>
        <p:blipFill>
          <a:blip r:embed="rId4">
            <a:alphaModFix/>
          </a:blip>
          <a:stretch>
            <a:fillRect/>
          </a:stretch>
        </p:blipFill>
        <p:spPr>
          <a:xfrm>
            <a:off x="6555497" y="5045847"/>
            <a:ext cx="1619250" cy="16192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g2fdb8b68a76_0_0"/>
          <p:cNvSpPr txBox="1"/>
          <p:nvPr>
            <p:ph type="title"/>
          </p:nvPr>
        </p:nvSpPr>
        <p:spPr>
          <a:xfrm>
            <a:off x="628650" y="365125"/>
            <a:ext cx="78867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GB">
                <a:latin typeface="Comfortaa"/>
                <a:ea typeface="Comfortaa"/>
                <a:cs typeface="Comfortaa"/>
                <a:sym typeface="Comfortaa"/>
              </a:rPr>
              <a:t>Results</a:t>
            </a:r>
            <a:endParaRPr>
              <a:latin typeface="Comfortaa"/>
              <a:ea typeface="Comfortaa"/>
              <a:cs typeface="Comfortaa"/>
              <a:sym typeface="Comfortaa"/>
            </a:endParaRPr>
          </a:p>
        </p:txBody>
      </p:sp>
      <p:pic>
        <p:nvPicPr>
          <p:cNvPr id="142" name="Google Shape;142;g2fdb8b68a76_0_0"/>
          <p:cNvPicPr preferRelativeResize="0"/>
          <p:nvPr/>
        </p:nvPicPr>
        <p:blipFill rotWithShape="1">
          <a:blip r:embed="rId3">
            <a:alphaModFix/>
          </a:blip>
          <a:srcRect b="20465" l="0" r="0" t="21044"/>
          <a:stretch/>
        </p:blipFill>
        <p:spPr>
          <a:xfrm>
            <a:off x="3747375" y="772725"/>
            <a:ext cx="2807693" cy="1860400"/>
          </a:xfrm>
          <a:prstGeom prst="rect">
            <a:avLst/>
          </a:prstGeom>
          <a:noFill/>
          <a:ln>
            <a:noFill/>
          </a:ln>
        </p:spPr>
      </p:pic>
      <p:sp>
        <p:nvSpPr>
          <p:cNvPr id="143" name="Google Shape;143;g2fdb8b68a76_0_0"/>
          <p:cNvSpPr txBox="1"/>
          <p:nvPr>
            <p:ph idx="1" type="body"/>
          </p:nvPr>
        </p:nvSpPr>
        <p:spPr>
          <a:xfrm>
            <a:off x="463613" y="1894725"/>
            <a:ext cx="78867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GB" sz="3300">
                <a:latin typeface="Comfortaa"/>
                <a:ea typeface="Comfortaa"/>
                <a:cs typeface="Comfortaa"/>
                <a:sym typeface="Comfortaa"/>
              </a:rPr>
              <a:t>2024 results:</a:t>
            </a:r>
            <a:endParaRPr sz="3300">
              <a:latin typeface="Comfortaa"/>
              <a:ea typeface="Comfortaa"/>
              <a:cs typeface="Comfortaa"/>
              <a:sym typeface="Comfortaa"/>
            </a:endParaRPr>
          </a:p>
          <a:p>
            <a:pPr indent="0" lvl="0" marL="0" rtl="0" algn="l">
              <a:spcBef>
                <a:spcPts val="1000"/>
              </a:spcBef>
              <a:spcAft>
                <a:spcPts val="0"/>
              </a:spcAft>
              <a:buNone/>
            </a:pPr>
            <a:r>
              <a:t/>
            </a:r>
            <a:endParaRPr sz="3300">
              <a:latin typeface="Comfortaa"/>
              <a:ea typeface="Comfortaa"/>
              <a:cs typeface="Comfortaa"/>
              <a:sym typeface="Comfortaa"/>
            </a:endParaRPr>
          </a:p>
          <a:p>
            <a:pPr indent="0" lvl="0" marL="0" rtl="0" algn="l">
              <a:spcBef>
                <a:spcPts val="1000"/>
              </a:spcBef>
              <a:spcAft>
                <a:spcPts val="0"/>
              </a:spcAft>
              <a:buNone/>
            </a:pPr>
            <a:r>
              <a:rPr lang="en-GB" sz="3300">
                <a:latin typeface="Comfortaa"/>
                <a:ea typeface="Comfortaa"/>
                <a:cs typeface="Comfortaa"/>
                <a:sym typeface="Comfortaa"/>
              </a:rPr>
              <a:t>100% pass rate</a:t>
            </a:r>
            <a:endParaRPr sz="3300">
              <a:latin typeface="Comfortaa"/>
              <a:ea typeface="Comfortaa"/>
              <a:cs typeface="Comfortaa"/>
              <a:sym typeface="Comfortaa"/>
            </a:endParaRPr>
          </a:p>
          <a:p>
            <a:pPr indent="0" lvl="0" marL="0" rtl="0" algn="l">
              <a:spcBef>
                <a:spcPts val="1000"/>
              </a:spcBef>
              <a:spcAft>
                <a:spcPts val="0"/>
              </a:spcAft>
              <a:buNone/>
            </a:pPr>
            <a:r>
              <a:rPr lang="en-GB" sz="3300">
                <a:latin typeface="Comfortaa"/>
                <a:ea typeface="Comfortaa"/>
                <a:cs typeface="Comfortaa"/>
                <a:sym typeface="Comfortaa"/>
              </a:rPr>
              <a:t>20% A grades</a:t>
            </a:r>
            <a:endParaRPr sz="3300">
              <a:latin typeface="Comfortaa"/>
              <a:ea typeface="Comfortaa"/>
              <a:cs typeface="Comfortaa"/>
              <a:sym typeface="Comfortaa"/>
            </a:endParaRPr>
          </a:p>
          <a:p>
            <a:pPr indent="0" lvl="0" marL="0" rtl="0" algn="l">
              <a:spcBef>
                <a:spcPts val="1000"/>
              </a:spcBef>
              <a:spcAft>
                <a:spcPts val="0"/>
              </a:spcAft>
              <a:buNone/>
            </a:pPr>
            <a:r>
              <a:rPr lang="en-GB" sz="3300">
                <a:latin typeface="Comfortaa"/>
                <a:ea typeface="Comfortaa"/>
                <a:cs typeface="Comfortaa"/>
                <a:sym typeface="Comfortaa"/>
              </a:rPr>
              <a:t>50% A to B grades</a:t>
            </a:r>
            <a:endParaRPr sz="3300">
              <a:latin typeface="Comfortaa"/>
              <a:ea typeface="Comfortaa"/>
              <a:cs typeface="Comfortaa"/>
              <a:sym typeface="Comfortaa"/>
            </a:endParaRPr>
          </a:p>
          <a:p>
            <a:pPr indent="0" lvl="0" marL="0" rtl="0" algn="l">
              <a:spcBef>
                <a:spcPts val="1000"/>
              </a:spcBef>
              <a:spcAft>
                <a:spcPts val="0"/>
              </a:spcAft>
              <a:buNone/>
            </a:pPr>
            <a:r>
              <a:rPr lang="en-GB" sz="3300">
                <a:latin typeface="Comfortaa"/>
                <a:ea typeface="Comfortaa"/>
                <a:cs typeface="Comfortaa"/>
                <a:sym typeface="Comfortaa"/>
              </a:rPr>
              <a:t>75% A to C grades</a:t>
            </a:r>
            <a:endParaRPr sz="3300">
              <a:latin typeface="Comfortaa"/>
              <a:ea typeface="Comfortaa"/>
              <a:cs typeface="Comfortaa"/>
              <a:sym typeface="Comfortaa"/>
            </a:endParaRPr>
          </a:p>
          <a:p>
            <a:pPr indent="0" lvl="0" marL="0" rtl="0" algn="l">
              <a:spcBef>
                <a:spcPts val="1000"/>
              </a:spcBef>
              <a:spcAft>
                <a:spcPts val="0"/>
              </a:spcAft>
              <a:buNone/>
            </a:pPr>
            <a:r>
              <a:t/>
            </a:r>
            <a:endParaRPr>
              <a:latin typeface="Comfortaa"/>
              <a:ea typeface="Comfortaa"/>
              <a:cs typeface="Comfortaa"/>
              <a:sym typeface="Comfortaa"/>
            </a:endParaRPr>
          </a:p>
        </p:txBody>
      </p:sp>
      <p:pic>
        <p:nvPicPr>
          <p:cNvPr id="144" name="Google Shape;144;g2fdb8b68a76_0_0"/>
          <p:cNvPicPr preferRelativeResize="0"/>
          <p:nvPr/>
        </p:nvPicPr>
        <p:blipFill rotWithShape="1">
          <a:blip r:embed="rId4">
            <a:alphaModFix/>
          </a:blip>
          <a:srcRect b="0" l="0" r="0" t="28191"/>
          <a:stretch/>
        </p:blipFill>
        <p:spPr>
          <a:xfrm>
            <a:off x="5002675" y="2422575"/>
            <a:ext cx="2933700" cy="1860400"/>
          </a:xfrm>
          <a:prstGeom prst="rect">
            <a:avLst/>
          </a:prstGeom>
          <a:noFill/>
          <a:ln>
            <a:noFill/>
          </a:ln>
        </p:spPr>
      </p:pic>
      <p:pic>
        <p:nvPicPr>
          <p:cNvPr id="145" name="Google Shape;145;g2fdb8b68a76_0_0"/>
          <p:cNvPicPr preferRelativeResize="0"/>
          <p:nvPr/>
        </p:nvPicPr>
        <p:blipFill rotWithShape="1">
          <a:blip r:embed="rId5">
            <a:alphaModFix/>
          </a:blip>
          <a:srcRect b="21642" l="0" r="0" t="14460"/>
          <a:stretch/>
        </p:blipFill>
        <p:spPr>
          <a:xfrm>
            <a:off x="6178275" y="4136125"/>
            <a:ext cx="2720250" cy="1927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g1e964fbb8af_0_0"/>
          <p:cNvSpPr txBox="1"/>
          <p:nvPr>
            <p:ph type="title"/>
          </p:nvPr>
        </p:nvSpPr>
        <p:spPr>
          <a:xfrm>
            <a:off x="628650" y="136525"/>
            <a:ext cx="7886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GB">
                <a:latin typeface="Comfortaa"/>
                <a:ea typeface="Comfortaa"/>
                <a:cs typeface="Comfortaa"/>
                <a:sym typeface="Comfortaa"/>
              </a:rPr>
              <a:t>Destinations	</a:t>
            </a:r>
            <a:endParaRPr>
              <a:latin typeface="Comfortaa"/>
              <a:ea typeface="Comfortaa"/>
              <a:cs typeface="Comfortaa"/>
              <a:sym typeface="Comfortaa"/>
            </a:endParaRPr>
          </a:p>
        </p:txBody>
      </p:sp>
      <p:sp>
        <p:nvSpPr>
          <p:cNvPr id="151" name="Google Shape;151;g1e964fbb8af_0_0"/>
          <p:cNvSpPr txBox="1"/>
          <p:nvPr>
            <p:ph idx="1" type="body"/>
          </p:nvPr>
        </p:nvSpPr>
        <p:spPr>
          <a:xfrm>
            <a:off x="628650" y="1444625"/>
            <a:ext cx="8049000" cy="43512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1000"/>
              </a:spcBef>
              <a:spcAft>
                <a:spcPts val="0"/>
              </a:spcAft>
              <a:buSzPts val="1800"/>
              <a:buNone/>
            </a:pPr>
            <a:r>
              <a:rPr lang="en-GB" sz="2700">
                <a:latin typeface="Comfortaa"/>
                <a:ea typeface="Comfortaa"/>
                <a:cs typeface="Comfortaa"/>
                <a:sym typeface="Comfortaa"/>
              </a:rPr>
              <a:t>Our students have progressed onto a range of courses and opportunities including:</a:t>
            </a:r>
            <a:endParaRPr sz="2700">
              <a:latin typeface="Comfortaa"/>
              <a:ea typeface="Comfortaa"/>
              <a:cs typeface="Comfortaa"/>
              <a:sym typeface="Comfortaa"/>
            </a:endParaRPr>
          </a:p>
          <a:p>
            <a:pPr indent="0" lvl="0" marL="0" rtl="0" algn="l">
              <a:lnSpc>
                <a:spcPct val="90000"/>
              </a:lnSpc>
              <a:spcBef>
                <a:spcPts val="1000"/>
              </a:spcBef>
              <a:spcAft>
                <a:spcPts val="0"/>
              </a:spcAft>
              <a:buSzPts val="1800"/>
              <a:buNone/>
            </a:pPr>
            <a:r>
              <a:t/>
            </a:r>
            <a:endParaRPr sz="1367">
              <a:latin typeface="Comfortaa"/>
              <a:ea typeface="Comfortaa"/>
              <a:cs typeface="Comfortaa"/>
              <a:sym typeface="Comfortaa"/>
            </a:endParaRPr>
          </a:p>
          <a:p>
            <a:pPr indent="0" lvl="0" marL="0" rtl="0" algn="l">
              <a:lnSpc>
                <a:spcPct val="90000"/>
              </a:lnSpc>
              <a:spcBef>
                <a:spcPts val="1000"/>
              </a:spcBef>
              <a:spcAft>
                <a:spcPts val="0"/>
              </a:spcAft>
              <a:buSzPts val="1800"/>
              <a:buNone/>
            </a:pPr>
            <a:r>
              <a:rPr lang="en-GB" sz="2700">
                <a:latin typeface="Comfortaa"/>
                <a:ea typeface="Comfortaa"/>
                <a:cs typeface="Comfortaa"/>
                <a:sym typeface="Comfortaa"/>
              </a:rPr>
              <a:t>Chemistry </a:t>
            </a:r>
            <a:endParaRPr sz="2700">
              <a:latin typeface="Comfortaa"/>
              <a:ea typeface="Comfortaa"/>
              <a:cs typeface="Comfortaa"/>
              <a:sym typeface="Comfortaa"/>
            </a:endParaRPr>
          </a:p>
          <a:p>
            <a:pPr indent="0" lvl="0" marL="0" rtl="0" algn="l">
              <a:lnSpc>
                <a:spcPct val="90000"/>
              </a:lnSpc>
              <a:spcBef>
                <a:spcPts val="1000"/>
              </a:spcBef>
              <a:spcAft>
                <a:spcPts val="0"/>
              </a:spcAft>
              <a:buSzPts val="1800"/>
              <a:buNone/>
            </a:pPr>
            <a:r>
              <a:rPr lang="en-GB" sz="2700">
                <a:latin typeface="Comfortaa"/>
                <a:ea typeface="Comfortaa"/>
                <a:cs typeface="Comfortaa"/>
                <a:sym typeface="Comfortaa"/>
              </a:rPr>
              <a:t>Medicine</a:t>
            </a:r>
            <a:endParaRPr sz="2700">
              <a:latin typeface="Comfortaa"/>
              <a:ea typeface="Comfortaa"/>
              <a:cs typeface="Comfortaa"/>
              <a:sym typeface="Comfortaa"/>
            </a:endParaRPr>
          </a:p>
          <a:p>
            <a:pPr indent="0" lvl="0" marL="0" rtl="0" algn="l">
              <a:lnSpc>
                <a:spcPct val="90000"/>
              </a:lnSpc>
              <a:spcBef>
                <a:spcPts val="1000"/>
              </a:spcBef>
              <a:spcAft>
                <a:spcPts val="0"/>
              </a:spcAft>
              <a:buSzPts val="1800"/>
              <a:buNone/>
            </a:pPr>
            <a:r>
              <a:rPr lang="en-GB" sz="2700">
                <a:latin typeface="Comfortaa"/>
                <a:ea typeface="Comfortaa"/>
                <a:cs typeface="Comfortaa"/>
                <a:sym typeface="Comfortaa"/>
              </a:rPr>
              <a:t>BioChemistry</a:t>
            </a:r>
            <a:endParaRPr sz="2700">
              <a:latin typeface="Comfortaa"/>
              <a:ea typeface="Comfortaa"/>
              <a:cs typeface="Comfortaa"/>
              <a:sym typeface="Comfortaa"/>
            </a:endParaRPr>
          </a:p>
          <a:p>
            <a:pPr indent="0" lvl="0" marL="0" rtl="0" algn="l">
              <a:lnSpc>
                <a:spcPct val="90000"/>
              </a:lnSpc>
              <a:spcBef>
                <a:spcPts val="1000"/>
              </a:spcBef>
              <a:spcAft>
                <a:spcPts val="0"/>
              </a:spcAft>
              <a:buSzPts val="1800"/>
              <a:buNone/>
            </a:pPr>
            <a:r>
              <a:rPr lang="en-GB" sz="2700">
                <a:latin typeface="Comfortaa"/>
                <a:ea typeface="Comfortaa"/>
                <a:cs typeface="Comfortaa"/>
                <a:sym typeface="Comfortaa"/>
              </a:rPr>
              <a:t>Chemical Engineering</a:t>
            </a:r>
            <a:endParaRPr sz="2700">
              <a:latin typeface="Comfortaa"/>
              <a:ea typeface="Comfortaa"/>
              <a:cs typeface="Comfortaa"/>
              <a:sym typeface="Comfortaa"/>
            </a:endParaRPr>
          </a:p>
          <a:p>
            <a:pPr indent="0" lvl="0" marL="0" rtl="0" algn="l">
              <a:lnSpc>
                <a:spcPct val="90000"/>
              </a:lnSpc>
              <a:spcBef>
                <a:spcPts val="1000"/>
              </a:spcBef>
              <a:spcAft>
                <a:spcPts val="0"/>
              </a:spcAft>
              <a:buSzPts val="1800"/>
              <a:buNone/>
            </a:pPr>
            <a:r>
              <a:rPr lang="en-GB" sz="2700">
                <a:latin typeface="Comfortaa"/>
                <a:ea typeface="Comfortaa"/>
                <a:cs typeface="Comfortaa"/>
                <a:sym typeface="Comfortaa"/>
              </a:rPr>
              <a:t>Accountancy</a:t>
            </a:r>
            <a:endParaRPr sz="2700">
              <a:latin typeface="Comfortaa"/>
              <a:ea typeface="Comfortaa"/>
              <a:cs typeface="Comfortaa"/>
              <a:sym typeface="Comfortaa"/>
            </a:endParaRPr>
          </a:p>
          <a:p>
            <a:pPr indent="0" lvl="0" marL="0" rtl="0" algn="l">
              <a:lnSpc>
                <a:spcPct val="90000"/>
              </a:lnSpc>
              <a:spcBef>
                <a:spcPts val="1000"/>
              </a:spcBef>
              <a:spcAft>
                <a:spcPts val="0"/>
              </a:spcAft>
              <a:buSzPts val="1800"/>
              <a:buNone/>
            </a:pPr>
            <a:r>
              <a:rPr lang="en-GB" sz="2700">
                <a:latin typeface="Comfortaa"/>
                <a:ea typeface="Comfortaa"/>
                <a:cs typeface="Comfortaa"/>
                <a:sym typeface="Comfortaa"/>
              </a:rPr>
              <a:t>Biomedicine</a:t>
            </a:r>
            <a:endParaRPr sz="2700">
              <a:latin typeface="Comfortaa"/>
              <a:ea typeface="Comfortaa"/>
              <a:cs typeface="Comfortaa"/>
              <a:sym typeface="Comfortaa"/>
            </a:endParaRPr>
          </a:p>
          <a:p>
            <a:pPr indent="0" lvl="0" marL="0" rtl="0" algn="l">
              <a:lnSpc>
                <a:spcPct val="90000"/>
              </a:lnSpc>
              <a:spcBef>
                <a:spcPts val="1000"/>
              </a:spcBef>
              <a:spcAft>
                <a:spcPts val="0"/>
              </a:spcAft>
              <a:buSzPts val="1800"/>
              <a:buNone/>
            </a:pPr>
            <a:r>
              <a:rPr lang="en-GB" sz="2700">
                <a:latin typeface="Comfortaa"/>
                <a:ea typeface="Comfortaa"/>
                <a:cs typeface="Comfortaa"/>
                <a:sym typeface="Comfortaa"/>
              </a:rPr>
              <a:t>Degree Apprenticeships</a:t>
            </a:r>
            <a:r>
              <a:rPr lang="en-GB">
                <a:latin typeface="Comfortaa"/>
                <a:ea typeface="Comfortaa"/>
                <a:cs typeface="Comfortaa"/>
                <a:sym typeface="Comfortaa"/>
              </a:rPr>
              <a:t> </a:t>
            </a:r>
            <a:endParaRPr>
              <a:latin typeface="Comfortaa"/>
              <a:ea typeface="Comfortaa"/>
              <a:cs typeface="Comfortaa"/>
              <a:sym typeface="Comfortaa"/>
            </a:endParaRPr>
          </a:p>
        </p:txBody>
      </p:sp>
      <p:pic>
        <p:nvPicPr>
          <p:cNvPr id="152" name="Google Shape;152;g1e964fbb8af_0_0"/>
          <p:cNvPicPr preferRelativeResize="0"/>
          <p:nvPr/>
        </p:nvPicPr>
        <p:blipFill rotWithShape="1">
          <a:blip r:embed="rId3">
            <a:alphaModFix/>
          </a:blip>
          <a:srcRect b="0" l="0" r="0" t="0"/>
          <a:stretch/>
        </p:blipFill>
        <p:spPr>
          <a:xfrm>
            <a:off x="6226841" y="5677813"/>
            <a:ext cx="2707481" cy="950119"/>
          </a:xfrm>
          <a:prstGeom prst="rect">
            <a:avLst/>
          </a:prstGeom>
          <a:noFill/>
          <a:ln>
            <a:noFill/>
          </a:ln>
        </p:spPr>
      </p:pic>
      <p:pic>
        <p:nvPicPr>
          <p:cNvPr id="153" name="Google Shape;153;g1e964fbb8af_0_0"/>
          <p:cNvPicPr preferRelativeResize="0"/>
          <p:nvPr/>
        </p:nvPicPr>
        <p:blipFill>
          <a:blip r:embed="rId4">
            <a:alphaModFix/>
          </a:blip>
          <a:stretch>
            <a:fillRect/>
          </a:stretch>
        </p:blipFill>
        <p:spPr>
          <a:xfrm>
            <a:off x="5035600" y="2860987"/>
            <a:ext cx="3032200" cy="22804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2022-10-12T12:26:40Z</dcterms:created>
  <dc:creator>kbt</dc:creator>
</cp:coreProperties>
</file>