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7" r:id="rId3"/>
    <p:sldId id="265" r:id="rId4"/>
    <p:sldId id="278" r:id="rId5"/>
    <p:sldId id="271" r:id="rId6"/>
    <p:sldId id="274" r:id="rId7"/>
    <p:sldId id="273" r:id="rId8"/>
    <p:sldId id="275" r:id="rId9"/>
    <p:sldId id="276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y Parrack [Student-EDU]" initials="JP[E" lastIdx="1" clrIdx="0">
    <p:extLst>
      <p:ext uri="{19B8F6BF-5375-455C-9EA6-DF929625EA0E}">
        <p15:presenceInfo xmlns:p15="http://schemas.microsoft.com/office/powerpoint/2012/main" userId="Jay Parrack [Student-EDU]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56" autoAdjust="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50934-FE98-485C-A5CD-D93CD1E88E01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242FE-736F-46E6-99C6-CD4897EB7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421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55D66-B364-4A57-9EB6-8468983934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108" y="1271954"/>
            <a:ext cx="11529646" cy="2157046"/>
          </a:xfrm>
        </p:spPr>
        <p:txBody>
          <a:bodyPr anchor="b"/>
          <a:lstStyle>
            <a:lvl1pPr algn="l">
              <a:defRPr sz="6000" b="1">
                <a:latin typeface="Quicksand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37235-DA3D-4E37-861E-86334C697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107" y="4161692"/>
            <a:ext cx="11529645" cy="1424354"/>
          </a:xfrm>
        </p:spPr>
        <p:txBody>
          <a:bodyPr/>
          <a:lstStyle>
            <a:lvl1pPr marL="0" indent="0" algn="l">
              <a:buNone/>
              <a:defRPr sz="2400">
                <a:latin typeface="Quicksand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85FFC-2E46-4974-9755-53196D1F3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D818-8D69-4786-B489-AC84880EC00C}" type="datetime1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C7F83-6B1B-4261-944E-029B21728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excellence through personal growth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104F0-43F2-45CF-8FD9-66E65B3A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A275-45C1-4723-865A-10F5927869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25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62F5D-4DAF-49D0-86C2-C0F753C52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7580D8-B163-45BF-9D93-E044DA29D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8FF76-D3A7-481A-BC13-EC8606273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665E-BDAC-41C3-BA2B-734686E6137C}" type="datetime1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8DA9F-7293-4295-8670-4CD29DA9C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excellence through personal growth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E89B7-A96A-4522-866B-5047BDCB1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A275-45C1-4723-865A-10F5927869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368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991335-85F8-4F81-B46A-BB7E5CA0CE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9E8BC7-1D2D-407D-BC23-5B51D2FF76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55A48-BD40-4F88-8B29-A469BDA8B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656EE-4FBA-4989-91FB-02630D944361}" type="datetime1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92B4F-C217-413B-B326-8810831ED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excellence through personal growth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5103B-D8DB-4F51-A994-E9504C2D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A275-45C1-4723-865A-10F5927869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87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B6274-FE4A-4B6F-9F88-4A3BF9E64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31" y="545122"/>
            <a:ext cx="9355015" cy="73855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A3B2C-830C-4393-969F-E571D7340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831" y="1987062"/>
            <a:ext cx="11488615" cy="36165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BCE14-E99D-4903-A337-D9CF8A85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AE8AC-EC10-45D5-91E2-6B40E556A711}" type="datetime1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8CC2B-347F-475A-9359-571BAE8E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excellence through personal growth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45F1D-4C7E-4513-A6C4-DC24FC59F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A275-45C1-4723-865A-10F5927869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58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40586-251F-4C05-B43E-2627A6D04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1723A-DB3A-44F3-AAA1-BBD1F46DC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CFB36-D395-4653-82C1-FCDAE6A93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91FA-E1B7-49AB-86FE-C6A2D245484F}" type="datetime1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18BFF-C9E7-4DAB-8CB5-9C8825E44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excellence through personal growth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A260A-876F-4831-A28D-7125EA5F9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A275-45C1-4723-865A-10F5927869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50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A0476-CF72-465A-9E5A-14671FB48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62DA6-BFF3-4FF3-8973-43B33CAD7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38F4BE-C6A2-44CF-9101-BE387640F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4E63CE-8329-40FF-BC44-F1596E2D2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A63E-B435-4710-97F7-02362ADA5ED1}" type="datetime1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FA5779-D42B-4CB9-A7D3-6EC9A358F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excellence through personal growth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95CFB-C99B-4260-B387-92970DCC5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A275-45C1-4723-865A-10F5927869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12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3990E-43D2-4D85-95EC-8BA31C5E1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FE7A4-D7C9-4C4C-94D4-301D68524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C66995-C0AD-41E3-9FA6-BE01CE96D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872C7F-63D2-40EB-9F2E-CCBF45833D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377EF4-CB3E-439E-9C2B-5B264159F2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A6A90F-9605-4BE4-8498-956D5F061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176E-6937-4A35-8705-CDBEBB7DB7FE}" type="datetime1">
              <a:rPr lang="en-GB" smtClean="0"/>
              <a:t>23/10/2024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042D80-3D2E-499E-AE3F-C2DDAB73A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excellence through personal growth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CC06EC-1122-4DE1-A805-1EE181A5F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A275-45C1-4723-865A-10F5927869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59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1E5CC-3605-4F36-A6A8-5E3CDC96C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EE3CD5-B815-4D86-A74E-F92954ECD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ADBD-6CC4-4140-A82D-007646AE5B97}" type="datetime1">
              <a:rPr lang="en-GB" smtClean="0"/>
              <a:t>23/10/2024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29ABD8-099C-475B-9E34-765D8C3B2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excellence through personal growth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B4EADB-0BEB-4150-B29D-64928316C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A275-45C1-4723-865A-10F5927869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15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862FA0-02BB-4992-9498-3DB491DCF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C564-1D45-40D8-A8A9-66DBC31ECAFD}" type="datetime1">
              <a:rPr lang="en-GB" smtClean="0"/>
              <a:t>23/10/2024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9F299F-6805-4E27-8D9D-E3E84DD8B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excellence through personal growth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6B75B-8CE2-42A7-BEB9-28DEB7A86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A275-45C1-4723-865A-10F5927869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92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D959F-21DE-492E-A3D5-3975A5E2F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9A3F2-9826-48B2-B1F7-53025B4D6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4023B8-39A9-4BAD-81FA-88FADC8A1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45CB79-2FFA-48C8-9C3E-2CBED5D28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A5C39-48A2-4307-9584-A07685197E5D}" type="datetime1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50A39-07C9-4381-BC65-88253CA0E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excellence through personal growth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C42A8-AF3D-40B4-AF84-BAD45571A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A275-45C1-4723-865A-10F5927869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83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7B503-B1DD-4158-91DC-25938B876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C4D2A4-EBFE-45AE-8218-6586EFA6ED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BA592-5F43-4AAD-9FB9-982F2DA14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6C2F5B-266E-42EF-99A6-B0860AD16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5E955-6AAA-4F2E-A13A-8A3ADA77F926}" type="datetime1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31AB70-A5F1-4559-883E-84C6FEAB4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excellence through personal growth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C8CAC-4C02-4641-824B-A6062F151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A275-45C1-4723-865A-10F5927869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34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039C57-CD3B-4A96-B3E5-16EFFE51A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74ACC-D292-4E1E-9303-030CDCDFE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94A26-F5C6-4B47-AC11-6F0B19B608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53400" y="636455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Quicksand" pitchFamily="2" charset="0"/>
              </a:defRPr>
            </a:lvl1pPr>
          </a:lstStyle>
          <a:p>
            <a:fld id="{999629BC-458B-4A33-9012-2F4C97993814}" type="datetime1">
              <a:rPr lang="en-GB" smtClean="0"/>
              <a:t>23/10/2024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B547C-099F-4B7E-B385-9E2684CA28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4001" y="61819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Quicksand" pitchFamily="2" charset="0"/>
              </a:defRPr>
            </a:lvl1pPr>
          </a:lstStyle>
          <a:p>
            <a:r>
              <a:rPr lang="en-GB"/>
              <a:t>Achieving excellence through personal growth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D7C81-B668-4408-89ED-D80F710EB3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Quicksand" pitchFamily="2" charset="0"/>
              </a:defRPr>
            </a:lvl1pPr>
          </a:lstStyle>
          <a:p>
            <a:fld id="{D51FA275-45C1-4723-865A-10F59278694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02DA39-95BF-4153-A180-DB61B0B4356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r="55602"/>
          <a:stretch/>
        </p:blipFill>
        <p:spPr>
          <a:xfrm>
            <a:off x="10389702" y="-17697"/>
            <a:ext cx="1497497" cy="11512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904A75A-A817-42D8-B421-3370F36921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51176" t="7972" b="6934"/>
          <a:stretch/>
        </p:blipFill>
        <p:spPr>
          <a:xfrm>
            <a:off x="149882" y="5968904"/>
            <a:ext cx="1278834" cy="76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05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Quicksand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Quicksand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Quicksand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Quicksand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Quicksand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Quicksand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3BCA6-40EC-4DE2-AF96-1F0A02DF96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A Level Computer Science at TAA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737C27-D1F4-4EAE-8F9D-7682DBA7A0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Mr Parrack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Head of Computer Science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6AAC9-AE4B-4A4F-92A6-4F90A7760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latin typeface="InterFace Trial" panose="020B0503020203020204" pitchFamily="34" charset="0"/>
                <a:cs typeface="InterFace Trial" panose="020B0503020203020204" pitchFamily="34" charset="0"/>
              </a:rPr>
              <a:t>Achieving excellence through personal growth</a:t>
            </a:r>
          </a:p>
        </p:txBody>
      </p:sp>
    </p:spTree>
    <p:extLst>
      <p:ext uri="{BB962C8B-B14F-4D97-AF65-F5344CB8AC3E}">
        <p14:creationId xmlns:p14="http://schemas.microsoft.com/office/powerpoint/2010/main" val="1004580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3BCA6-40EC-4DE2-AF96-1F0A02DF96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A Level Computer Science at TAA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737C27-D1F4-4EAE-8F9D-7682DBA7A0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Mr Parrack</a:t>
            </a:r>
          </a:p>
          <a:p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Head of Computer Science</a:t>
            </a:r>
          </a:p>
          <a:p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parrackj@tas.herts.sch.uk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6AAC9-AE4B-4A4F-92A6-4F90A7760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latin typeface="InterFace Trial" panose="020B0503020203020204" pitchFamily="34" charset="0"/>
                <a:cs typeface="InterFace Trial" panose="020B0503020203020204" pitchFamily="34" charset="0"/>
              </a:rPr>
              <a:t>Achieving excellence through personal growth</a:t>
            </a:r>
          </a:p>
        </p:txBody>
      </p:sp>
    </p:spTree>
    <p:extLst>
      <p:ext uri="{BB962C8B-B14F-4D97-AF65-F5344CB8AC3E}">
        <p14:creationId xmlns:p14="http://schemas.microsoft.com/office/powerpoint/2010/main" val="2053516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313E1-9357-4843-9C1B-7B101FB00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What do I need to study Computer Science?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35B38-842F-4073-81CE-EC8FD04DF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Minimum APS (Average Point Score): 5.6</a:t>
            </a:r>
          </a:p>
          <a:p>
            <a:pPr marL="0" indent="0">
              <a:buNone/>
            </a:pPr>
            <a:endParaRPr lang="en-GB" dirty="0">
              <a:latin typeface="InterFace Trial" panose="020B0503020203020204" pitchFamily="34" charset="0"/>
              <a:cs typeface="InterFace Trial" panose="020B0503020203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Grade 6 in Computer Science if studied at GCSE.</a:t>
            </a:r>
            <a:endParaRPr lang="en-GB" b="1" dirty="0">
              <a:latin typeface="InterFace Trial" panose="020B0503020203020204" pitchFamily="34" charset="0"/>
              <a:cs typeface="InterFace Trial" panose="020B0503020203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B8F456-A864-4E51-BABB-2FCC39348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latin typeface="InterFace Trial" panose="020B0503020203020204" pitchFamily="34" charset="0"/>
                <a:cs typeface="InterFace Trial" panose="020B0503020203020204" pitchFamily="34" charset="0"/>
              </a:rPr>
              <a:t>Achieving excellence through personal growth</a:t>
            </a:r>
          </a:p>
        </p:txBody>
      </p:sp>
    </p:spTree>
    <p:extLst>
      <p:ext uri="{BB962C8B-B14F-4D97-AF65-F5344CB8AC3E}">
        <p14:creationId xmlns:p14="http://schemas.microsoft.com/office/powerpoint/2010/main" val="2362336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34C00-2873-437A-941C-C0F8128D8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Course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66613-78F2-4ACC-9DCE-295179BEE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831" y="3747752"/>
            <a:ext cx="11488615" cy="1855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InterFace Trial" panose="020B0503020203020204" pitchFamily="34" charset="0"/>
                <a:cs typeface="InterFace Trial" panose="020B0503020203020204" pitchFamily="34" charset="0"/>
              </a:rPr>
              <a:t>We teach students AQA A Level Computer Science (7517 specification). In the first year, students begin to learn to program in C#, how we communicate with networks and development on a project (NEA). In the second year, students continue to develop their NEA’s while learning more advanced topics such as data representation and computer architecture.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451AC4-DDB1-47A6-9138-C9E7AE6EF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latin typeface="InterFace Trial" panose="020B0503020203020204" pitchFamily="34" charset="0"/>
                <a:cs typeface="InterFace Trial" panose="020B0503020203020204" pitchFamily="34" charset="0"/>
              </a:rPr>
              <a:t>Achieving excellence through personal growth</a:t>
            </a:r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2044C5CE-D4C0-4976-9E95-E5841F310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31801"/>
              </p:ext>
            </p:extLst>
          </p:nvPr>
        </p:nvGraphicFramePr>
        <p:xfrm>
          <a:off x="357556" y="1983805"/>
          <a:ext cx="11488614" cy="1584960"/>
        </p:xfrm>
        <a:graphic>
          <a:graphicData uri="http://schemas.openxmlformats.org/drawingml/2006/table">
            <a:tbl>
              <a:tblPr firstRow="1" bandRow="1"/>
              <a:tblGrid>
                <a:gridCol w="3572686">
                  <a:extLst>
                    <a:ext uri="{9D8B030D-6E8A-4147-A177-3AD203B41FA5}">
                      <a16:colId xmlns:a16="http://schemas.microsoft.com/office/drawing/2014/main" val="757530795"/>
                    </a:ext>
                  </a:extLst>
                </a:gridCol>
                <a:gridCol w="3607266">
                  <a:extLst>
                    <a:ext uri="{9D8B030D-6E8A-4147-A177-3AD203B41FA5}">
                      <a16:colId xmlns:a16="http://schemas.microsoft.com/office/drawing/2014/main" val="2774549494"/>
                    </a:ext>
                  </a:extLst>
                </a:gridCol>
                <a:gridCol w="4308662">
                  <a:extLst>
                    <a:ext uri="{9D8B030D-6E8A-4147-A177-3AD203B41FA5}">
                      <a16:colId xmlns:a16="http://schemas.microsoft.com/office/drawing/2014/main" val="2113995478"/>
                    </a:ext>
                  </a:extLst>
                </a:gridCol>
              </a:tblGrid>
              <a:tr h="36341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FFFF"/>
                          </a:solidFill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Paper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55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FFFF"/>
                          </a:solidFill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Paper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55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FFFF"/>
                          </a:solidFill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Non-Exam Assessment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5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81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40%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40%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20%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09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On screen exam: 2hrs 30mins</a:t>
                      </a:r>
                    </a:p>
                    <a:p>
                      <a:pPr algn="ctr"/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C#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Written exam: 2hrs 30mins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75 marks total. Use knowledge and skills gained through the course to solve or investigate a practical problem. This can be programmed in </a:t>
                      </a:r>
                      <a:r>
                        <a:rPr lang="en-GB" sz="1400" b="1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any </a:t>
                      </a:r>
                      <a:r>
                        <a:rPr lang="en-GB" sz="1400" b="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programming language.</a:t>
                      </a:r>
                      <a:endParaRPr lang="en-GB" sz="1400" dirty="0">
                        <a:latin typeface="InterFace Trial" panose="020B0503020203020204" pitchFamily="34" charset="0"/>
                        <a:cs typeface="InterFace Trial" panose="020B05030202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2738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73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34C00-2873-437A-941C-C0F8128D8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Course Overview: Units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451AC4-DDB1-47A6-9138-C9E7AE6EF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latin typeface="InterFace Trial" panose="020B0503020203020204" pitchFamily="34" charset="0"/>
                <a:cs typeface="InterFace Trial" panose="020B0503020203020204" pitchFamily="34" charset="0"/>
              </a:rPr>
              <a:t>Achieving excellence through personal growth</a:t>
            </a:r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2044C5CE-D4C0-4976-9E95-E5841F310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62740"/>
              </p:ext>
            </p:extLst>
          </p:nvPr>
        </p:nvGraphicFramePr>
        <p:xfrm>
          <a:off x="357555" y="1983805"/>
          <a:ext cx="11503011" cy="2987040"/>
        </p:xfrm>
        <a:graphic>
          <a:graphicData uri="http://schemas.openxmlformats.org/drawingml/2006/table">
            <a:tbl>
              <a:tblPr firstRow="1" bandRow="1"/>
              <a:tblGrid>
                <a:gridCol w="5031191">
                  <a:extLst>
                    <a:ext uri="{9D8B030D-6E8A-4147-A177-3AD203B41FA5}">
                      <a16:colId xmlns:a16="http://schemas.microsoft.com/office/drawing/2014/main" val="757530795"/>
                    </a:ext>
                  </a:extLst>
                </a:gridCol>
                <a:gridCol w="6471820">
                  <a:extLst>
                    <a:ext uri="{9D8B030D-6E8A-4147-A177-3AD203B41FA5}">
                      <a16:colId xmlns:a16="http://schemas.microsoft.com/office/drawing/2014/main" val="2774549494"/>
                    </a:ext>
                  </a:extLst>
                </a:gridCol>
              </a:tblGrid>
              <a:tr h="36341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FFFF"/>
                          </a:solidFill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Paper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55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FFFF"/>
                          </a:solidFill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Paper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5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81128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Fundamentals of Algorithms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Fundamentals of Programming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Fundamentals of Data Structures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Theory of Computation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Fundamentals of data representation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Fundamentals of computer systems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Fundamentals of computer organisation and architecture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Consequences of uses of computing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Fundamentals of communication and networking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Fundamentals of databases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Big Data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>
                          <a:latin typeface="InterFace Trial" panose="020B0503020203020204" pitchFamily="34" charset="0"/>
                          <a:cs typeface="InterFace Trial" panose="020B0503020203020204" pitchFamily="34" charset="0"/>
                        </a:rPr>
                        <a:t>Fundamentals of functional programming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09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494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1BF70-C805-42D8-96BD-F0781130E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Where can Computer Science take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5F9CC-A062-45BA-AE85-E968701B9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831" y="1987061"/>
            <a:ext cx="5832661" cy="3909037"/>
          </a:xfrm>
        </p:spPr>
        <p:txBody>
          <a:bodyPr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GB" b="1" u="sng" dirty="0">
                <a:latin typeface="InterFace Trial" panose="020B0503020203020204" pitchFamily="34" charset="0"/>
                <a:cs typeface="InterFace Trial" panose="020B0503020203020204" pitchFamily="34" charset="0"/>
              </a:rPr>
              <a:t>Transferable Skills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600"/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Teamwork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600"/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Design and Modelling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600"/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Problem Solving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600"/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Working to Requirements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600"/>
            </a:pPr>
            <a:endParaRPr lang="en-GB" dirty="0">
              <a:latin typeface="InterFace Trial" panose="020B0503020203020204" pitchFamily="34" charset="0"/>
              <a:cs typeface="InterFace Trial" panose="020B0503020203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7CA864-830B-441D-A9F2-C647F9BFD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latin typeface="InterFace Trial" panose="020B0503020203020204" pitchFamily="34" charset="0"/>
                <a:cs typeface="InterFace Trial" panose="020B0503020203020204" pitchFamily="34" charset="0"/>
              </a:rPr>
              <a:t>Achieving excellence through personal growth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FA2C0EE-D3E6-6654-2E90-02327CEFA157}"/>
              </a:ext>
            </a:extLst>
          </p:cNvPr>
          <p:cNvSpPr txBox="1">
            <a:spLocks/>
          </p:cNvSpPr>
          <p:nvPr/>
        </p:nvSpPr>
        <p:spPr>
          <a:xfrm>
            <a:off x="6178492" y="1987061"/>
            <a:ext cx="5832660" cy="3909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Quicksand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Quicksand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Quicksand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Quicksand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Quicksand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SzPts val="1600"/>
              <a:buFont typeface="Arial" panose="020B0604020202020204" pitchFamily="34" charset="0"/>
              <a:buNone/>
            </a:pPr>
            <a:r>
              <a:rPr lang="en-GB" b="1" u="sng" dirty="0">
                <a:latin typeface="InterFace Trial" panose="020B0503020203020204" pitchFamily="34" charset="0"/>
                <a:cs typeface="InterFace Trial" panose="020B0503020203020204" pitchFamily="34" charset="0"/>
              </a:rPr>
              <a:t>Careers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600"/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Software Developer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600"/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IT Technician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600"/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Games Developer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600"/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Cyber Security Specialist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600"/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Networks Engineer</a:t>
            </a:r>
          </a:p>
        </p:txBody>
      </p:sp>
    </p:spTree>
    <p:extLst>
      <p:ext uri="{BB962C8B-B14F-4D97-AF65-F5344CB8AC3E}">
        <p14:creationId xmlns:p14="http://schemas.microsoft.com/office/powerpoint/2010/main" val="1551355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1BF70-C805-42D8-96BD-F0781130E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Computer Science lessons at TAA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5F9CC-A062-45BA-AE85-E968701B9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831" y="1987061"/>
            <a:ext cx="11488615" cy="3909037"/>
          </a:xfrm>
        </p:spPr>
        <p:txBody>
          <a:bodyPr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In computer science, students will have the opportunity to work on projects independently – these require courage as they can take up a large amount of time.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lang="en-GB" dirty="0">
              <a:latin typeface="InterFace Trial" panose="020B0503020203020204" pitchFamily="34" charset="0"/>
              <a:cs typeface="InterFace Trial" panose="020B0503020203020204" pitchFamily="34" charset="0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At TAA, you will have the opportunity to learn C# alongside another language (optional) during your NEA. You will get access to </a:t>
            </a:r>
            <a:r>
              <a:rPr lang="en-GB" dirty="0" err="1">
                <a:latin typeface="InterFace Trial" panose="020B0503020203020204" pitchFamily="34" charset="0"/>
                <a:cs typeface="InterFace Trial" panose="020B0503020203020204" pitchFamily="34" charset="0"/>
              </a:rPr>
              <a:t>Jetbrains</a:t>
            </a: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 software along with subject expertise in small class sizes (typically under 10 students).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7CA864-830B-441D-A9F2-C647F9BFD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latin typeface="InterFace Trial" panose="020B0503020203020204" pitchFamily="34" charset="0"/>
                <a:cs typeface="InterFace Trial" panose="020B0503020203020204" pitchFamily="34" charset="0"/>
              </a:rPr>
              <a:t>Achieving excellence through personal growth</a:t>
            </a:r>
          </a:p>
        </p:txBody>
      </p:sp>
    </p:spTree>
    <p:extLst>
      <p:ext uri="{BB962C8B-B14F-4D97-AF65-F5344CB8AC3E}">
        <p14:creationId xmlns:p14="http://schemas.microsoft.com/office/powerpoint/2010/main" val="2922345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313E1-9357-4843-9C1B-7B101FB00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Enrichment: Bletchley Park Trip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35B38-842F-4073-81CE-EC8FD04DF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832" y="1987062"/>
            <a:ext cx="7179094" cy="361657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During the course, students are offered the opportunity of a trip to Bletchley Park.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b="1" dirty="0">
              <a:latin typeface="InterFace Trial" panose="020B0503020203020204" pitchFamily="34" charset="0"/>
              <a:cs typeface="InterFace Trial" panose="020B0503020203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Engage in a workshop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Guided tour that tells the story of workers at Bletchley Park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Exploration of the site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B8F456-A864-4E51-BABB-2FCC39348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latin typeface="InterFace Trial" panose="020B0503020203020204" pitchFamily="34" charset="0"/>
                <a:cs typeface="InterFace Trial" panose="020B0503020203020204" pitchFamily="34" charset="0"/>
              </a:rPr>
              <a:t>Achieving excellence through personal growth</a:t>
            </a:r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60B28811-8E3A-49D5-565E-8882521CD4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60" t="8290" r="19219"/>
          <a:stretch/>
        </p:blipFill>
        <p:spPr>
          <a:xfrm rot="10800000">
            <a:off x="7742590" y="1280746"/>
            <a:ext cx="4103578" cy="502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877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313E1-9357-4843-9C1B-7B101FB00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Enrichment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35B38-842F-4073-81CE-EC8FD04DF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831" y="1987062"/>
            <a:ext cx="11038029" cy="361657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STEM Prefects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Trips to Sky Studios (Elstree)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Work Experience with Industry (e.g. ARM)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Harvard University - CS50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New Scientist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Sessions with SAE Institute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External support, guidance and workshops with Prof Martin </a:t>
            </a:r>
            <a:r>
              <a:rPr lang="en-GB" dirty="0" err="1">
                <a:latin typeface="InterFace Trial" panose="020B0503020203020204" pitchFamily="34" charset="0"/>
                <a:cs typeface="InterFace Trial" panose="020B0503020203020204" pitchFamily="34" charset="0"/>
              </a:rPr>
              <a:t>Loomes</a:t>
            </a:r>
            <a:endParaRPr lang="en-GB" dirty="0">
              <a:latin typeface="InterFace Trial" panose="020B0503020203020204" pitchFamily="34" charset="0"/>
              <a:cs typeface="InterFace Trial" panose="020B0503020203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B8F456-A864-4E51-BABB-2FCC39348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latin typeface="InterFace Trial" panose="020B0503020203020204" pitchFamily="34" charset="0"/>
                <a:cs typeface="InterFace Trial" panose="020B0503020203020204" pitchFamily="34" charset="0"/>
              </a:rPr>
              <a:t>Achieving excellence through personal growth</a:t>
            </a:r>
          </a:p>
        </p:txBody>
      </p:sp>
    </p:spTree>
    <p:extLst>
      <p:ext uri="{BB962C8B-B14F-4D97-AF65-F5344CB8AC3E}">
        <p14:creationId xmlns:p14="http://schemas.microsoft.com/office/powerpoint/2010/main" val="3748930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313E1-9357-4843-9C1B-7B101FB00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Results &amp; Destinations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35B38-842F-4073-81CE-EC8FD04DF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831" y="1987062"/>
            <a:ext cx="11038029" cy="361657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100% pass rate with grades A-C. Destinations include: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dirty="0">
              <a:latin typeface="InterFace Trial" panose="020B0503020203020204" pitchFamily="34" charset="0"/>
              <a:cs typeface="InterFace Trial" panose="020B0503020203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George: Maths at Durham University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Jack: Computer Science at University of Hertfordshire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Daniel: Game Development at SAE Institute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Abbie: Computer Science with AI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InterFace Trial" panose="020B0503020203020204" pitchFamily="34" charset="0"/>
                <a:cs typeface="InterFace Trial" panose="020B0503020203020204" pitchFamily="34" charset="0"/>
              </a:rPr>
              <a:t>Justin: Computer Science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dirty="0">
              <a:latin typeface="InterFace Trial" panose="020B0503020203020204" pitchFamily="34" charset="0"/>
              <a:cs typeface="InterFace Trial" panose="020B0503020203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B8F456-A864-4E51-BABB-2FCC39348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latin typeface="InterFace Trial" panose="020B0503020203020204" pitchFamily="34" charset="0"/>
                <a:cs typeface="InterFace Trial" panose="020B0503020203020204" pitchFamily="34" charset="0"/>
              </a:rPr>
              <a:t>Achieving excellence through personal growth</a:t>
            </a:r>
          </a:p>
        </p:txBody>
      </p:sp>
    </p:spTree>
    <p:extLst>
      <p:ext uri="{BB962C8B-B14F-4D97-AF65-F5344CB8AC3E}">
        <p14:creationId xmlns:p14="http://schemas.microsoft.com/office/powerpoint/2010/main" val="3460603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517</Words>
  <Application>Microsoft Office PowerPoint</Application>
  <PresentationFormat>Widescreen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InterFace Trial</vt:lpstr>
      <vt:lpstr>Quicksand</vt:lpstr>
      <vt:lpstr>Office Theme</vt:lpstr>
      <vt:lpstr>A Level Computer Science at TAA</vt:lpstr>
      <vt:lpstr>What do I need to study Computer Science?</vt:lpstr>
      <vt:lpstr>Course Overview</vt:lpstr>
      <vt:lpstr>Course Overview: Units</vt:lpstr>
      <vt:lpstr>Where can Computer Science take me?</vt:lpstr>
      <vt:lpstr>Computer Science lessons at TAA</vt:lpstr>
      <vt:lpstr>Enrichment: Bletchley Park Trip</vt:lpstr>
      <vt:lpstr>Enrichment Opportunities</vt:lpstr>
      <vt:lpstr>Results &amp; Destinations</vt:lpstr>
      <vt:lpstr>A Level Computer Science at TAA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Parrack [Student-EDU]</dc:creator>
  <cp:lastModifiedBy>jpk</cp:lastModifiedBy>
  <cp:revision>50</cp:revision>
  <dcterms:created xsi:type="dcterms:W3CDTF">2021-09-03T22:03:13Z</dcterms:created>
  <dcterms:modified xsi:type="dcterms:W3CDTF">2024-10-23T07:56:58Z</dcterms:modified>
</cp:coreProperties>
</file>