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9144000"/>
  <p:notesSz cx="6858000" cy="9144000"/>
  <p:embeddedFontLst>
    <p:embeddedFont>
      <p:font typeface="Comfortaa"/>
      <p:regular r:id="rId15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7" roundtripDataSignature="AMtx7mh2aX+b/qIqFlXoTeG0G4GmLiaP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Comfortaa-regular.fntdata"/><Relationship Id="rId14" Type="http://schemas.openxmlformats.org/officeDocument/2006/relationships/slide" Target="slides/slide10.xml"/><Relationship Id="rId17" Type="http://customschemas.google.com/relationships/presentationmetadata" Target="metadata"/><Relationship Id="rId16" Type="http://schemas.openxmlformats.org/officeDocument/2006/relationships/font" Target="fonts/Comfortaa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e964fbb8af_0_0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1e964fbb8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25d65bae7_0_0:notes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3025d65ba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600"/>
          </a:p>
        </p:txBody>
      </p:sp>
      <p:sp>
        <p:nvSpPr>
          <p:cNvPr id="99" name="Google Shape;99;p5:notes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788c50a2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g30788c50a2f_0_8:notes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8:notes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e964fbb8af_0_6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1e964fbb8a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eaea9d2f5_0_11:notes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2feaea9d2f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fdb8b68a76_0_0:notes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2fdb8b68a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4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4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629841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629841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/>
          <p:nvPr>
            <p:ph type="ctrTitle"/>
          </p:nvPr>
        </p:nvSpPr>
        <p:spPr>
          <a:xfrm>
            <a:off x="370425" y="135875"/>
            <a:ext cx="8313000" cy="1797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GB" sz="5400">
                <a:latin typeface="Comfortaa"/>
                <a:ea typeface="Comfortaa"/>
                <a:cs typeface="Comfortaa"/>
                <a:sym typeface="Comfortaa"/>
              </a:rPr>
              <a:t>Welcome to </a:t>
            </a:r>
            <a:endParaRPr sz="5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GB" sz="5400">
                <a:latin typeface="Comfortaa"/>
                <a:ea typeface="Comfortaa"/>
                <a:cs typeface="Comfortaa"/>
                <a:sym typeface="Comfortaa"/>
              </a:rPr>
              <a:t>Biology A level</a:t>
            </a:r>
            <a:endParaRPr sz="5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5" name="Google Shape;85;p2"/>
          <p:cNvPicPr preferRelativeResize="0"/>
          <p:nvPr/>
        </p:nvPicPr>
        <p:blipFill rotWithShape="1">
          <a:blip r:embed="rId3">
            <a:alphaModFix/>
          </a:blip>
          <a:srcRect b="7295" l="0" r="0" t="0"/>
          <a:stretch/>
        </p:blipFill>
        <p:spPr>
          <a:xfrm rot="5400000">
            <a:off x="2163425" y="2839188"/>
            <a:ext cx="3878775" cy="247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"/>
          <p:cNvPicPr preferRelativeResize="0"/>
          <p:nvPr/>
        </p:nvPicPr>
        <p:blipFill rotWithShape="1">
          <a:blip r:embed="rId4">
            <a:alphaModFix/>
          </a:blip>
          <a:srcRect b="0" l="30402" r="19403" t="0"/>
          <a:stretch/>
        </p:blipFill>
        <p:spPr>
          <a:xfrm>
            <a:off x="2174313" y="2136025"/>
            <a:ext cx="1574400" cy="38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"/>
          <p:cNvPicPr preferRelativeResize="0"/>
          <p:nvPr/>
        </p:nvPicPr>
        <p:blipFill rotWithShape="1">
          <a:blip r:embed="rId5">
            <a:alphaModFix/>
          </a:blip>
          <a:srcRect b="0" l="34375" r="28968" t="0"/>
          <a:stretch/>
        </p:blipFill>
        <p:spPr>
          <a:xfrm>
            <a:off x="6465438" y="2147150"/>
            <a:ext cx="2136800" cy="38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4152599" y="3321412"/>
            <a:ext cx="3885076" cy="15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7">
            <a:alphaModFix/>
          </a:blip>
          <a:srcRect b="16849" l="0" r="0" t="17687"/>
          <a:stretch/>
        </p:blipFill>
        <p:spPr>
          <a:xfrm rot="-5400000">
            <a:off x="-540924" y="3218163"/>
            <a:ext cx="3879874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e964fbb8af_0_0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Destinations	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6" name="Google Shape;156;g1e964fbb8af_0_0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Our students have progressed onto a range of courses and opportunities including: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Chemistry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Medicine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Biochemistry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Chemical Engineering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Accountancy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Biomedicine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And degree apprenticeships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7" name="Google Shape;157;g1e964fbb8a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9691" y="5296013"/>
            <a:ext cx="2707481" cy="95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1e964fbb8af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5400" y="2686649"/>
            <a:ext cx="3495825" cy="26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1e964fbb8af_0_0"/>
          <p:cNvPicPr preferRelativeResize="0"/>
          <p:nvPr/>
        </p:nvPicPr>
        <p:blipFill rotWithShape="1">
          <a:blip r:embed="rId5">
            <a:alphaModFix/>
          </a:blip>
          <a:srcRect b="-97587" l="0" r="-71879" t="0"/>
          <a:stretch/>
        </p:blipFill>
        <p:spPr>
          <a:xfrm>
            <a:off x="6759450" y="61839"/>
            <a:ext cx="2273825" cy="348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25d65bae7_0_0"/>
          <p:cNvSpPr txBox="1"/>
          <p:nvPr>
            <p:ph type="title"/>
          </p:nvPr>
        </p:nvSpPr>
        <p:spPr>
          <a:xfrm>
            <a:off x="0" y="0"/>
            <a:ext cx="78867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Entry requirements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g3025d65bae7_0_0"/>
          <p:cNvSpPr txBox="1"/>
          <p:nvPr>
            <p:ph idx="1" type="body"/>
          </p:nvPr>
        </p:nvSpPr>
        <p:spPr>
          <a:xfrm>
            <a:off x="-100" y="1296125"/>
            <a:ext cx="9144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Level 6</a:t>
            </a: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 in Biology if you are taking Triple Science.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Level 7,7</a:t>
            </a: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 if you are taking Combined Science.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6" name="Google Shape;96;g3025d65bae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2239" y="3335124"/>
            <a:ext cx="6219320" cy="20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 txBox="1"/>
          <p:nvPr>
            <p:ph type="title"/>
          </p:nvPr>
        </p:nvSpPr>
        <p:spPr>
          <a:xfrm>
            <a:off x="0" y="0"/>
            <a:ext cx="7886700" cy="9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000">
                <a:latin typeface="Comfortaa"/>
                <a:ea typeface="Comfortaa"/>
                <a:cs typeface="Comfortaa"/>
                <a:sym typeface="Comfortaa"/>
              </a:rPr>
              <a:t>Course overview</a:t>
            </a:r>
            <a:endParaRPr sz="4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" name="Google Shape;102;p5"/>
          <p:cNvSpPr txBox="1"/>
          <p:nvPr>
            <p:ph idx="1" type="body"/>
          </p:nvPr>
        </p:nvSpPr>
        <p:spPr>
          <a:xfrm>
            <a:off x="97900" y="842300"/>
            <a:ext cx="8875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470">
                <a:latin typeface="Comfortaa"/>
                <a:ea typeface="Comfortaa"/>
                <a:cs typeface="Comfortaa"/>
                <a:sym typeface="Comfortaa"/>
              </a:rPr>
              <a:t>AQA Specification </a:t>
            </a:r>
            <a:endParaRPr sz="2470">
              <a:latin typeface="Comfortaa"/>
              <a:ea typeface="Comfortaa"/>
              <a:cs typeface="Comfortaa"/>
              <a:sym typeface="Comfortaa"/>
            </a:endParaRPr>
          </a:p>
          <a:p>
            <a:pPr indent="-36004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Comfortaa"/>
              <a:buChar char="•"/>
            </a:pPr>
            <a:r>
              <a:rPr lang="en-GB" sz="2070">
                <a:latin typeface="Comfortaa"/>
                <a:ea typeface="Comfortaa"/>
                <a:cs typeface="Comfortaa"/>
                <a:sym typeface="Comfortaa"/>
              </a:rPr>
              <a:t>Biological molecules </a:t>
            </a:r>
            <a:endParaRPr sz="2070">
              <a:latin typeface="Comfortaa"/>
              <a:ea typeface="Comfortaa"/>
              <a:cs typeface="Comfortaa"/>
              <a:sym typeface="Comfortaa"/>
            </a:endParaRPr>
          </a:p>
          <a:p>
            <a:pPr indent="-36004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Comfortaa"/>
              <a:buChar char="•"/>
            </a:pPr>
            <a:r>
              <a:rPr lang="en-GB" sz="2070">
                <a:latin typeface="Comfortaa"/>
                <a:ea typeface="Comfortaa"/>
                <a:cs typeface="Comfortaa"/>
                <a:sym typeface="Comfortaa"/>
              </a:rPr>
              <a:t>Cells </a:t>
            </a:r>
            <a:endParaRPr sz="2070">
              <a:latin typeface="Comfortaa"/>
              <a:ea typeface="Comfortaa"/>
              <a:cs typeface="Comfortaa"/>
              <a:sym typeface="Comfortaa"/>
            </a:endParaRPr>
          </a:p>
          <a:p>
            <a:pPr indent="-36004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Comfortaa"/>
              <a:buChar char="•"/>
            </a:pPr>
            <a:r>
              <a:rPr lang="en-GB" sz="2070">
                <a:latin typeface="Comfortaa"/>
                <a:ea typeface="Comfortaa"/>
                <a:cs typeface="Comfortaa"/>
                <a:sym typeface="Comfortaa"/>
              </a:rPr>
              <a:t>Organisms exchange substances with their environment </a:t>
            </a:r>
            <a:endParaRPr sz="2070">
              <a:latin typeface="Comfortaa"/>
              <a:ea typeface="Comfortaa"/>
              <a:cs typeface="Comfortaa"/>
              <a:sym typeface="Comfortaa"/>
            </a:endParaRPr>
          </a:p>
          <a:p>
            <a:pPr indent="-36004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Comfortaa"/>
              <a:buChar char="•"/>
            </a:pPr>
            <a:r>
              <a:rPr lang="en-GB" sz="2070">
                <a:latin typeface="Comfortaa"/>
                <a:ea typeface="Comfortaa"/>
                <a:cs typeface="Comfortaa"/>
                <a:sym typeface="Comfortaa"/>
              </a:rPr>
              <a:t>Genetic information, variation and relationships between organisms </a:t>
            </a:r>
            <a:endParaRPr sz="2070">
              <a:latin typeface="Comfortaa"/>
              <a:ea typeface="Comfortaa"/>
              <a:cs typeface="Comfortaa"/>
              <a:sym typeface="Comfortaa"/>
            </a:endParaRPr>
          </a:p>
          <a:p>
            <a:pPr indent="-36004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Comfortaa"/>
              <a:buChar char="•"/>
            </a:pPr>
            <a:r>
              <a:rPr lang="en-GB" sz="2070">
                <a:latin typeface="Comfortaa"/>
                <a:ea typeface="Comfortaa"/>
                <a:cs typeface="Comfortaa"/>
                <a:sym typeface="Comfortaa"/>
              </a:rPr>
              <a:t>Energy transfers in and between organisms </a:t>
            </a:r>
            <a:endParaRPr sz="2070">
              <a:latin typeface="Comfortaa"/>
              <a:ea typeface="Comfortaa"/>
              <a:cs typeface="Comfortaa"/>
              <a:sym typeface="Comfortaa"/>
            </a:endParaRPr>
          </a:p>
          <a:p>
            <a:pPr indent="-36004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Comfortaa"/>
              <a:buChar char="•"/>
            </a:pPr>
            <a:r>
              <a:rPr lang="en-GB" sz="2070">
                <a:latin typeface="Comfortaa"/>
                <a:ea typeface="Comfortaa"/>
                <a:cs typeface="Comfortaa"/>
                <a:sym typeface="Comfortaa"/>
              </a:rPr>
              <a:t>Organisms respond to changes in their internal and external environments </a:t>
            </a:r>
            <a:endParaRPr sz="2070">
              <a:latin typeface="Comfortaa"/>
              <a:ea typeface="Comfortaa"/>
              <a:cs typeface="Comfortaa"/>
              <a:sym typeface="Comfortaa"/>
            </a:endParaRPr>
          </a:p>
          <a:p>
            <a:pPr indent="-36004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Comfortaa"/>
              <a:buChar char="•"/>
            </a:pPr>
            <a:r>
              <a:rPr lang="en-GB" sz="2070">
                <a:latin typeface="Comfortaa"/>
                <a:ea typeface="Comfortaa"/>
                <a:cs typeface="Comfortaa"/>
                <a:sym typeface="Comfortaa"/>
              </a:rPr>
              <a:t>Genetics, populations, evolution and ecosystems </a:t>
            </a:r>
            <a:endParaRPr sz="2070">
              <a:latin typeface="Comfortaa"/>
              <a:ea typeface="Comfortaa"/>
              <a:cs typeface="Comfortaa"/>
              <a:sym typeface="Comfortaa"/>
            </a:endParaRPr>
          </a:p>
          <a:p>
            <a:pPr indent="-36004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Comfortaa"/>
              <a:buChar char="•"/>
            </a:pPr>
            <a:r>
              <a:rPr lang="en-GB" sz="2070">
                <a:latin typeface="Comfortaa"/>
                <a:ea typeface="Comfortaa"/>
                <a:cs typeface="Comfortaa"/>
                <a:sym typeface="Comfortaa"/>
              </a:rPr>
              <a:t>The control of gene expression </a:t>
            </a:r>
            <a:endParaRPr sz="207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7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788c50a2f_0_8"/>
          <p:cNvSpPr txBox="1"/>
          <p:nvPr>
            <p:ph type="title"/>
          </p:nvPr>
        </p:nvSpPr>
        <p:spPr>
          <a:xfrm>
            <a:off x="-25225" y="-195400"/>
            <a:ext cx="7886700" cy="10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800">
                <a:latin typeface="Comfortaa"/>
                <a:ea typeface="Comfortaa"/>
                <a:cs typeface="Comfortaa"/>
                <a:sym typeface="Comfortaa"/>
              </a:rPr>
              <a:t>Where can Biology take me?</a:t>
            </a:r>
            <a:endParaRPr sz="3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8" name="Google Shape;108;g30788c50a2f_0_8"/>
          <p:cNvSpPr txBox="1"/>
          <p:nvPr/>
        </p:nvSpPr>
        <p:spPr>
          <a:xfrm>
            <a:off x="540025" y="734325"/>
            <a:ext cx="3421800" cy="4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Biology Careers:</a:t>
            </a:r>
            <a:endParaRPr b="1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Pharmaceuticals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Medicine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Dentistry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Forensic science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Biochemistry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Botanist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Microbiology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Toxicologist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Ecologist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Teacher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Nutrition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9" name="Google Shape;109;g30788c50a2f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3325" y="816250"/>
            <a:ext cx="2897026" cy="193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0788c50a2f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3325" y="2748625"/>
            <a:ext cx="2897026" cy="162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0788c50a2f_0_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3325" y="4378602"/>
            <a:ext cx="2865124" cy="19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/>
          <p:nvPr>
            <p:ph type="title"/>
          </p:nvPr>
        </p:nvSpPr>
        <p:spPr>
          <a:xfrm>
            <a:off x="0" y="0"/>
            <a:ext cx="78867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800">
                <a:latin typeface="Comfortaa"/>
                <a:ea typeface="Comfortaa"/>
                <a:cs typeface="Comfortaa"/>
                <a:sym typeface="Comfortaa"/>
              </a:rPr>
              <a:t>Where can Biology take me?</a:t>
            </a:r>
            <a:endParaRPr sz="3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7" name="Google Shape;117;p3"/>
          <p:cNvSpPr txBox="1"/>
          <p:nvPr>
            <p:ph idx="1" type="body"/>
          </p:nvPr>
        </p:nvSpPr>
        <p:spPr>
          <a:xfrm>
            <a:off x="0" y="850000"/>
            <a:ext cx="5330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en-GB" sz="2200">
                <a:latin typeface="Comfortaa"/>
                <a:ea typeface="Comfortaa"/>
                <a:cs typeface="Comfortaa"/>
                <a:sym typeface="Comfortaa"/>
              </a:rPr>
              <a:t>Transferable skills </a:t>
            </a:r>
            <a:endParaRPr b="1" sz="2200"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Comfortaa"/>
              <a:buChar char="•"/>
            </a:pPr>
            <a:r>
              <a:rPr lang="en-GB" sz="2200">
                <a:latin typeface="Comfortaa"/>
                <a:ea typeface="Comfortaa"/>
                <a:cs typeface="Comfortaa"/>
                <a:sym typeface="Comfortaa"/>
              </a:rPr>
              <a:t>Communication, through report writing and presentations.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Comfortaa"/>
              <a:buChar char="•"/>
            </a:pPr>
            <a:r>
              <a:rPr lang="en-GB" sz="2200">
                <a:latin typeface="Comfortaa"/>
                <a:ea typeface="Comfortaa"/>
                <a:cs typeface="Comfortaa"/>
                <a:sym typeface="Comfortaa"/>
              </a:rPr>
              <a:t>Team Working and collaboration, through group projects 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Comfortaa"/>
              <a:buChar char="•"/>
            </a:pPr>
            <a:r>
              <a:rPr lang="en-GB" sz="2200">
                <a:latin typeface="Comfortaa"/>
                <a:ea typeface="Comfortaa"/>
                <a:cs typeface="Comfortaa"/>
                <a:sym typeface="Comfortaa"/>
              </a:rPr>
              <a:t>The ability to work independently.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Comfortaa"/>
              <a:buChar char="•"/>
            </a:pPr>
            <a:r>
              <a:rPr lang="en-GB" sz="2200">
                <a:latin typeface="Comfortaa"/>
                <a:ea typeface="Comfortaa"/>
                <a:cs typeface="Comfortaa"/>
                <a:sym typeface="Comfortaa"/>
              </a:rPr>
              <a:t>Organisation and time management, through meeting deadlines.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Comfortaa"/>
              <a:buChar char="•"/>
            </a:pPr>
            <a:r>
              <a:rPr lang="en-GB" sz="2200">
                <a:latin typeface="Comfortaa"/>
                <a:ea typeface="Comfortaa"/>
                <a:cs typeface="Comfortaa"/>
                <a:sym typeface="Comfortaa"/>
              </a:rPr>
              <a:t>Numeracy and maths.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Comfortaa"/>
              <a:buChar char="•"/>
            </a:pPr>
            <a:r>
              <a:rPr lang="en-GB" sz="2200">
                <a:latin typeface="Comfortaa"/>
                <a:ea typeface="Comfortaa"/>
                <a:cs typeface="Comfortaa"/>
                <a:sym typeface="Comfortaa"/>
              </a:rPr>
              <a:t>IT and computer literacy.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Comfortaa"/>
              <a:buChar char="•"/>
            </a:pPr>
            <a:r>
              <a:rPr lang="en-GB" sz="2200">
                <a:latin typeface="Comfortaa"/>
                <a:ea typeface="Comfortaa"/>
                <a:cs typeface="Comfortaa"/>
                <a:sym typeface="Comfortaa"/>
              </a:rPr>
              <a:t>Research and data analysis.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0650" y="915550"/>
            <a:ext cx="3660948" cy="244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/>
          <p:nvPr>
            <p:ph type="title"/>
          </p:nvPr>
        </p:nvSpPr>
        <p:spPr>
          <a:xfrm>
            <a:off x="0" y="0"/>
            <a:ext cx="78867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800">
                <a:latin typeface="Comfortaa"/>
                <a:ea typeface="Comfortaa"/>
                <a:cs typeface="Comfortaa"/>
                <a:sym typeface="Comfortaa"/>
              </a:rPr>
              <a:t>Biology at Thomas Alleyne</a:t>
            </a:r>
            <a:endParaRPr sz="3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4" name="Google Shape;124;p8"/>
          <p:cNvSpPr txBox="1"/>
          <p:nvPr>
            <p:ph idx="1" type="body"/>
          </p:nvPr>
        </p:nvSpPr>
        <p:spPr>
          <a:xfrm>
            <a:off x="168925" y="813150"/>
            <a:ext cx="8763900" cy="48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GB" sz="2400">
                <a:latin typeface="Comfortaa"/>
                <a:ea typeface="Comfortaa"/>
                <a:cs typeface="Comfortaa"/>
                <a:sym typeface="Comfortaa"/>
              </a:rPr>
              <a:t>Skills needed for Biology A Level.</a:t>
            </a:r>
            <a:endParaRPr b="1"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400">
                <a:latin typeface="Comfortaa"/>
                <a:ea typeface="Comfortaa"/>
                <a:cs typeface="Comfortaa"/>
                <a:sym typeface="Comfortaa"/>
              </a:rPr>
              <a:t>Good maths skills.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400">
                <a:latin typeface="Comfortaa"/>
                <a:ea typeface="Comfortaa"/>
                <a:cs typeface="Comfortaa"/>
                <a:sym typeface="Comfortaa"/>
              </a:rPr>
              <a:t>Problem solving skills.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400">
                <a:latin typeface="Comfortaa"/>
                <a:ea typeface="Comfortaa"/>
                <a:cs typeface="Comfortaa"/>
                <a:sym typeface="Comfortaa"/>
              </a:rPr>
              <a:t>Practical skills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GB" sz="2400">
                <a:latin typeface="Comfortaa"/>
                <a:ea typeface="Comfortaa"/>
                <a:cs typeface="Comfortaa"/>
                <a:sym typeface="Comfortaa"/>
              </a:rPr>
              <a:t>Opportunities at TAA</a:t>
            </a:r>
            <a:endParaRPr b="1"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400">
                <a:latin typeface="Comfortaa"/>
                <a:ea typeface="Comfortaa"/>
                <a:cs typeface="Comfortaa"/>
                <a:sym typeface="Comfortaa"/>
              </a:rPr>
              <a:t>Frequent relevant practical lesson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400">
                <a:latin typeface="Comfortaa"/>
                <a:ea typeface="Comfortaa"/>
                <a:cs typeface="Comfortaa"/>
                <a:sym typeface="Comfortaa"/>
              </a:rPr>
              <a:t>One to one support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400">
                <a:latin typeface="Comfortaa"/>
                <a:ea typeface="Comfortaa"/>
                <a:cs typeface="Comfortaa"/>
                <a:sym typeface="Comfortaa"/>
              </a:rPr>
              <a:t>Rigorous assessment and intervention programme. </a:t>
            </a:r>
            <a:endParaRPr b="1" sz="24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e964fbb8af_0_6"/>
          <p:cNvSpPr txBox="1"/>
          <p:nvPr>
            <p:ph type="title"/>
          </p:nvPr>
        </p:nvSpPr>
        <p:spPr>
          <a:xfrm>
            <a:off x="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300">
                <a:latin typeface="Comfortaa"/>
                <a:ea typeface="Comfortaa"/>
                <a:cs typeface="Comfortaa"/>
                <a:sym typeface="Comfortaa"/>
              </a:rPr>
              <a:t>Leader in STEM enrichment</a:t>
            </a:r>
            <a:endParaRPr sz="3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0" name="Google Shape;130;g1e964fbb8af_0_6"/>
          <p:cNvSpPr txBox="1"/>
          <p:nvPr>
            <p:ph idx="1" type="body"/>
          </p:nvPr>
        </p:nvSpPr>
        <p:spPr>
          <a:xfrm>
            <a:off x="0" y="1354250"/>
            <a:ext cx="9144000" cy="44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300">
                <a:latin typeface="Comfortaa"/>
                <a:ea typeface="Comfortaa"/>
                <a:cs typeface="Comfortaa"/>
                <a:sym typeface="Comfortaa"/>
              </a:rPr>
              <a:t>We work with GSK apprentices and year in industry students to run a bronze industrial cadets award.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300">
                <a:latin typeface="Comfortaa"/>
                <a:ea typeface="Comfortaa"/>
                <a:cs typeface="Comfortaa"/>
                <a:sym typeface="Comfortaa"/>
              </a:rPr>
              <a:t>This offers opportunities to see how science is used in industry and to explore new areas of science. 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300">
                <a:latin typeface="Comfortaa"/>
                <a:ea typeface="Comfortaa"/>
                <a:cs typeface="Comfortaa"/>
                <a:sym typeface="Comfortaa"/>
              </a:rPr>
              <a:t>Students also build their interpersonal skills such as team working, presenting, communication and decision making.  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1" name="Google Shape;131;g1e964fbb8af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6528" y="-12"/>
            <a:ext cx="2707481" cy="95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1e964fbb8af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5097" y="1210479"/>
            <a:ext cx="1228900" cy="12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feaea9d2f5_0_11"/>
          <p:cNvSpPr txBox="1"/>
          <p:nvPr>
            <p:ph type="title"/>
          </p:nvPr>
        </p:nvSpPr>
        <p:spPr>
          <a:xfrm>
            <a:off x="0" y="0"/>
            <a:ext cx="78867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Other enrichment	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8" name="Google Shape;138;g2feaea9d2f5_0_11"/>
          <p:cNvSpPr txBox="1"/>
          <p:nvPr>
            <p:ph idx="1" type="body"/>
          </p:nvPr>
        </p:nvSpPr>
        <p:spPr>
          <a:xfrm>
            <a:off x="155900" y="911650"/>
            <a:ext cx="5419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500">
                <a:latin typeface="Comfortaa"/>
                <a:ea typeface="Comfortaa"/>
                <a:cs typeface="Comfortaa"/>
                <a:sym typeface="Comfortaa"/>
              </a:rPr>
              <a:t>Students get to genetically engineer bacteria in school using the procedures and techniques that are the foundation of biotechnology.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500">
                <a:latin typeface="Comfortaa"/>
                <a:ea typeface="Comfortaa"/>
                <a:cs typeface="Comfortaa"/>
                <a:sym typeface="Comfortaa"/>
              </a:rPr>
              <a:t>A gene from a fluorescing sea anemone is inserted into </a:t>
            </a:r>
            <a:r>
              <a:rPr i="1" lang="en-GB" sz="2500">
                <a:latin typeface="Comfortaa"/>
                <a:ea typeface="Comfortaa"/>
                <a:cs typeface="Comfortaa"/>
                <a:sym typeface="Comfortaa"/>
              </a:rPr>
              <a:t>E. coli </a:t>
            </a:r>
            <a:r>
              <a:rPr lang="en-GB" sz="2500">
                <a:latin typeface="Comfortaa"/>
                <a:ea typeface="Comfortaa"/>
                <a:cs typeface="Comfortaa"/>
                <a:sym typeface="Comfortaa"/>
              </a:rPr>
              <a:t>so it will glow under UV light! 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9" name="Google Shape;139;g2feaea9d2f5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8506" y="0"/>
            <a:ext cx="3505500" cy="21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feaea9d2f5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7188" y="4038775"/>
            <a:ext cx="3263801" cy="217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feaea9d2f5_0_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9475" y="1580475"/>
            <a:ext cx="2259215" cy="21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fdb8b68a76_0_0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Results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7" name="Google Shape;147;g2fdb8b68a76_0_0"/>
          <p:cNvSpPr txBox="1"/>
          <p:nvPr>
            <p:ph idx="1" type="body"/>
          </p:nvPr>
        </p:nvSpPr>
        <p:spPr>
          <a:xfrm>
            <a:off x="463613" y="18947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3300">
                <a:latin typeface="Comfortaa"/>
                <a:ea typeface="Comfortaa"/>
                <a:cs typeface="Comfortaa"/>
                <a:sym typeface="Comfortaa"/>
              </a:rPr>
              <a:t>2024 results:</a:t>
            </a:r>
            <a:endParaRPr sz="3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3300">
                <a:latin typeface="Comfortaa"/>
                <a:ea typeface="Comfortaa"/>
                <a:cs typeface="Comfortaa"/>
                <a:sym typeface="Comfortaa"/>
              </a:rPr>
              <a:t>100% pass rate</a:t>
            </a:r>
            <a:endParaRPr sz="3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3300">
                <a:latin typeface="Comfortaa"/>
                <a:ea typeface="Comfortaa"/>
                <a:cs typeface="Comfortaa"/>
                <a:sym typeface="Comfortaa"/>
              </a:rPr>
              <a:t>22% A* - A grades</a:t>
            </a:r>
            <a:endParaRPr sz="3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3300">
                <a:latin typeface="Comfortaa"/>
                <a:ea typeface="Comfortaa"/>
                <a:cs typeface="Comfortaa"/>
                <a:sym typeface="Comfortaa"/>
              </a:rPr>
              <a:t>50% A and B grades</a:t>
            </a:r>
            <a:endParaRPr sz="3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3300">
                <a:latin typeface="Comfortaa"/>
                <a:ea typeface="Comfortaa"/>
                <a:cs typeface="Comfortaa"/>
                <a:sym typeface="Comfortaa"/>
              </a:rPr>
              <a:t>75% A to C grades</a:t>
            </a:r>
            <a:endParaRPr sz="3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8" name="Google Shape;148;g2fdb8b68a7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7775" y="108875"/>
            <a:ext cx="29337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fdb8b68a76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1925" y="3053700"/>
            <a:ext cx="2625400" cy="29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fdb8b68a76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0374" y="236524"/>
            <a:ext cx="2371425" cy="26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2022-10-12T12:26:40Z</dcterms:created>
  <dc:creator>kbt</dc:creator>
</cp:coreProperties>
</file>