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i+DWeAeXldi/mgVQp/AtHtoMwV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ADEF05-DA88-4B3A-B412-E15823F33C81}">
  <a:tblStyle styleId="{AFADEF05-DA88-4B3A-B412-E15823F33C8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6" name="Google Shape;16;p9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17" name="Google Shape;17;p9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9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9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9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Google Shape;22;p9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23" name="Google Shape;23;p9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24" name="Google Shape;24;p9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8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18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8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8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44" name="Google Shape;144;p18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145" name="Google Shape;145;p18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8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9" name="Google Shape;149;p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0" name="Google Shape;150;p18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151" name="Google Shape;151;p18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152" name="Google Shape;152;p18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 rot="5400000">
            <a:off x="5350074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9"/>
          <p:cNvSpPr txBox="1"/>
          <p:nvPr>
            <p:ph idx="1" type="body"/>
          </p:nvPr>
        </p:nvSpPr>
        <p:spPr>
          <a:xfrm rot="5400000">
            <a:off x="1349574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19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9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9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idx="1" type="body"/>
          </p:nvPr>
        </p:nvSpPr>
        <p:spPr>
          <a:xfrm>
            <a:off x="628650" y="964445"/>
            <a:ext cx="7886700" cy="3734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20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0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0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64" name="Google Shape;164;p20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165" name="Google Shape;165;p20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0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0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0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9" name="Google Shape;169;p2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0" name="Google Shape;170;p20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171" name="Google Shape;171;p20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172" name="Google Shape;172;p20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Content">
  <p:cSld name="2_Title and Conten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8" name="Google Shape;28;p10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31" name="Google Shape;31;p10"/>
          <p:cNvGrpSpPr/>
          <p:nvPr/>
        </p:nvGrpSpPr>
        <p:grpSpPr>
          <a:xfrm>
            <a:off x="166042" y="-71594"/>
            <a:ext cx="8787835" cy="844310"/>
            <a:chOff x="1416447" y="-81691"/>
            <a:chExt cx="9144000" cy="1125747"/>
          </a:xfrm>
        </p:grpSpPr>
        <p:sp>
          <p:nvSpPr>
            <p:cNvPr id="32" name="Google Shape;32;p10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0"/>
            <p:cNvSpPr txBox="1"/>
            <p:nvPr/>
          </p:nvSpPr>
          <p:spPr>
            <a:xfrm>
              <a:off x="4710958" y="247761"/>
              <a:ext cx="2089150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0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0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6" name="Google Shape;36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Google Shape;37;p10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623888" y="1282305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623888" y="3442099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50" name="Google Shape;50;p12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51" name="Google Shape;51;p12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2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2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2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5" name="Google Shape;55;p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2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57" name="Google Shape;57;p12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58" name="Google Shape;58;p12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66" name="Google Shape;66;p13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67" name="Google Shape;67;p13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1" name="Google Shape;71;p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" name="Google Shape;72;p13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73" name="Google Shape;73;p13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74" name="Google Shape;74;p13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629841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78" name="Google Shape;78;p14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3" type="body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0" name="Google Shape;80;p14"/>
          <p:cNvSpPr txBox="1"/>
          <p:nvPr>
            <p:ph idx="4" type="body"/>
          </p:nvPr>
        </p:nvSpPr>
        <p:spPr>
          <a:xfrm>
            <a:off x="4629151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84" name="Google Shape;84;p14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85" name="Google Shape;85;p14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4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" name="Google Shape;89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4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92" name="Google Shape;92;p14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97" name="Google Shape;97;p15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98" name="Google Shape;98;p15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5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2" name="Google Shape;102;p1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" name="Google Shape;103;p15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105" name="Google Shape;105;p15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9" name="Google Shape;109;p16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10" name="Google Shape;110;p16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13" name="Google Shape;113;p16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114" name="Google Shape;114;p16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6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8" name="Google Shape;118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Google Shape;119;p16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120" name="Google Shape;120;p16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121" name="Google Shape;121;p16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7"/>
          <p:cNvSpPr/>
          <p:nvPr>
            <p:ph idx="2" type="pic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26" name="Google Shape;126;p17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7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29" name="Google Shape;129;p17"/>
          <p:cNvGrpSpPr/>
          <p:nvPr/>
        </p:nvGrpSpPr>
        <p:grpSpPr>
          <a:xfrm>
            <a:off x="1062335" y="-61267"/>
            <a:ext cx="6858000" cy="844310"/>
            <a:chOff x="1416447" y="-81691"/>
            <a:chExt cx="9144000" cy="1125747"/>
          </a:xfrm>
        </p:grpSpPr>
        <p:sp>
          <p:nvSpPr>
            <p:cNvPr id="130" name="Google Shape;130;p17"/>
            <p:cNvSpPr/>
            <p:nvPr/>
          </p:nvSpPr>
          <p:spPr>
            <a:xfrm>
              <a:off x="1416447" y="163834"/>
              <a:ext cx="9144000" cy="7651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7"/>
            <p:cNvSpPr txBox="1"/>
            <p:nvPr/>
          </p:nvSpPr>
          <p:spPr>
            <a:xfrm>
              <a:off x="4710958" y="247761"/>
              <a:ext cx="2089151" cy="400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Arial"/>
                <a:buNone/>
              </a:pPr>
              <a:r>
                <a:rPr b="1" i="0" lang="en-GB" sz="135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30/09/2024</a:t>
              </a:r>
              <a:endParaRPr b="1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1416447" y="972618"/>
              <a:ext cx="9144000" cy="7143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1777042" y="162630"/>
              <a:ext cx="793958" cy="753919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4" name="Google Shape;134;p1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9309263" y="-81691"/>
              <a:ext cx="1251184" cy="10331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17"/>
            <p:cNvSpPr/>
            <p:nvPr/>
          </p:nvSpPr>
          <p:spPr>
            <a:xfrm>
              <a:off x="2245775" y="162630"/>
              <a:ext cx="793958" cy="752667"/>
            </a:xfrm>
            <a:prstGeom prst="parallelogram">
              <a:avLst>
                <a:gd fmla="val 73158" name="adj"/>
              </a:avLst>
            </a:prstGeom>
            <a:solidFill>
              <a:srgbClr val="4FFE95"/>
            </a:solidFill>
            <a:ln cap="flat" cmpd="sng" w="12700">
              <a:solidFill>
                <a:srgbClr val="4FFE9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13"/>
                <a:buFont typeface="Arial"/>
                <a:buNone/>
              </a:pPr>
              <a:r>
                <a:t/>
              </a:r>
              <a:endParaRPr b="0" i="0" sz="1013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descr="https://lh4.googleusercontent.com/2vQdvZnrLwfWGyQwluLNKjgp4cvLMAptQH6Vr_PkV7Im2ukeGt_eg0FCPTVceNEDH4kYG3WBcrnfXwV9H25zKSrkpTY3Jtt8xhLWgAEuewSsqpm6Bd0n_Y1ZeMGVkAExogj4yBAOBd3afWumAQ=s0" id="136" name="Google Shape;136;p17"/>
          <p:cNvPicPr preferRelativeResize="0"/>
          <p:nvPr/>
        </p:nvPicPr>
        <p:blipFill rotWithShape="1">
          <a:blip r:embed="rId3">
            <a:alphaModFix/>
          </a:blip>
          <a:srcRect b="0" l="52351" r="26272" t="67511"/>
          <a:stretch/>
        </p:blipFill>
        <p:spPr>
          <a:xfrm>
            <a:off x="964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2vQdvZnrLwfWGyQwluLNKjgp4cvLMAptQH6Vr_PkV7Im2ukeGt_eg0FCPTVceNEDH4kYG3WBcrnfXwV9H25zKSrkpTY3Jtt8xhLWgAEuewSsqpm6Bd0n_Y1ZeMGVkAExogj4yBAOBd3afWumAQ=s0" id="137" name="Google Shape;137;p17"/>
          <p:cNvPicPr preferRelativeResize="0"/>
          <p:nvPr/>
        </p:nvPicPr>
        <p:blipFill rotWithShape="1">
          <a:blip r:embed="rId3">
            <a:alphaModFix/>
          </a:blip>
          <a:srcRect b="0" l="77679" r="944" t="67511"/>
          <a:stretch/>
        </p:blipFill>
        <p:spPr>
          <a:xfrm>
            <a:off x="7839199" y="25409"/>
            <a:ext cx="1238002" cy="1013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"/>
          <p:cNvSpPr txBox="1"/>
          <p:nvPr>
            <p:ph type="title"/>
          </p:nvPr>
        </p:nvSpPr>
        <p:spPr>
          <a:xfrm>
            <a:off x="574861" y="444175"/>
            <a:ext cx="7886700" cy="327617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</a:pPr>
            <a:r>
              <a:rPr b="1" lang="en-GB" sz="8800"/>
              <a:t>Mathematics</a:t>
            </a:r>
            <a:br>
              <a:rPr b="1" lang="en-GB" sz="8800"/>
            </a:br>
            <a:r>
              <a:rPr b="1" lang="en-GB" sz="8800"/>
              <a:t>A level</a:t>
            </a:r>
            <a:endParaRPr b="1" sz="8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"/>
          <p:cNvSpPr txBox="1"/>
          <p:nvPr>
            <p:ph type="title"/>
          </p:nvPr>
        </p:nvSpPr>
        <p:spPr>
          <a:xfrm>
            <a:off x="377638" y="964126"/>
            <a:ext cx="8452597" cy="32223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/>
              <a:t>Entry requirements:</a:t>
            </a:r>
            <a:br>
              <a:rPr lang="en-GB" sz="4000"/>
            </a:br>
            <a:br>
              <a:rPr lang="en-GB" sz="4000"/>
            </a:br>
            <a:r>
              <a:rPr b="1" lang="en-GB" sz="4000"/>
              <a:t>Grade 7</a:t>
            </a:r>
            <a:r>
              <a:rPr lang="en-GB" sz="4000"/>
              <a:t> or above in Mathematics GCSE</a:t>
            </a:r>
            <a:br>
              <a:rPr lang="en-GB" sz="4000"/>
            </a:br>
            <a:br>
              <a:rPr lang="en-GB" sz="4000"/>
            </a:br>
            <a:r>
              <a:rPr lang="en-GB" sz="4000"/>
              <a:t>Minimum APS: 5.6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"/>
          <p:cNvSpPr txBox="1"/>
          <p:nvPr>
            <p:ph type="title"/>
          </p:nvPr>
        </p:nvSpPr>
        <p:spPr>
          <a:xfrm>
            <a:off x="610721" y="1008951"/>
            <a:ext cx="7886700" cy="37602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GB"/>
              <a:t>Course description:</a:t>
            </a:r>
            <a:br>
              <a:rPr lang="en-GB"/>
            </a:br>
            <a:endParaRPr/>
          </a:p>
        </p:txBody>
      </p:sp>
      <p:graphicFrame>
        <p:nvGraphicFramePr>
          <p:cNvPr id="190" name="Google Shape;190;p3"/>
          <p:cNvGraphicFramePr/>
          <p:nvPr/>
        </p:nvGraphicFramePr>
        <p:xfrm>
          <a:off x="448235" y="174768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{AFADEF05-DA88-4B3A-B412-E15823F33C81}</a:tableStyleId>
              </a:tblPr>
              <a:tblGrid>
                <a:gridCol w="2683050"/>
                <a:gridCol w="2683050"/>
                <a:gridCol w="2683050"/>
              </a:tblGrid>
              <a:tr h="613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Component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Assessment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Teaching time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613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Pure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GB" sz="2400" u="none" cap="none" strike="noStrike"/>
                        <a:t>200 marks 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/>
                        <a:t>2 papers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cap="none" strike="noStrike"/>
                        <a:t> 120 minutes each</a:t>
                      </a:r>
                      <a:endParaRPr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GB" sz="2400" u="none" cap="none" strike="noStrike"/>
                        <a:t>5 hours a fortnight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613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Statistics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GB" sz="2400" u="none" cap="none" strike="noStrike"/>
                        <a:t>50 marks Stats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-GB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 marks Mech</a:t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GB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paper each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b="0" i="0" lang="en-GB" sz="1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120 minutes combined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GB" sz="2400" u="none" cap="none" strike="noStrike"/>
                        <a:t>4 hours a fortnight 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613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GB" sz="2800" u="none" cap="none" strike="noStrike"/>
                        <a:t>Mechanics 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 vMerge="1"/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"/>
          <p:cNvSpPr txBox="1"/>
          <p:nvPr>
            <p:ph type="title"/>
          </p:nvPr>
        </p:nvSpPr>
        <p:spPr>
          <a:xfrm>
            <a:off x="772085" y="964127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>
                <a:latin typeface="Calibri"/>
                <a:ea typeface="Calibri"/>
                <a:cs typeface="Calibri"/>
                <a:sym typeface="Calibri"/>
              </a:rPr>
              <a:t>Where can Mathematics take me?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4"/>
          <p:cNvSpPr txBox="1"/>
          <p:nvPr>
            <p:ph idx="4294967295" type="body"/>
          </p:nvPr>
        </p:nvSpPr>
        <p:spPr>
          <a:xfrm>
            <a:off x="143435" y="1618689"/>
            <a:ext cx="8906535" cy="34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A level Mathematics is considered by many employers, universities and colleges as a vital subject.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en-GB"/>
              <a:t>Degree subjects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Engineering, Physics, Statistics, and Economics, require A level mathematics. A level Mathematics is a common topic taken by students on degrees as diverse as Architecture, Law, and Psychology, despite the fact that it is not a requirement.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en-GB"/>
              <a:t>Apprenticeships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Apprenticeships in accounting, engineering, teaching, and technology can benefit having a mathematics degree.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pic>
        <p:nvPicPr>
          <p:cNvPr id="197" name="Google Shape;19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552" y="1059887"/>
            <a:ext cx="8458300" cy="39751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"/>
          <p:cNvSpPr txBox="1"/>
          <p:nvPr>
            <p:ph type="title"/>
          </p:nvPr>
        </p:nvSpPr>
        <p:spPr>
          <a:xfrm>
            <a:off x="628650" y="104989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>
                <a:latin typeface="Calibri"/>
                <a:ea typeface="Calibri"/>
                <a:cs typeface="Calibri"/>
                <a:sym typeface="Calibri"/>
              </a:rPr>
              <a:t>Mathematics lessons at Thomas Alleyne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5"/>
          <p:cNvSpPr txBox="1"/>
          <p:nvPr>
            <p:ph idx="4294967295" type="body"/>
          </p:nvPr>
        </p:nvSpPr>
        <p:spPr>
          <a:xfrm>
            <a:off x="170330" y="1786361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en-GB"/>
              <a:t>Skills needed to be successful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Pre-requisite Knowledge: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Strong concept of Algebra and Vectors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Characteristics: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Independent, Resilient, Determined and Organised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en-GB"/>
              <a:t>Opportunities here  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/>
              <a:t>After school tuition, Free online access to textbook resources and Integral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204" name="Google Shape;204;p5"/>
          <p:cNvSpPr/>
          <p:nvPr/>
        </p:nvSpPr>
        <p:spPr>
          <a:xfrm>
            <a:off x="1281953" y="5202661"/>
            <a:ext cx="4572000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are required to purchase textbooks (available in digital and hard copy format) for each of the courses and these are an integral part of the teaching process. Staff use a range of teaching styles, both traditional and involving the use of technology when appropriate. There is no coursework involved in either course.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5" name="Google Shape;205;p5"/>
          <p:cNvGrpSpPr/>
          <p:nvPr/>
        </p:nvGrpSpPr>
        <p:grpSpPr>
          <a:xfrm>
            <a:off x="2436346" y="1862193"/>
            <a:ext cx="4271308" cy="2384612"/>
            <a:chOff x="4584701" y="1649472"/>
            <a:chExt cx="4271308" cy="2384612"/>
          </a:xfrm>
        </p:grpSpPr>
        <p:sp>
          <p:nvSpPr>
            <p:cNvPr id="206" name="Google Shape;206;p5"/>
            <p:cNvSpPr/>
            <p:nvPr/>
          </p:nvSpPr>
          <p:spPr>
            <a:xfrm>
              <a:off x="4584701" y="1649472"/>
              <a:ext cx="4271308" cy="2384612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Students will require an advanced scientific calculator (for example Casio FX-991CW)!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Casio FX-991CW calculator Pocket Scientific Black" id="207" name="Google Shape;20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441021" y="2283446"/>
              <a:ext cx="1104939" cy="1660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asio FX-85GTX Scientific Calculator - Black for sale online | eBay" id="208" name="Google Shape;208;p5"/>
            <p:cNvPicPr preferRelativeResize="0"/>
            <p:nvPr/>
          </p:nvPicPr>
          <p:blipFill rotWithShape="1">
            <a:blip r:embed="rId4">
              <a:alphaModFix/>
            </a:blip>
            <a:srcRect b="4600" l="27793" r="30977" t="5924"/>
            <a:stretch/>
          </p:blipFill>
          <p:spPr>
            <a:xfrm>
              <a:off x="5271741" y="2283447"/>
              <a:ext cx="845149" cy="17374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9" name="Google Shape;209;p5"/>
            <p:cNvSpPr/>
            <p:nvPr/>
          </p:nvSpPr>
          <p:spPr>
            <a:xfrm>
              <a:off x="6478867" y="2787198"/>
              <a:ext cx="798175" cy="534602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dk1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 txBox="1"/>
          <p:nvPr>
            <p:ph type="title"/>
          </p:nvPr>
        </p:nvSpPr>
        <p:spPr>
          <a:xfrm>
            <a:off x="437403" y="102090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>
                <a:latin typeface="Calibri"/>
                <a:ea typeface="Calibri"/>
                <a:cs typeface="Calibri"/>
                <a:sym typeface="Calibri"/>
              </a:rPr>
              <a:t>Results 2024: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6"/>
          <p:cNvSpPr txBox="1"/>
          <p:nvPr/>
        </p:nvSpPr>
        <p:spPr>
          <a:xfrm>
            <a:off x="2262050" y="1650850"/>
            <a:ext cx="5386800" cy="30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GB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A* / A: 43%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GB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and above: 93%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GB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GB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Pass: 100%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 txBox="1"/>
          <p:nvPr>
            <p:ph type="title"/>
          </p:nvPr>
        </p:nvSpPr>
        <p:spPr>
          <a:xfrm>
            <a:off x="316818" y="106647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4400">
                <a:latin typeface="Calibri"/>
                <a:ea typeface="Calibri"/>
                <a:cs typeface="Calibri"/>
                <a:sym typeface="Calibri"/>
              </a:rPr>
              <a:t>TAA Student destinations</a:t>
            </a:r>
            <a:endParaRPr b="1" sz="4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7"/>
          <p:cNvSpPr/>
          <p:nvPr/>
        </p:nvSpPr>
        <p:spPr>
          <a:xfrm>
            <a:off x="5731689" y="4223534"/>
            <a:ext cx="308930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Business Management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at the University of London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7"/>
          <p:cNvSpPr/>
          <p:nvPr/>
        </p:nvSpPr>
        <p:spPr>
          <a:xfrm>
            <a:off x="297640" y="3070115"/>
            <a:ext cx="337707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Swansea university for a four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year course in zoology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7"/>
          <p:cNvSpPr/>
          <p:nvPr/>
        </p:nvSpPr>
        <p:spPr>
          <a:xfrm>
            <a:off x="3377586" y="3630227"/>
            <a:ext cx="257314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laboratory </a:t>
            </a:r>
            <a:endParaRPr b="1" i="0" sz="20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degree apprenticeship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7"/>
          <p:cNvSpPr/>
          <p:nvPr/>
        </p:nvSpPr>
        <p:spPr>
          <a:xfrm>
            <a:off x="434569" y="2214817"/>
            <a:ext cx="277351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Civil engineering Degree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7"/>
          <p:cNvSpPr/>
          <p:nvPr/>
        </p:nvSpPr>
        <p:spPr>
          <a:xfrm>
            <a:off x="6180212" y="1765354"/>
            <a:ext cx="29464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Physics degree at Leicester university</a:t>
            </a:r>
            <a:endParaRPr b="1" i="0" sz="20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7"/>
          <p:cNvSpPr/>
          <p:nvPr/>
        </p:nvSpPr>
        <p:spPr>
          <a:xfrm>
            <a:off x="3687222" y="2260984"/>
            <a:ext cx="249299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Mathematics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at Durham university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7"/>
          <p:cNvSpPr/>
          <p:nvPr/>
        </p:nvSpPr>
        <p:spPr>
          <a:xfrm>
            <a:off x="337971" y="4233189"/>
            <a:ext cx="303961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Biology degree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at Imperial College London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7"/>
          <p:cNvSpPr/>
          <p:nvPr/>
        </p:nvSpPr>
        <p:spPr>
          <a:xfrm>
            <a:off x="6488573" y="2984915"/>
            <a:ext cx="232967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Contract surveyor apprenticeship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jlu</dc:creator>
</cp:coreProperties>
</file>