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8" name="Google Shape;5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" name="Google Shape;6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0" name="Google Shape;7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7" name="Google Shape;7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3" name="Google Shape;8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9" name="Google Shape;8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" name="Google Shape;95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b="1" lang="en-GB">
                <a:latin typeface="Arial"/>
                <a:ea typeface="Arial"/>
                <a:cs typeface="Arial"/>
                <a:sym typeface="Arial"/>
              </a:rPr>
              <a:t>A Level Business</a:t>
            </a:r>
            <a:endParaRPr b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11700" y="137160"/>
            <a:ext cx="8520600" cy="109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GB" sz="4000"/>
              <a:t>Entry requirements</a:t>
            </a:r>
            <a:endParaRPr b="1" sz="4000"/>
          </a:p>
        </p:txBody>
      </p:sp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 sz="2800">
                <a:solidFill>
                  <a:schemeClr val="dk1"/>
                </a:solidFill>
              </a:rPr>
              <a:t>Grade 6 in Business if studied at GCSE.  </a:t>
            </a:r>
            <a:endParaRPr/>
          </a:p>
          <a:p>
            <a:pPr indent="-342900" lvl="0" marL="3429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-GB" sz="2800">
                <a:solidFill>
                  <a:schemeClr val="dk1"/>
                </a:solidFill>
              </a:rPr>
              <a:t>Level 2 Merit if you have studied BTEC Enterprise</a:t>
            </a:r>
            <a:endParaRPr/>
          </a:p>
          <a:p>
            <a:pPr indent="-342900" lvl="0" marL="34290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Char char="●"/>
            </a:pPr>
            <a:r>
              <a:rPr lang="en-GB" sz="2800">
                <a:solidFill>
                  <a:schemeClr val="dk1"/>
                </a:solidFill>
              </a:rPr>
              <a:t>Otherwise grade 5 in English and Maths.</a:t>
            </a:r>
            <a:endParaRPr sz="2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type="title"/>
          </p:nvPr>
        </p:nvSpPr>
        <p:spPr>
          <a:xfrm>
            <a:off x="311700" y="0"/>
            <a:ext cx="8520600" cy="89050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GB" sz="3200"/>
              <a:t>Course overview</a:t>
            </a:r>
            <a:endParaRPr b="1" sz="3200"/>
          </a:p>
        </p:txBody>
      </p:sp>
      <p:sp>
        <p:nvSpPr>
          <p:cNvPr id="67" name="Google Shape;67;p15"/>
          <p:cNvSpPr txBox="1"/>
          <p:nvPr>
            <p:ph idx="1" type="body"/>
          </p:nvPr>
        </p:nvSpPr>
        <p:spPr>
          <a:xfrm>
            <a:off x="311700" y="811033"/>
            <a:ext cx="8520600" cy="425394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2500"/>
          </a:bodyPr>
          <a:lstStyle/>
          <a:p>
            <a:pPr indent="0" lvl="0" marL="114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88452"/>
              <a:buNone/>
            </a:pPr>
            <a:r>
              <a:rPr lang="en-GB" sz="2200">
                <a:solidFill>
                  <a:schemeClr val="dk1"/>
                </a:solidFill>
              </a:rPr>
              <a:t>You will study 4 main area.</a:t>
            </a:r>
            <a:endParaRPr/>
          </a:p>
          <a:p>
            <a:pPr indent="0" lvl="0" marL="114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88452"/>
              <a:buNone/>
            </a:pPr>
            <a:r>
              <a:rPr b="1" lang="en-GB" sz="2200">
                <a:solidFill>
                  <a:schemeClr val="dk1"/>
                </a:solidFill>
              </a:rPr>
              <a:t>Marketing and People </a:t>
            </a:r>
            <a:r>
              <a:rPr lang="en-GB" sz="2200">
                <a:solidFill>
                  <a:schemeClr val="dk1"/>
                </a:solidFill>
              </a:rPr>
              <a:t>- Meeting customer needs - The Market - Marketing Mix and Strategy - Managing people - Entrepreneurs and leaders </a:t>
            </a:r>
            <a:endParaRPr/>
          </a:p>
          <a:p>
            <a:pPr indent="0" lvl="0" marL="114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88452"/>
              <a:buNone/>
            </a:pPr>
            <a:r>
              <a:rPr b="1" lang="en-GB" sz="2200">
                <a:solidFill>
                  <a:schemeClr val="dk1"/>
                </a:solidFill>
              </a:rPr>
              <a:t>Managing Business activities </a:t>
            </a:r>
            <a:r>
              <a:rPr lang="en-GB" sz="2200">
                <a:solidFill>
                  <a:schemeClr val="dk1"/>
                </a:solidFill>
              </a:rPr>
              <a:t>- Raising finance - Financial planning - Managing finance - Resources management - External influences </a:t>
            </a:r>
            <a:endParaRPr/>
          </a:p>
          <a:p>
            <a:pPr indent="0" lvl="0" marL="114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88452"/>
              <a:buNone/>
            </a:pPr>
            <a:r>
              <a:rPr b="1" lang="en-GB" sz="2200">
                <a:solidFill>
                  <a:schemeClr val="dk1"/>
                </a:solidFill>
              </a:rPr>
              <a:t>Business decisions and Strategy </a:t>
            </a:r>
            <a:r>
              <a:rPr lang="en-GB" sz="2200">
                <a:solidFill>
                  <a:schemeClr val="dk1"/>
                </a:solidFill>
              </a:rPr>
              <a:t>- Business objectives and strategy - Business growth - Decision making techniques - Influences on decisions - Assessing competitiveness - Managing change </a:t>
            </a:r>
            <a:endParaRPr/>
          </a:p>
          <a:p>
            <a:pPr indent="0" lvl="0" marL="114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88452"/>
              <a:buNone/>
            </a:pPr>
            <a:r>
              <a:rPr b="1" lang="en-GB" sz="2200">
                <a:solidFill>
                  <a:schemeClr val="dk1"/>
                </a:solidFill>
              </a:rPr>
              <a:t>Global Business </a:t>
            </a:r>
            <a:r>
              <a:rPr lang="en-GB" sz="2200">
                <a:solidFill>
                  <a:schemeClr val="dk1"/>
                </a:solidFill>
              </a:rPr>
              <a:t>- Globalisation - Global markets and business expansion - Global expansion - Global industries and companies</a:t>
            </a:r>
            <a:endParaRPr/>
          </a:p>
          <a:p>
            <a:pPr indent="0" lvl="0" marL="114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8108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114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8108"/>
              <a:buNone/>
            </a:pPr>
            <a:r>
              <a:t/>
            </a:r>
            <a:endParaRPr/>
          </a:p>
          <a:p>
            <a:pPr indent="-228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8108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/>
          <p:nvPr>
            <p:ph type="title"/>
          </p:nvPr>
        </p:nvSpPr>
        <p:spPr>
          <a:xfrm>
            <a:off x="311700" y="68580"/>
            <a:ext cx="8520600" cy="94914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GB" sz="3600"/>
              <a:t>Where can Business take me?</a:t>
            </a:r>
            <a:endParaRPr b="1" sz="3600"/>
          </a:p>
        </p:txBody>
      </p:sp>
      <p:sp>
        <p:nvSpPr>
          <p:cNvPr id="73" name="Google Shape;73;p16"/>
          <p:cNvSpPr txBox="1"/>
          <p:nvPr>
            <p:ph idx="1" type="body"/>
          </p:nvPr>
        </p:nvSpPr>
        <p:spPr>
          <a:xfrm>
            <a:off x="311700" y="1017725"/>
            <a:ext cx="3817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114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-GB" sz="2400" u="sng">
                <a:solidFill>
                  <a:schemeClr val="dk1"/>
                </a:solidFill>
              </a:rPr>
              <a:t>Transferable skills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 sz="2000">
                <a:solidFill>
                  <a:schemeClr val="dk1"/>
                </a:solidFill>
              </a:rPr>
              <a:t>Communication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 sz="2000">
                <a:solidFill>
                  <a:schemeClr val="dk1"/>
                </a:solidFill>
              </a:rPr>
              <a:t>Problem solving skills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 sz="2000">
                <a:solidFill>
                  <a:schemeClr val="dk1"/>
                </a:solidFill>
              </a:rPr>
              <a:t>Team work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 sz="2000">
                <a:solidFill>
                  <a:schemeClr val="dk1"/>
                </a:solidFill>
              </a:rPr>
              <a:t>Time management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 sz="2000">
                <a:solidFill>
                  <a:schemeClr val="dk1"/>
                </a:solidFill>
              </a:rPr>
              <a:t>Research</a:t>
            </a:r>
            <a:endParaRPr/>
          </a:p>
          <a:p>
            <a:pPr indent="0" lvl="0" marL="114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br>
              <a:rPr lang="en-GB"/>
            </a:br>
            <a:endParaRPr/>
          </a:p>
        </p:txBody>
      </p:sp>
      <p:sp>
        <p:nvSpPr>
          <p:cNvPr id="74" name="Google Shape;74;p16"/>
          <p:cNvSpPr txBox="1"/>
          <p:nvPr/>
        </p:nvSpPr>
        <p:spPr>
          <a:xfrm>
            <a:off x="5152166" y="1017725"/>
            <a:ext cx="3817900" cy="405719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GB" sz="24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Careers list</a:t>
            </a:r>
            <a:endParaRPr b="1" i="0" sz="2400" u="sng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en-GB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Accountant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en-GB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Economics 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en-GB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Law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Sports management 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en-GB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Financial services 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en-GB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Event management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en-GB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Human resources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en-GB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Banking 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en-GB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Marketing 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en-GB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Retail 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en-GB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Purchasing 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en-GB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Many more …..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/>
          <p:nvPr>
            <p:ph type="title"/>
          </p:nvPr>
        </p:nvSpPr>
        <p:spPr>
          <a:xfrm>
            <a:off x="311700" y="129540"/>
            <a:ext cx="8520600" cy="88818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GB" sz="3600"/>
              <a:t>Business lessons at Thomas Alleyne</a:t>
            </a:r>
            <a:endParaRPr b="1" sz="3600"/>
          </a:p>
        </p:txBody>
      </p:sp>
      <p:sp>
        <p:nvSpPr>
          <p:cNvPr id="80" name="Google Shape;80;p17"/>
          <p:cNvSpPr txBox="1"/>
          <p:nvPr>
            <p:ph idx="1" type="body"/>
          </p:nvPr>
        </p:nvSpPr>
        <p:spPr>
          <a:xfrm>
            <a:off x="311700" y="1152474"/>
            <a:ext cx="8520600" cy="393006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81081"/>
              <a:buNone/>
            </a:pPr>
            <a:r>
              <a:rPr b="1" lang="en-GB" sz="2400">
                <a:solidFill>
                  <a:schemeClr val="dk1"/>
                </a:solidFill>
              </a:rPr>
              <a:t>Skills needed to be successful </a:t>
            </a:r>
            <a:endParaRPr/>
          </a:p>
          <a:p>
            <a:pPr indent="-369888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74844"/>
              <a:buChar char="●"/>
            </a:pPr>
            <a:r>
              <a:rPr lang="en-GB" sz="2600">
                <a:solidFill>
                  <a:schemeClr val="dk1"/>
                </a:solidFill>
              </a:rPr>
              <a:t>to be able to work independently </a:t>
            </a:r>
            <a:endParaRPr sz="2600">
              <a:solidFill>
                <a:schemeClr val="dk1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81081"/>
              <a:buChar char="●"/>
            </a:pPr>
            <a:r>
              <a:rPr lang="en-GB" sz="2400">
                <a:solidFill>
                  <a:schemeClr val="dk1"/>
                </a:solidFill>
              </a:rPr>
              <a:t>Good maths skills.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81081"/>
              <a:buChar char="●"/>
            </a:pPr>
            <a:r>
              <a:rPr lang="en-GB" sz="2400">
                <a:solidFill>
                  <a:schemeClr val="dk1"/>
                </a:solidFill>
              </a:rPr>
              <a:t>Problem solving skills.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81081"/>
              <a:buChar char="●"/>
            </a:pPr>
            <a:r>
              <a:rPr lang="en-GB" sz="2400">
                <a:solidFill>
                  <a:schemeClr val="dk1"/>
                </a:solidFill>
              </a:rPr>
              <a:t>Research skills </a:t>
            </a:r>
            <a:endParaRPr/>
          </a:p>
          <a:p>
            <a:pPr indent="-228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8108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74844"/>
              <a:buNone/>
            </a:pPr>
            <a:r>
              <a:rPr b="1" lang="en-GB" sz="2600">
                <a:solidFill>
                  <a:schemeClr val="dk1"/>
                </a:solidFill>
              </a:rPr>
              <a:t>Opportunities here  </a:t>
            </a:r>
            <a:endParaRPr b="1" sz="2600">
              <a:solidFill>
                <a:schemeClr val="dk1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74844"/>
              <a:buChar char="●"/>
            </a:pPr>
            <a:r>
              <a:rPr lang="en-GB" sz="2600">
                <a:solidFill>
                  <a:schemeClr val="dk1"/>
                </a:solidFill>
              </a:rPr>
              <a:t>One to one support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74844"/>
              <a:buChar char="●"/>
            </a:pPr>
            <a:r>
              <a:rPr lang="en-GB" sz="2600">
                <a:solidFill>
                  <a:schemeClr val="dk1"/>
                </a:solidFill>
              </a:rPr>
              <a:t>Rigorous assessment and intervention programme.</a:t>
            </a:r>
            <a:r>
              <a:rPr lang="en-GB"/>
              <a:t> </a:t>
            </a:r>
            <a:endParaRPr/>
          </a:p>
          <a:p>
            <a:pPr indent="0" lvl="0" marL="114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8108"/>
              <a:buNone/>
            </a:pPr>
            <a:br>
              <a:rPr lang="en-GB"/>
            </a:b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8"/>
          <p:cNvSpPr txBox="1"/>
          <p:nvPr>
            <p:ph type="title"/>
          </p:nvPr>
        </p:nvSpPr>
        <p:spPr>
          <a:xfrm>
            <a:off x="311700" y="198120"/>
            <a:ext cx="8520600" cy="81960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GB" sz="3600"/>
              <a:t>Enrichment	</a:t>
            </a:r>
            <a:endParaRPr b="1" sz="3600"/>
          </a:p>
        </p:txBody>
      </p:sp>
      <p:sp>
        <p:nvSpPr>
          <p:cNvPr id="86" name="Google Shape;86;p18"/>
          <p:cNvSpPr txBox="1"/>
          <p:nvPr>
            <p:ph idx="1" type="body"/>
          </p:nvPr>
        </p:nvSpPr>
        <p:spPr>
          <a:xfrm>
            <a:off x="311700" y="1017725"/>
            <a:ext cx="8520600" cy="40074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2200">
                <a:solidFill>
                  <a:schemeClr val="dk1"/>
                </a:solidFill>
              </a:rPr>
              <a:t>As a Department </a:t>
            </a:r>
            <a:endParaRPr/>
          </a:p>
          <a:p>
            <a:pPr indent="-3429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 sz="2200">
                <a:solidFill>
                  <a:schemeClr val="dk1"/>
                </a:solidFill>
              </a:rPr>
              <a:t>We subscribe to Business review</a:t>
            </a:r>
            <a:endParaRPr/>
          </a:p>
          <a:p>
            <a:pPr indent="-3429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 sz="2200">
                <a:solidFill>
                  <a:schemeClr val="dk1"/>
                </a:solidFill>
              </a:rPr>
              <a:t>Students have to research a business and develop wider news articles on that business and how they operate in a market and how their actions effect the stakeholders </a:t>
            </a:r>
            <a:endParaRPr/>
          </a:p>
          <a:p>
            <a:pPr indent="-3429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 sz="2200">
                <a:solidFill>
                  <a:schemeClr val="dk1"/>
                </a:solidFill>
              </a:rPr>
              <a:t>Watch documentaries / film on businesses or entrepreneurs</a:t>
            </a:r>
            <a:endParaRPr/>
          </a:p>
          <a:p>
            <a:pPr indent="-3429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 sz="2200">
                <a:solidFill>
                  <a:schemeClr val="dk1"/>
                </a:solidFill>
              </a:rPr>
              <a:t>We are currently organising and running a bookfair  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/>
          <p:nvPr>
            <p:ph type="title"/>
          </p:nvPr>
        </p:nvSpPr>
        <p:spPr>
          <a:xfrm>
            <a:off x="311700" y="87550"/>
            <a:ext cx="8520600" cy="97415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GB" sz="3200"/>
              <a:t>Results</a:t>
            </a:r>
            <a:endParaRPr b="1" sz="3200"/>
          </a:p>
        </p:txBody>
      </p:sp>
      <p:sp>
        <p:nvSpPr>
          <p:cNvPr id="92" name="Google Shape;92;p19"/>
          <p:cNvSpPr txBox="1"/>
          <p:nvPr>
            <p:ph idx="1" type="body"/>
          </p:nvPr>
        </p:nvSpPr>
        <p:spPr>
          <a:xfrm>
            <a:off x="311700" y="1033671"/>
            <a:ext cx="8520600" cy="410982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-GB" sz="2600" u="sng">
                <a:solidFill>
                  <a:schemeClr val="dk1"/>
                </a:solidFill>
              </a:rPr>
              <a:t>2024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GB" sz="2400">
                <a:solidFill>
                  <a:schemeClr val="dk1"/>
                </a:solidFill>
              </a:rPr>
              <a:t>40% of students achieved Grade A to B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GB" sz="2400">
                <a:solidFill>
                  <a:schemeClr val="dk1"/>
                </a:solidFill>
              </a:rPr>
              <a:t>60% of students achieve Grade A to C 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b="1" lang="en-GB" sz="2400" u="sng">
                <a:solidFill>
                  <a:schemeClr val="dk1"/>
                </a:solidFill>
              </a:rPr>
              <a:t>2023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GB" sz="2400">
                <a:solidFill>
                  <a:schemeClr val="dk1"/>
                </a:solidFill>
              </a:rPr>
              <a:t>19% of students achieved Grade *A to B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GB" sz="2400">
                <a:solidFill>
                  <a:schemeClr val="dk1"/>
                </a:solidFill>
              </a:rPr>
              <a:t>64% of students acieve Grade A to C 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 b="1" u="sng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0"/>
          <p:cNvSpPr txBox="1"/>
          <p:nvPr>
            <p:ph type="title"/>
          </p:nvPr>
        </p:nvSpPr>
        <p:spPr>
          <a:xfrm>
            <a:off x="311700" y="190831"/>
            <a:ext cx="8520600" cy="850747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GB" sz="3200"/>
              <a:t>TAA Student destinations</a:t>
            </a:r>
            <a:endParaRPr b="1" sz="3200"/>
          </a:p>
        </p:txBody>
      </p:sp>
      <p:sp>
        <p:nvSpPr>
          <p:cNvPr id="98" name="Google Shape;98;p20"/>
          <p:cNvSpPr txBox="1"/>
          <p:nvPr>
            <p:ph idx="1" type="body"/>
          </p:nvPr>
        </p:nvSpPr>
        <p:spPr>
          <a:xfrm>
            <a:off x="311700" y="1041578"/>
            <a:ext cx="8520600" cy="384284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-GB" sz="2000">
                <a:solidFill>
                  <a:schemeClr val="dk1"/>
                </a:solidFill>
              </a:rPr>
              <a:t>2024 –</a:t>
            </a:r>
            <a:r>
              <a:rPr lang="en-GB" sz="2000">
                <a:solidFill>
                  <a:schemeClr val="dk1"/>
                </a:solidFill>
              </a:rPr>
              <a:t> 67% of Business students went on to a variety of universities 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GB" sz="2000">
                <a:solidFill>
                  <a:schemeClr val="dk1"/>
                </a:solidFill>
              </a:rPr>
              <a:t>Hertfordshire University – Law 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GB" sz="2000">
                <a:solidFill>
                  <a:schemeClr val="dk1"/>
                </a:solidFill>
              </a:rPr>
              <a:t>Leeds – Business management 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GB" sz="2000">
                <a:solidFill>
                  <a:schemeClr val="dk1"/>
                </a:solidFill>
              </a:rPr>
              <a:t>University of London city – Business Finance and Business Management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rPr lang="en-GB" sz="2000">
                <a:solidFill>
                  <a:schemeClr val="dk1"/>
                </a:solidFill>
              </a:rPr>
              <a:t>University of Greenwich – Event management and innovation </a:t>
            </a:r>
            <a:endParaRPr sz="20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