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7" name="Google Shape;7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en-GB">
                <a:latin typeface="Arial"/>
                <a:ea typeface="Arial"/>
                <a:cs typeface="Arial"/>
                <a:sym typeface="Arial"/>
              </a:rPr>
              <a:t>A Level Business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137160"/>
            <a:ext cx="852060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GB" sz="4000"/>
              <a:t>Entry requirements</a:t>
            </a:r>
            <a:endParaRPr b="1" sz="4000"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2800">
                <a:solidFill>
                  <a:schemeClr val="dk1"/>
                </a:solidFill>
              </a:rPr>
              <a:t>Grade 6 in Business if studied at GCSE.  </a:t>
            </a:r>
            <a:endParaRPr/>
          </a:p>
          <a:p>
            <a:pPr indent="-342900" lvl="0" marL="3429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GB" sz="2800">
                <a:solidFill>
                  <a:schemeClr val="dk1"/>
                </a:solidFill>
              </a:rPr>
              <a:t>Level 2 Merit if you have studied BTEC Enterprise</a:t>
            </a:r>
            <a:endParaRPr/>
          </a:p>
          <a:p>
            <a:pPr indent="-342900" lvl="0" marL="3429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Char char="●"/>
            </a:pPr>
            <a:r>
              <a:rPr lang="en-GB" sz="2800">
                <a:solidFill>
                  <a:schemeClr val="dk1"/>
                </a:solidFill>
              </a:rPr>
              <a:t>Otherwise grade 5 in English and Maths.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0"/>
            <a:ext cx="8520600" cy="89050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GB" sz="3200"/>
              <a:t>Course overview</a:t>
            </a:r>
            <a:endParaRPr b="1" sz="3200"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811033"/>
            <a:ext cx="8520600" cy="425394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88452"/>
              <a:buNone/>
            </a:pPr>
            <a:r>
              <a:rPr lang="en-GB" sz="2200">
                <a:solidFill>
                  <a:schemeClr val="dk1"/>
                </a:solidFill>
              </a:rPr>
              <a:t>You will study 4 main area.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88452"/>
              <a:buNone/>
            </a:pPr>
            <a:r>
              <a:rPr b="1" lang="en-GB" sz="2200">
                <a:solidFill>
                  <a:schemeClr val="dk1"/>
                </a:solidFill>
              </a:rPr>
              <a:t>Marketing and People </a:t>
            </a:r>
            <a:r>
              <a:rPr lang="en-GB" sz="2200">
                <a:solidFill>
                  <a:schemeClr val="dk1"/>
                </a:solidFill>
              </a:rPr>
              <a:t>- Meeting customer needs - The Market - Marketing Mix and Strategy - Managing people - Entrepreneurs and leaders 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88452"/>
              <a:buNone/>
            </a:pPr>
            <a:r>
              <a:rPr b="1" lang="en-GB" sz="2200">
                <a:solidFill>
                  <a:schemeClr val="dk1"/>
                </a:solidFill>
              </a:rPr>
              <a:t>Managing Business activities </a:t>
            </a:r>
            <a:r>
              <a:rPr lang="en-GB" sz="2200">
                <a:solidFill>
                  <a:schemeClr val="dk1"/>
                </a:solidFill>
              </a:rPr>
              <a:t>- Raising finance - Financial planning - Managing finance - Resources management - External influences 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88452"/>
              <a:buNone/>
            </a:pPr>
            <a:r>
              <a:rPr b="1" lang="en-GB" sz="2200">
                <a:solidFill>
                  <a:schemeClr val="dk1"/>
                </a:solidFill>
              </a:rPr>
              <a:t>Business decisions and Strategy </a:t>
            </a:r>
            <a:r>
              <a:rPr lang="en-GB" sz="2200">
                <a:solidFill>
                  <a:schemeClr val="dk1"/>
                </a:solidFill>
              </a:rPr>
              <a:t>- Business objectives and strategy - Business growth - Decision making techniques - Influences on decisions - Assessing competitiveness - Managing change 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88452"/>
              <a:buNone/>
            </a:pPr>
            <a:r>
              <a:rPr b="1" lang="en-GB" sz="2200">
                <a:solidFill>
                  <a:schemeClr val="dk1"/>
                </a:solidFill>
              </a:rPr>
              <a:t>Global Business </a:t>
            </a:r>
            <a:r>
              <a:rPr lang="en-GB" sz="2200">
                <a:solidFill>
                  <a:schemeClr val="dk1"/>
                </a:solidFill>
              </a:rPr>
              <a:t>- Globalisation - Global markets and business expansion - Global expansion - Global industries and companies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8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8"/>
              <a:buNone/>
            </a:pPr>
            <a:r>
              <a:t/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8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68580"/>
            <a:ext cx="8520600" cy="94914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GB" sz="3600"/>
              <a:t>Where can Business take me?</a:t>
            </a:r>
            <a:endParaRPr b="1" sz="3600"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017725"/>
            <a:ext cx="3817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GB" sz="2400" u="sng">
                <a:solidFill>
                  <a:schemeClr val="dk1"/>
                </a:solidFill>
              </a:rPr>
              <a:t>Transferable skills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2000">
                <a:solidFill>
                  <a:schemeClr val="dk1"/>
                </a:solidFill>
              </a:rPr>
              <a:t>Communication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2000">
                <a:solidFill>
                  <a:schemeClr val="dk1"/>
                </a:solidFill>
              </a:rPr>
              <a:t>Problem solving skills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2000">
                <a:solidFill>
                  <a:schemeClr val="dk1"/>
                </a:solidFill>
              </a:rPr>
              <a:t>Team work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2000">
                <a:solidFill>
                  <a:schemeClr val="dk1"/>
                </a:solidFill>
              </a:rPr>
              <a:t>Time management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2000">
                <a:solidFill>
                  <a:schemeClr val="dk1"/>
                </a:solidFill>
              </a:rPr>
              <a:t>Research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br>
              <a:rPr lang="en-GB"/>
            </a:br>
            <a:endParaRPr/>
          </a:p>
        </p:txBody>
      </p:sp>
      <p:sp>
        <p:nvSpPr>
          <p:cNvPr id="74" name="Google Shape;74;p16"/>
          <p:cNvSpPr txBox="1"/>
          <p:nvPr/>
        </p:nvSpPr>
        <p:spPr>
          <a:xfrm>
            <a:off x="5152166" y="1017725"/>
            <a:ext cx="3817900" cy="405719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Careers list</a:t>
            </a:r>
            <a:endParaRPr b="1" i="0" sz="24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Accountant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Economics 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Law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Sports management 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Financial services 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Event management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Human resources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Banking 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Marketing 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Retail 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Purchasing 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Many more …..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129540"/>
            <a:ext cx="8520600" cy="88818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GB" sz="3600"/>
              <a:t>Business lessons at Thomas Alleyne</a:t>
            </a:r>
            <a:endParaRPr b="1" sz="3600"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152474"/>
            <a:ext cx="8520600" cy="393006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81081"/>
              <a:buNone/>
            </a:pPr>
            <a:r>
              <a:rPr b="1" lang="en-GB" sz="2400">
                <a:solidFill>
                  <a:schemeClr val="dk1"/>
                </a:solidFill>
              </a:rPr>
              <a:t>Skills needed to be successful </a:t>
            </a:r>
            <a:endParaRPr/>
          </a:p>
          <a:p>
            <a:pPr indent="-369888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74844"/>
              <a:buChar char="●"/>
            </a:pPr>
            <a:r>
              <a:rPr lang="en-GB" sz="2600">
                <a:solidFill>
                  <a:schemeClr val="dk1"/>
                </a:solidFill>
              </a:rPr>
              <a:t>to be able to work independently </a:t>
            </a:r>
            <a:endParaRPr sz="26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81081"/>
              <a:buChar char="●"/>
            </a:pPr>
            <a:r>
              <a:rPr lang="en-GB" sz="2400">
                <a:solidFill>
                  <a:schemeClr val="dk1"/>
                </a:solidFill>
              </a:rPr>
              <a:t>Good maths skills.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81081"/>
              <a:buChar char="●"/>
            </a:pPr>
            <a:r>
              <a:rPr lang="en-GB" sz="2400">
                <a:solidFill>
                  <a:schemeClr val="dk1"/>
                </a:solidFill>
              </a:rPr>
              <a:t>Problem solving skills.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81081"/>
              <a:buChar char="●"/>
            </a:pPr>
            <a:r>
              <a:rPr lang="en-GB" sz="2400">
                <a:solidFill>
                  <a:schemeClr val="dk1"/>
                </a:solidFill>
              </a:rPr>
              <a:t>Research skills 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8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74844"/>
              <a:buNone/>
            </a:pPr>
            <a:r>
              <a:rPr b="1" lang="en-GB" sz="2600">
                <a:solidFill>
                  <a:schemeClr val="dk1"/>
                </a:solidFill>
              </a:rPr>
              <a:t>Opportunities here  </a:t>
            </a:r>
            <a:endParaRPr b="1" sz="26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74844"/>
              <a:buChar char="●"/>
            </a:pPr>
            <a:r>
              <a:rPr lang="en-GB" sz="2600">
                <a:solidFill>
                  <a:schemeClr val="dk1"/>
                </a:solidFill>
              </a:rPr>
              <a:t>One to one support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74844"/>
              <a:buChar char="●"/>
            </a:pPr>
            <a:r>
              <a:rPr lang="en-GB" sz="2600">
                <a:solidFill>
                  <a:schemeClr val="dk1"/>
                </a:solidFill>
              </a:rPr>
              <a:t>Rigorous assessment and intervention programme.</a:t>
            </a:r>
            <a:r>
              <a:rPr lang="en-GB"/>
              <a:t> 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8"/>
              <a:buNone/>
            </a:pPr>
            <a:br>
              <a:rPr lang="en-GB"/>
            </a:b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198120"/>
            <a:ext cx="8520600" cy="81960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GB" sz="3600"/>
              <a:t>Enrichment	</a:t>
            </a:r>
            <a:endParaRPr b="1" sz="3600"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017725"/>
            <a:ext cx="8520600" cy="40074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sz="2200">
                <a:solidFill>
                  <a:schemeClr val="dk1"/>
                </a:solidFill>
              </a:rPr>
              <a:t>As a Department </a:t>
            </a:r>
            <a:endParaRPr/>
          </a:p>
          <a:p>
            <a:pPr indent="-3429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2200">
                <a:solidFill>
                  <a:schemeClr val="dk1"/>
                </a:solidFill>
              </a:rPr>
              <a:t>We subscribe to Business review</a:t>
            </a:r>
            <a:endParaRPr/>
          </a:p>
          <a:p>
            <a:pPr indent="-3429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2200">
                <a:solidFill>
                  <a:schemeClr val="dk1"/>
                </a:solidFill>
              </a:rPr>
              <a:t>Students have to research a business and develop wider news articles on that business and how they operate in a market and how their actions effect the stakeholders </a:t>
            </a:r>
            <a:endParaRPr/>
          </a:p>
          <a:p>
            <a:pPr indent="-3429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2200">
                <a:solidFill>
                  <a:schemeClr val="dk1"/>
                </a:solidFill>
              </a:rPr>
              <a:t>Watch documentaries / film on businesses or entrepreneurs</a:t>
            </a:r>
            <a:endParaRPr/>
          </a:p>
          <a:p>
            <a:pPr indent="-3429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2200">
                <a:solidFill>
                  <a:schemeClr val="dk1"/>
                </a:solidFill>
              </a:rPr>
              <a:t>We are currently organising and running a bookfair 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311700" y="87550"/>
            <a:ext cx="8520600" cy="97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GB" sz="3200"/>
              <a:t>Results</a:t>
            </a:r>
            <a:endParaRPr b="1" sz="3200"/>
          </a:p>
        </p:txBody>
      </p:sp>
      <p:sp>
        <p:nvSpPr>
          <p:cNvPr id="92" name="Google Shape;92;p19"/>
          <p:cNvSpPr txBox="1"/>
          <p:nvPr>
            <p:ph idx="1" type="body"/>
          </p:nvPr>
        </p:nvSpPr>
        <p:spPr>
          <a:xfrm>
            <a:off x="311700" y="1033671"/>
            <a:ext cx="8520600" cy="410982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GB" sz="2600" u="sng">
                <a:solidFill>
                  <a:schemeClr val="dk1"/>
                </a:solidFill>
              </a:rPr>
              <a:t>2024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-GB" sz="2400">
                <a:solidFill>
                  <a:schemeClr val="dk1"/>
                </a:solidFill>
              </a:rPr>
              <a:t>40% of students achieved Grade A to B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-GB" sz="2400">
                <a:solidFill>
                  <a:schemeClr val="dk1"/>
                </a:solidFill>
              </a:rPr>
              <a:t>60% of students achieve Grade A to C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b="1" lang="en-GB" sz="2400" u="sng">
                <a:solidFill>
                  <a:schemeClr val="dk1"/>
                </a:solidFill>
              </a:rPr>
              <a:t>2023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-GB" sz="2400">
                <a:solidFill>
                  <a:schemeClr val="dk1"/>
                </a:solidFill>
              </a:rPr>
              <a:t>19% of students achieved Grade *A to B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-GB" sz="2400">
                <a:solidFill>
                  <a:schemeClr val="dk1"/>
                </a:solidFill>
              </a:rPr>
              <a:t>64% of students acieve Grade A to C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 b="1" u="sng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type="title"/>
          </p:nvPr>
        </p:nvSpPr>
        <p:spPr>
          <a:xfrm>
            <a:off x="311700" y="190831"/>
            <a:ext cx="8520600" cy="85074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GB" sz="3200"/>
              <a:t>TAA Student destinations</a:t>
            </a:r>
            <a:endParaRPr b="1" sz="3200"/>
          </a:p>
        </p:txBody>
      </p:sp>
      <p:sp>
        <p:nvSpPr>
          <p:cNvPr id="98" name="Google Shape;98;p20"/>
          <p:cNvSpPr txBox="1"/>
          <p:nvPr>
            <p:ph idx="1" type="body"/>
          </p:nvPr>
        </p:nvSpPr>
        <p:spPr>
          <a:xfrm>
            <a:off x="311700" y="1041578"/>
            <a:ext cx="8520600" cy="384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GB" sz="2000">
                <a:solidFill>
                  <a:schemeClr val="dk1"/>
                </a:solidFill>
              </a:rPr>
              <a:t>2024 –</a:t>
            </a:r>
            <a:r>
              <a:rPr lang="en-GB" sz="2000">
                <a:solidFill>
                  <a:schemeClr val="dk1"/>
                </a:solidFill>
              </a:rPr>
              <a:t> 67% of Business students went on to a variety of universities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-GB" sz="2000">
                <a:solidFill>
                  <a:schemeClr val="dk1"/>
                </a:solidFill>
              </a:rPr>
              <a:t>Hertfordshire University – Law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-GB" sz="2000">
                <a:solidFill>
                  <a:schemeClr val="dk1"/>
                </a:solidFill>
              </a:rPr>
              <a:t>Leeds – Business management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-GB" sz="2000">
                <a:solidFill>
                  <a:schemeClr val="dk1"/>
                </a:solidFill>
              </a:rPr>
              <a:t>University of London city – Business Finance and Business Management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lang="en-GB" sz="2000">
                <a:solidFill>
                  <a:schemeClr val="dk1"/>
                </a:solidFill>
              </a:rPr>
              <a:t>University of Greenwich – Event management and innovation 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