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9144000"/>
  <p:notesSz cx="6858000" cy="9144000"/>
  <p:embeddedFontLst>
    <p:embeddedFont>
      <p:font typeface="Comfortaa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h6yY483I2G7IVMZveXITSeZ0gB4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omfortaa-regular.fntdata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font" Target="fonts/Comfortaa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753" y="685800"/>
            <a:ext cx="3429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2:notes"/>
          <p:cNvSpPr/>
          <p:nvPr>
            <p:ph idx="2" type="sldImg"/>
          </p:nvPr>
        </p:nvSpPr>
        <p:spPr>
          <a:xfrm>
            <a:off x="1714753" y="685800"/>
            <a:ext cx="3429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025d65bae7_0_0:notes"/>
          <p:cNvSpPr/>
          <p:nvPr>
            <p:ph idx="2" type="sldImg"/>
          </p:nvPr>
        </p:nvSpPr>
        <p:spPr>
          <a:xfrm>
            <a:off x="1714753" y="685800"/>
            <a:ext cx="3429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g3025d65bae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600"/>
          </a:p>
        </p:txBody>
      </p:sp>
      <p:sp>
        <p:nvSpPr>
          <p:cNvPr id="96" name="Google Shape;96;p5:notes"/>
          <p:cNvSpPr/>
          <p:nvPr>
            <p:ph idx="2" type="sldImg"/>
          </p:nvPr>
        </p:nvSpPr>
        <p:spPr>
          <a:xfrm>
            <a:off x="1714753" y="685800"/>
            <a:ext cx="3429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2" name="Google Shape;102;p3:notes"/>
          <p:cNvSpPr/>
          <p:nvPr>
            <p:ph idx="2" type="sldImg"/>
          </p:nvPr>
        </p:nvSpPr>
        <p:spPr>
          <a:xfrm>
            <a:off x="1714753" y="685800"/>
            <a:ext cx="3429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0" name="Google Shape;110;p8:notes"/>
          <p:cNvSpPr/>
          <p:nvPr>
            <p:ph idx="2" type="sldImg"/>
          </p:nvPr>
        </p:nvSpPr>
        <p:spPr>
          <a:xfrm>
            <a:off x="1714753" y="685800"/>
            <a:ext cx="3429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e964fbb8af_0_6:notes"/>
          <p:cNvSpPr/>
          <p:nvPr>
            <p:ph idx="2" type="sldImg"/>
          </p:nvPr>
        </p:nvSpPr>
        <p:spPr>
          <a:xfrm>
            <a:off x="1714763" y="685800"/>
            <a:ext cx="3429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7" name="Google Shape;117;g1e964fbb8af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/>
          <p:nvPr>
            <p:ph type="ctrTitle"/>
          </p:nvPr>
        </p:nvSpPr>
        <p:spPr>
          <a:xfrm>
            <a:off x="1143000" y="1122363"/>
            <a:ext cx="6858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4"/>
          <p:cNvSpPr txBox="1"/>
          <p:nvPr>
            <p:ph idx="1" type="subTitle"/>
          </p:nvPr>
        </p:nvSpPr>
        <p:spPr>
          <a:xfrm>
            <a:off x="1143000" y="3602038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4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4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" type="body"/>
          </p:nvPr>
        </p:nvSpPr>
        <p:spPr>
          <a:xfrm rot="5400000">
            <a:off x="2396400" y="57875"/>
            <a:ext cx="43512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3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3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3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4"/>
          <p:cNvSpPr txBox="1"/>
          <p:nvPr>
            <p:ph type="title"/>
          </p:nvPr>
        </p:nvSpPr>
        <p:spPr>
          <a:xfrm rot="5400000">
            <a:off x="4623600" y="2285275"/>
            <a:ext cx="58119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" type="body"/>
          </p:nvPr>
        </p:nvSpPr>
        <p:spPr>
          <a:xfrm rot="5400000">
            <a:off x="623025" y="370675"/>
            <a:ext cx="58119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4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4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5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5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6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6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/>
          <p:nvPr>
            <p:ph type="title"/>
          </p:nvPr>
        </p:nvSpPr>
        <p:spPr>
          <a:xfrm>
            <a:off x="623888" y="1709738"/>
            <a:ext cx="78867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7"/>
          <p:cNvSpPr txBox="1"/>
          <p:nvPr>
            <p:ph idx="1" type="body"/>
          </p:nvPr>
        </p:nvSpPr>
        <p:spPr>
          <a:xfrm>
            <a:off x="623888" y="4589463"/>
            <a:ext cx="78867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7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" type="body"/>
          </p:nvPr>
        </p:nvSpPr>
        <p:spPr>
          <a:xfrm>
            <a:off x="628650" y="1825625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8"/>
          <p:cNvSpPr txBox="1"/>
          <p:nvPr>
            <p:ph idx="2" type="body"/>
          </p:nvPr>
        </p:nvSpPr>
        <p:spPr>
          <a:xfrm>
            <a:off x="4629150" y="1825625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8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8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8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 txBox="1"/>
          <p:nvPr>
            <p:ph type="title"/>
          </p:nvPr>
        </p:nvSpPr>
        <p:spPr>
          <a:xfrm>
            <a:off x="629841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9"/>
          <p:cNvSpPr txBox="1"/>
          <p:nvPr>
            <p:ph idx="1" type="body"/>
          </p:nvPr>
        </p:nvSpPr>
        <p:spPr>
          <a:xfrm>
            <a:off x="629841" y="1681163"/>
            <a:ext cx="38682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9"/>
          <p:cNvSpPr txBox="1"/>
          <p:nvPr>
            <p:ph idx="2" type="body"/>
          </p:nvPr>
        </p:nvSpPr>
        <p:spPr>
          <a:xfrm>
            <a:off x="629841" y="2505075"/>
            <a:ext cx="38682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9"/>
          <p:cNvSpPr txBox="1"/>
          <p:nvPr>
            <p:ph idx="3" type="body"/>
          </p:nvPr>
        </p:nvSpPr>
        <p:spPr>
          <a:xfrm>
            <a:off x="4629150" y="1681163"/>
            <a:ext cx="38874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9"/>
          <p:cNvSpPr txBox="1"/>
          <p:nvPr>
            <p:ph idx="4" type="body"/>
          </p:nvPr>
        </p:nvSpPr>
        <p:spPr>
          <a:xfrm>
            <a:off x="4629150" y="2505075"/>
            <a:ext cx="38874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9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9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9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0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0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/>
          <p:nvPr>
            <p:ph type="title"/>
          </p:nvPr>
        </p:nvSpPr>
        <p:spPr>
          <a:xfrm>
            <a:off x="629841" y="457200"/>
            <a:ext cx="29493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" type="body"/>
          </p:nvPr>
        </p:nvSpPr>
        <p:spPr>
          <a:xfrm>
            <a:off x="3887391" y="987425"/>
            <a:ext cx="46293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1"/>
          <p:cNvSpPr txBox="1"/>
          <p:nvPr>
            <p:ph idx="2" type="body"/>
          </p:nvPr>
        </p:nvSpPr>
        <p:spPr>
          <a:xfrm>
            <a:off x="629841" y="2057400"/>
            <a:ext cx="29493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1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1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2"/>
          <p:cNvSpPr txBox="1"/>
          <p:nvPr>
            <p:ph type="title"/>
          </p:nvPr>
        </p:nvSpPr>
        <p:spPr>
          <a:xfrm>
            <a:off x="629841" y="457200"/>
            <a:ext cx="29493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2"/>
          <p:cNvSpPr/>
          <p:nvPr>
            <p:ph idx="2" type="pic"/>
          </p:nvPr>
        </p:nvSpPr>
        <p:spPr>
          <a:xfrm>
            <a:off x="3887391" y="987425"/>
            <a:ext cx="46293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2"/>
          <p:cNvSpPr txBox="1"/>
          <p:nvPr>
            <p:ph idx="1" type="body"/>
          </p:nvPr>
        </p:nvSpPr>
        <p:spPr>
          <a:xfrm>
            <a:off x="629841" y="2057400"/>
            <a:ext cx="29493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2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2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2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3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3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3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3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"/>
          <p:cNvSpPr txBox="1"/>
          <p:nvPr>
            <p:ph type="ctrTitle"/>
          </p:nvPr>
        </p:nvSpPr>
        <p:spPr>
          <a:xfrm>
            <a:off x="370425" y="154775"/>
            <a:ext cx="8313000" cy="1797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 sz="5400">
                <a:latin typeface="Comfortaa"/>
                <a:ea typeface="Comfortaa"/>
                <a:cs typeface="Comfortaa"/>
                <a:sym typeface="Comfortaa"/>
              </a:rPr>
              <a:t>Welcome to </a:t>
            </a:r>
            <a:endParaRPr sz="54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 sz="5400">
                <a:latin typeface="Comfortaa"/>
                <a:ea typeface="Comfortaa"/>
                <a:cs typeface="Comfortaa"/>
                <a:sym typeface="Comfortaa"/>
              </a:rPr>
              <a:t>Applied Science BTEC</a:t>
            </a:r>
            <a:endParaRPr sz="5400"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85" name="Google Shape;85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08650" y="2762250"/>
            <a:ext cx="5312450" cy="206595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2"/>
          <p:cNvSpPr/>
          <p:nvPr/>
        </p:nvSpPr>
        <p:spPr>
          <a:xfrm>
            <a:off x="512375" y="3695050"/>
            <a:ext cx="2896800" cy="2916600"/>
          </a:xfrm>
          <a:prstGeom prst="star6">
            <a:avLst>
              <a:gd fmla="val 28868" name="adj"/>
              <a:gd fmla="val 115470" name="hf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500">
                <a:latin typeface="Comfortaa"/>
                <a:ea typeface="Comfortaa"/>
                <a:cs typeface="Comfortaa"/>
                <a:sym typeface="Comfortaa"/>
              </a:rPr>
              <a:t>New for 2025!</a:t>
            </a:r>
            <a:endParaRPr sz="3500"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025d65bae7_0_0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>
                <a:latin typeface="Comfortaa"/>
                <a:ea typeface="Comfortaa"/>
                <a:cs typeface="Comfortaa"/>
                <a:sym typeface="Comfortaa"/>
              </a:rPr>
              <a:t>Entry requirements</a:t>
            </a:r>
            <a:endParaRPr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92" name="Google Shape;92;g3025d65bae7_0_0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lang="en-GB">
                <a:latin typeface="Comfortaa"/>
                <a:ea typeface="Comfortaa"/>
                <a:cs typeface="Comfortaa"/>
                <a:sym typeface="Comfortaa"/>
              </a:rPr>
              <a:t>Grade 4 in Science</a:t>
            </a:r>
            <a:endParaRPr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93" name="Google Shape;93;g3025d65bae7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5674" y="3557074"/>
            <a:ext cx="6889600" cy="2284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5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sz="4000">
                <a:latin typeface="Comfortaa"/>
                <a:ea typeface="Comfortaa"/>
                <a:cs typeface="Comfortaa"/>
                <a:sym typeface="Comfortaa"/>
              </a:rPr>
              <a:t>Course overview</a:t>
            </a:r>
            <a:endParaRPr sz="40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99" name="Google Shape;99;p5"/>
          <p:cNvSpPr txBox="1"/>
          <p:nvPr>
            <p:ph idx="1" type="body"/>
          </p:nvPr>
        </p:nvSpPr>
        <p:spPr>
          <a:xfrm>
            <a:off x="628650" y="1359775"/>
            <a:ext cx="7886700" cy="481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ct val="72874"/>
              <a:buNone/>
            </a:pPr>
            <a:r>
              <a:rPr lang="en-GB" sz="2470">
                <a:latin typeface="Comfortaa"/>
                <a:ea typeface="Comfortaa"/>
                <a:cs typeface="Comfortaa"/>
                <a:sym typeface="Comfortaa"/>
              </a:rPr>
              <a:t>Pearson BTEC Applied science</a:t>
            </a:r>
            <a:endParaRPr sz="247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ct val="72874"/>
              <a:buNone/>
            </a:pPr>
            <a:r>
              <a:t/>
            </a:r>
            <a:endParaRPr sz="247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ct val="72874"/>
              <a:buNone/>
            </a:pPr>
            <a:r>
              <a:rPr lang="en-GB" sz="2470">
                <a:latin typeface="Comfortaa"/>
                <a:ea typeface="Comfortaa"/>
                <a:cs typeface="Comfortaa"/>
                <a:sym typeface="Comfortaa"/>
              </a:rPr>
              <a:t>Curriculum is divided into four main sections:</a:t>
            </a:r>
            <a:endParaRPr sz="247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ct val="72874"/>
              <a:buNone/>
            </a:pPr>
            <a:r>
              <a:t/>
            </a:r>
            <a:endParaRPr sz="2470">
              <a:latin typeface="Comfortaa"/>
              <a:ea typeface="Comfortaa"/>
              <a:cs typeface="Comfortaa"/>
              <a:sym typeface="Comfortaa"/>
            </a:endParaRPr>
          </a:p>
          <a:p>
            <a:pPr indent="-334327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Comfortaa"/>
              <a:buChar char="•"/>
            </a:pPr>
            <a:r>
              <a:rPr b="1" lang="en-GB" sz="1800">
                <a:latin typeface="Comfortaa"/>
                <a:ea typeface="Comfortaa"/>
                <a:cs typeface="Comfortaa"/>
                <a:sym typeface="Comfortaa"/>
              </a:rPr>
              <a:t>Principles and Applications of Biology</a:t>
            </a:r>
            <a:r>
              <a:rPr b="1" lang="en-GB" sz="1800"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en-GB" sz="1800"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en-GB" sz="1800">
                <a:latin typeface="Comfortaa"/>
                <a:ea typeface="Comfortaa"/>
                <a:cs typeface="Comfortaa"/>
                <a:sym typeface="Comfortaa"/>
              </a:rPr>
              <a:t> – Structure and function of cells and tissues, biological molecules, enzymes and their role in organisms</a:t>
            </a:r>
            <a:endParaRPr sz="1800">
              <a:latin typeface="Comfortaa"/>
              <a:ea typeface="Comfortaa"/>
              <a:cs typeface="Comfortaa"/>
              <a:sym typeface="Comfortaa"/>
            </a:endParaRPr>
          </a:p>
          <a:p>
            <a:pPr indent="-33432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mfortaa"/>
              <a:buChar char="•"/>
            </a:pPr>
            <a:r>
              <a:rPr b="1" lang="en-GB" sz="1800">
                <a:latin typeface="Comfortaa"/>
                <a:ea typeface="Comfortaa"/>
                <a:cs typeface="Comfortaa"/>
                <a:sym typeface="Comfortaa"/>
              </a:rPr>
              <a:t>Principles and Applications of Chemistry</a:t>
            </a:r>
            <a:r>
              <a:rPr lang="en-GB" sz="1800">
                <a:latin typeface="Comfortaa"/>
                <a:ea typeface="Comfortaa"/>
                <a:cs typeface="Comfortaa"/>
                <a:sym typeface="Comfortaa"/>
              </a:rPr>
              <a:t> – Structure of the Periodic Table and its implications on physical and chemical properties of substances, through analysis of different bonding methods</a:t>
            </a:r>
            <a:endParaRPr sz="1800">
              <a:latin typeface="Comfortaa"/>
              <a:ea typeface="Comfortaa"/>
              <a:cs typeface="Comfortaa"/>
              <a:sym typeface="Comfortaa"/>
            </a:endParaRPr>
          </a:p>
          <a:p>
            <a:pPr indent="-33432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mfortaa"/>
              <a:buChar char="•"/>
            </a:pPr>
            <a:r>
              <a:rPr b="1" lang="en-GB" sz="1800">
                <a:latin typeface="Comfortaa"/>
                <a:ea typeface="Comfortaa"/>
                <a:cs typeface="Comfortaa"/>
                <a:sym typeface="Comfortaa"/>
              </a:rPr>
              <a:t>Principles and Applications of Physics</a:t>
            </a:r>
            <a:r>
              <a:rPr lang="en-GB" sz="1800">
                <a:latin typeface="Comfortaa"/>
                <a:ea typeface="Comfortaa"/>
                <a:cs typeface="Comfortaa"/>
                <a:sym typeface="Comfortaa"/>
              </a:rPr>
              <a:t> – Waves and their applications; force principles and their application in transportation and construction of electrical circuits </a:t>
            </a:r>
            <a:endParaRPr sz="1800">
              <a:latin typeface="Comfortaa"/>
              <a:ea typeface="Comfortaa"/>
              <a:cs typeface="Comfortaa"/>
              <a:sym typeface="Comfortaa"/>
            </a:endParaRPr>
          </a:p>
          <a:p>
            <a:pPr indent="-33432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mfortaa"/>
              <a:buChar char="•"/>
            </a:pPr>
            <a:r>
              <a:rPr b="1" lang="en-GB" sz="1800">
                <a:latin typeface="Comfortaa"/>
                <a:ea typeface="Comfortaa"/>
                <a:cs typeface="Comfortaa"/>
                <a:sym typeface="Comfortaa"/>
              </a:rPr>
              <a:t>Practical Scientific Procedures and Techniques</a:t>
            </a:r>
            <a:r>
              <a:rPr lang="en-GB" sz="1800">
                <a:latin typeface="Comfortaa"/>
                <a:ea typeface="Comfortaa"/>
                <a:cs typeface="Comfortaa"/>
                <a:sym typeface="Comfortaa"/>
              </a:rPr>
              <a:t> – Practical applications across the sciences, including chromatography, colorimetry and electrical circuits</a:t>
            </a:r>
            <a:endParaRPr sz="18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sz="1800">
                <a:latin typeface="Comfortaa"/>
                <a:ea typeface="Comfortaa"/>
                <a:cs typeface="Comfortaa"/>
                <a:sym typeface="Comfortaa"/>
              </a:rPr>
              <a:t> </a:t>
            </a:r>
            <a:endParaRPr sz="1800"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sz="3800">
                <a:latin typeface="Comfortaa"/>
                <a:ea typeface="Comfortaa"/>
                <a:cs typeface="Comfortaa"/>
                <a:sym typeface="Comfortaa"/>
              </a:rPr>
              <a:t>Where can Applied Science take me?</a:t>
            </a:r>
            <a:endParaRPr sz="38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05" name="Google Shape;105;p3"/>
          <p:cNvSpPr txBox="1"/>
          <p:nvPr>
            <p:ph idx="1" type="body"/>
          </p:nvPr>
        </p:nvSpPr>
        <p:spPr>
          <a:xfrm>
            <a:off x="628650" y="1825625"/>
            <a:ext cx="47418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GB" sz="2200">
                <a:latin typeface="Comfortaa"/>
                <a:ea typeface="Comfortaa"/>
                <a:cs typeface="Comfortaa"/>
                <a:sym typeface="Comfortaa"/>
              </a:rPr>
              <a:t>Transferable skills </a:t>
            </a:r>
            <a:endParaRPr b="1" sz="2200">
              <a:latin typeface="Comfortaa"/>
              <a:ea typeface="Comfortaa"/>
              <a:cs typeface="Comfortaa"/>
              <a:sym typeface="Comfortaa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2200">
              <a:solidFill>
                <a:srgbClr val="001D35"/>
              </a:solidFill>
              <a:highlight>
                <a:srgbClr val="FFFFFF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200">
                <a:latin typeface="Comfortaa"/>
                <a:ea typeface="Comfortaa"/>
                <a:cs typeface="Comfortaa"/>
                <a:sym typeface="Comfortaa"/>
              </a:rPr>
              <a:t>Communication</a:t>
            </a:r>
            <a:endParaRPr sz="2200">
              <a:latin typeface="Comfortaa"/>
              <a:ea typeface="Comfortaa"/>
              <a:cs typeface="Comfortaa"/>
              <a:sym typeface="Comfortaa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200">
                <a:latin typeface="Comfortaa"/>
                <a:ea typeface="Comfortaa"/>
                <a:cs typeface="Comfortaa"/>
                <a:sym typeface="Comfortaa"/>
              </a:rPr>
              <a:t>Problem solving skills</a:t>
            </a:r>
            <a:endParaRPr sz="2200">
              <a:latin typeface="Comfortaa"/>
              <a:ea typeface="Comfortaa"/>
              <a:cs typeface="Comfortaa"/>
              <a:sym typeface="Comfortaa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200">
                <a:latin typeface="Comfortaa"/>
                <a:ea typeface="Comfortaa"/>
                <a:cs typeface="Comfortaa"/>
                <a:sym typeface="Comfortaa"/>
              </a:rPr>
              <a:t>Team work</a:t>
            </a:r>
            <a:endParaRPr sz="2200">
              <a:latin typeface="Comfortaa"/>
              <a:ea typeface="Comfortaa"/>
              <a:cs typeface="Comfortaa"/>
              <a:sym typeface="Comfortaa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200">
                <a:latin typeface="Comfortaa"/>
                <a:ea typeface="Comfortaa"/>
                <a:cs typeface="Comfortaa"/>
                <a:sym typeface="Comfortaa"/>
              </a:rPr>
              <a:t>Time management</a:t>
            </a:r>
            <a:endParaRPr sz="2200">
              <a:latin typeface="Comfortaa"/>
              <a:ea typeface="Comfortaa"/>
              <a:cs typeface="Comfortaa"/>
              <a:sym typeface="Comfortaa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200">
                <a:latin typeface="Comfortaa"/>
                <a:ea typeface="Comfortaa"/>
                <a:cs typeface="Comfortaa"/>
                <a:sym typeface="Comfortaa"/>
              </a:rPr>
              <a:t>Data Analysis</a:t>
            </a:r>
            <a:endParaRPr sz="2200">
              <a:latin typeface="Comfortaa"/>
              <a:ea typeface="Comfortaa"/>
              <a:cs typeface="Comfortaa"/>
              <a:sym typeface="Comfortaa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200">
                <a:latin typeface="Comfortaa"/>
                <a:ea typeface="Comfortaa"/>
                <a:cs typeface="Comfortaa"/>
                <a:sym typeface="Comfortaa"/>
              </a:rPr>
              <a:t>Research</a:t>
            </a:r>
            <a:endParaRPr sz="2200">
              <a:latin typeface="Comfortaa"/>
              <a:ea typeface="Comfortaa"/>
              <a:cs typeface="Comfortaa"/>
              <a:sym typeface="Comfortaa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200">
                <a:latin typeface="Comfortaa"/>
                <a:ea typeface="Comfortaa"/>
                <a:cs typeface="Comfortaa"/>
                <a:sym typeface="Comfortaa"/>
              </a:rPr>
              <a:t>Project management</a:t>
            </a:r>
            <a:endParaRPr sz="22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2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06" name="Google Shape;106;p3"/>
          <p:cNvSpPr txBox="1"/>
          <p:nvPr/>
        </p:nvSpPr>
        <p:spPr>
          <a:xfrm>
            <a:off x="5872650" y="1690825"/>
            <a:ext cx="2788500" cy="4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GB" sz="2200" u="none" cap="none" strike="noStrik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Careers from </a:t>
            </a:r>
            <a:r>
              <a:rPr b="1" lang="en-GB" sz="22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Applied Science</a:t>
            </a:r>
            <a:endParaRPr b="1" i="0" sz="2200" u="none" cap="none" strike="noStrike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Biological Sciences </a:t>
            </a:r>
            <a:endParaRPr sz="15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Biotechnology </a:t>
            </a:r>
            <a:endParaRPr sz="15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Ecology and Environmental Biology Microbiology </a:t>
            </a:r>
            <a:endParaRPr sz="15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Biochemistry </a:t>
            </a:r>
            <a:endParaRPr sz="15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Environmental Science </a:t>
            </a:r>
            <a:endParaRPr sz="15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Food Science </a:t>
            </a:r>
            <a:endParaRPr sz="15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Forensic Science </a:t>
            </a:r>
            <a:endParaRPr sz="15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Nutrition and Dietetics </a:t>
            </a:r>
            <a:endParaRPr sz="15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Hydrology / Water Science </a:t>
            </a:r>
            <a:endParaRPr sz="15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Health</a:t>
            </a:r>
            <a:endParaRPr sz="15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Nursing </a:t>
            </a:r>
            <a:endParaRPr sz="15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Sport and exercise studies.</a:t>
            </a:r>
            <a:endParaRPr sz="15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sz="22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107" name="Google Shape;107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1800" y="4986088"/>
            <a:ext cx="3829050" cy="1190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8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sz="3800">
                <a:latin typeface="Comfortaa"/>
                <a:ea typeface="Comfortaa"/>
                <a:cs typeface="Comfortaa"/>
                <a:sym typeface="Comfortaa"/>
              </a:rPr>
              <a:t>Applied Science</a:t>
            </a:r>
            <a:r>
              <a:rPr lang="en-GB" sz="3800">
                <a:latin typeface="Comfortaa"/>
                <a:ea typeface="Comfortaa"/>
                <a:cs typeface="Comfortaa"/>
                <a:sym typeface="Comfortaa"/>
              </a:rPr>
              <a:t> at Thomas Alleyne</a:t>
            </a:r>
            <a:endParaRPr sz="38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13" name="Google Shape;113;p8"/>
          <p:cNvSpPr txBox="1"/>
          <p:nvPr>
            <p:ph idx="1" type="body"/>
          </p:nvPr>
        </p:nvSpPr>
        <p:spPr>
          <a:xfrm>
            <a:off x="257175" y="1720825"/>
            <a:ext cx="5091900" cy="48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lang="en-GB" sz="2400">
                <a:latin typeface="Comfortaa"/>
                <a:ea typeface="Comfortaa"/>
                <a:cs typeface="Comfortaa"/>
                <a:sym typeface="Comfortaa"/>
              </a:rPr>
              <a:t>Skills needed for Applied Science.</a:t>
            </a:r>
            <a:endParaRPr b="1" sz="24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2400">
                <a:latin typeface="Comfortaa"/>
                <a:ea typeface="Comfortaa"/>
                <a:cs typeface="Comfortaa"/>
                <a:sym typeface="Comfortaa"/>
              </a:rPr>
              <a:t>Good maths skills.</a:t>
            </a:r>
            <a:endParaRPr sz="24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2400">
                <a:latin typeface="Comfortaa"/>
                <a:ea typeface="Comfortaa"/>
                <a:cs typeface="Comfortaa"/>
                <a:sym typeface="Comfortaa"/>
              </a:rPr>
              <a:t>Problem solving skills.</a:t>
            </a:r>
            <a:endParaRPr sz="24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2400">
                <a:latin typeface="Comfortaa"/>
                <a:ea typeface="Comfortaa"/>
                <a:cs typeface="Comfortaa"/>
                <a:sym typeface="Comfortaa"/>
              </a:rPr>
              <a:t>Practical skills</a:t>
            </a:r>
            <a:endParaRPr sz="24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lang="en-GB" sz="2400">
                <a:latin typeface="Comfortaa"/>
                <a:ea typeface="Comfortaa"/>
                <a:cs typeface="Comfortaa"/>
                <a:sym typeface="Comfortaa"/>
              </a:rPr>
              <a:t>Opportunities at TAA</a:t>
            </a:r>
            <a:endParaRPr b="1" sz="24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2400">
                <a:latin typeface="Comfortaa"/>
                <a:ea typeface="Comfortaa"/>
                <a:cs typeface="Comfortaa"/>
                <a:sym typeface="Comfortaa"/>
              </a:rPr>
              <a:t>Frequent relevant practical lessons</a:t>
            </a:r>
            <a:endParaRPr sz="24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2400">
                <a:latin typeface="Comfortaa"/>
                <a:ea typeface="Comfortaa"/>
                <a:cs typeface="Comfortaa"/>
                <a:sym typeface="Comfortaa"/>
              </a:rPr>
              <a:t>One to one support</a:t>
            </a:r>
            <a:endParaRPr sz="24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2400">
                <a:latin typeface="Comfortaa"/>
                <a:ea typeface="Comfortaa"/>
                <a:cs typeface="Comfortaa"/>
                <a:sym typeface="Comfortaa"/>
              </a:rPr>
              <a:t>Rigorous assessment and intervention programme. </a:t>
            </a:r>
            <a:endParaRPr b="1" sz="2400"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114" name="Google Shape;114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01475" y="1843225"/>
            <a:ext cx="3013875" cy="23705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e964fbb8af_0_6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>
                <a:latin typeface="Comfortaa"/>
                <a:ea typeface="Comfortaa"/>
                <a:cs typeface="Comfortaa"/>
                <a:sym typeface="Comfortaa"/>
              </a:rPr>
              <a:t>Leader in STEM enrichment</a:t>
            </a:r>
            <a:endParaRPr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20" name="Google Shape;120;g1e964fbb8af_0_6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>
                <a:latin typeface="Comfortaa"/>
                <a:ea typeface="Comfortaa"/>
                <a:cs typeface="Comfortaa"/>
                <a:sym typeface="Comfortaa"/>
              </a:rPr>
              <a:t>We work with GSK apprentices and year in industry students to run a bronze industrial cadets award.</a:t>
            </a:r>
            <a:endParaRPr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>
                <a:latin typeface="Comfortaa"/>
                <a:ea typeface="Comfortaa"/>
                <a:cs typeface="Comfortaa"/>
                <a:sym typeface="Comfortaa"/>
              </a:rPr>
              <a:t>This offers opportunities to see how science is used in industry and to explore new areas of science. </a:t>
            </a:r>
            <a:endParaRPr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>
                <a:latin typeface="Comfortaa"/>
                <a:ea typeface="Comfortaa"/>
                <a:cs typeface="Comfortaa"/>
                <a:sym typeface="Comfortaa"/>
              </a:rPr>
              <a:t>Students also build their interpersonal skills such as team working, presenting, communication and decision making.  </a:t>
            </a:r>
            <a:endParaRPr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121" name="Google Shape;121;g1e964fbb8af_0_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03828" y="365113"/>
            <a:ext cx="2707481" cy="9501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g1e964fbb8af_0_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7497" y="5629104"/>
            <a:ext cx="1228900" cy="1228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2022-10-12T12:26:40Z</dcterms:created>
  <dc:creator>kbt</dc:creator>
</cp:coreProperties>
</file>