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9144000"/>
  <p:notesSz cx="6858000" cy="9144000"/>
  <p:embeddedFontLst>
    <p:embeddedFont>
      <p:font typeface="Comforta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h6yY483I2G7IVMZveXITSeZ0gB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mfortaa-regular.fntdata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font" Target="fonts/Comfortaa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75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71475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25d65bae7_0_0:notes"/>
          <p:cNvSpPr/>
          <p:nvPr>
            <p:ph idx="2" type="sldImg"/>
          </p:nvPr>
        </p:nvSpPr>
        <p:spPr>
          <a:xfrm>
            <a:off x="171475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3025d65ba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600"/>
          </a:p>
        </p:txBody>
      </p:sp>
      <p:sp>
        <p:nvSpPr>
          <p:cNvPr id="96" name="Google Shape;96;p5:notes"/>
          <p:cNvSpPr/>
          <p:nvPr>
            <p:ph idx="2" type="sldImg"/>
          </p:nvPr>
        </p:nvSpPr>
        <p:spPr>
          <a:xfrm>
            <a:off x="171475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71475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8:notes"/>
          <p:cNvSpPr/>
          <p:nvPr>
            <p:ph idx="2" type="sldImg"/>
          </p:nvPr>
        </p:nvSpPr>
        <p:spPr>
          <a:xfrm>
            <a:off x="171475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e964fbb8af_0_6:notes"/>
          <p:cNvSpPr/>
          <p:nvPr>
            <p:ph idx="2" type="sldImg"/>
          </p:nvPr>
        </p:nvSpPr>
        <p:spPr>
          <a:xfrm>
            <a:off x="171476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1e964fbb8a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/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9"/>
          <p:cNvSpPr txBox="1"/>
          <p:nvPr>
            <p:ph idx="2" type="body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9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9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" type="body"/>
          </p:nvPr>
        </p:nvSpPr>
        <p:spPr>
          <a:xfrm>
            <a:off x="3887391" y="987425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1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/>
          <p:nvPr>
            <p:ph idx="2" type="pic"/>
          </p:nvPr>
        </p:nvSpPr>
        <p:spPr>
          <a:xfrm>
            <a:off x="3887391" y="987425"/>
            <a:ext cx="46293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/>
          <p:nvPr>
            <p:ph type="ctrTitle"/>
          </p:nvPr>
        </p:nvSpPr>
        <p:spPr>
          <a:xfrm>
            <a:off x="370425" y="154775"/>
            <a:ext cx="8313000" cy="17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 sz="5400">
                <a:latin typeface="Comfortaa"/>
                <a:ea typeface="Comfortaa"/>
                <a:cs typeface="Comfortaa"/>
                <a:sym typeface="Comfortaa"/>
              </a:rPr>
              <a:t>Welcome to </a:t>
            </a:r>
            <a:endParaRPr sz="54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 sz="5400">
                <a:latin typeface="Comfortaa"/>
                <a:ea typeface="Comfortaa"/>
                <a:cs typeface="Comfortaa"/>
                <a:sym typeface="Comfortaa"/>
              </a:rPr>
              <a:t>Applied Science BTEC</a:t>
            </a:r>
            <a:endParaRPr sz="54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5" name="Google Shape;85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8650" y="2762250"/>
            <a:ext cx="5312450" cy="20659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"/>
          <p:cNvSpPr/>
          <p:nvPr/>
        </p:nvSpPr>
        <p:spPr>
          <a:xfrm>
            <a:off x="512375" y="3695050"/>
            <a:ext cx="2896800" cy="2916600"/>
          </a:xfrm>
          <a:prstGeom prst="star6">
            <a:avLst>
              <a:gd fmla="val 28868" name="adj"/>
              <a:gd fmla="val 115470" name="h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latin typeface="Comfortaa"/>
                <a:ea typeface="Comfortaa"/>
                <a:cs typeface="Comfortaa"/>
                <a:sym typeface="Comfortaa"/>
              </a:rPr>
              <a:t>New for 2025!</a:t>
            </a:r>
            <a:endParaRPr sz="35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025d65bae7_0_0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latin typeface="Comfortaa"/>
                <a:ea typeface="Comfortaa"/>
                <a:cs typeface="Comfortaa"/>
                <a:sym typeface="Comfortaa"/>
              </a:rPr>
              <a:t>Entry requirements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2" name="Google Shape;92;g3025d65bae7_0_0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Grade 4 in Science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93" name="Google Shape;93;g3025d65bae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5674" y="3557074"/>
            <a:ext cx="6889600" cy="228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4000">
                <a:latin typeface="Comfortaa"/>
                <a:ea typeface="Comfortaa"/>
                <a:cs typeface="Comfortaa"/>
                <a:sym typeface="Comfortaa"/>
              </a:rPr>
              <a:t>Course overview</a:t>
            </a:r>
            <a:endParaRPr sz="4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9" name="Google Shape;99;p5"/>
          <p:cNvSpPr txBox="1"/>
          <p:nvPr>
            <p:ph idx="1" type="body"/>
          </p:nvPr>
        </p:nvSpPr>
        <p:spPr>
          <a:xfrm>
            <a:off x="628650" y="1359775"/>
            <a:ext cx="7886700" cy="48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72874"/>
              <a:buNone/>
            </a:pPr>
            <a:r>
              <a:rPr lang="en-GB" sz="2470">
                <a:latin typeface="Comfortaa"/>
                <a:ea typeface="Comfortaa"/>
                <a:cs typeface="Comfortaa"/>
                <a:sym typeface="Comfortaa"/>
              </a:rPr>
              <a:t>Pearson BTEC Applied science</a:t>
            </a:r>
            <a:endParaRPr sz="247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72874"/>
              <a:buNone/>
            </a:pPr>
            <a:r>
              <a:t/>
            </a:r>
            <a:endParaRPr sz="247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72874"/>
              <a:buNone/>
            </a:pPr>
            <a:r>
              <a:rPr lang="en-GB" sz="2470">
                <a:latin typeface="Comfortaa"/>
                <a:ea typeface="Comfortaa"/>
                <a:cs typeface="Comfortaa"/>
                <a:sym typeface="Comfortaa"/>
              </a:rPr>
              <a:t>Curriculum is divided into four main sections:</a:t>
            </a:r>
            <a:endParaRPr sz="247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72874"/>
              <a:buNone/>
            </a:pPr>
            <a:r>
              <a:t/>
            </a:r>
            <a:endParaRPr sz="2470">
              <a:latin typeface="Comfortaa"/>
              <a:ea typeface="Comfortaa"/>
              <a:cs typeface="Comfortaa"/>
              <a:sym typeface="Comfortaa"/>
            </a:endParaRPr>
          </a:p>
          <a:p>
            <a:pPr indent="-334327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Comfortaa"/>
              <a:buChar char="•"/>
            </a:pPr>
            <a:r>
              <a:rPr b="1" lang="en-GB" sz="1800">
                <a:latin typeface="Comfortaa"/>
                <a:ea typeface="Comfortaa"/>
                <a:cs typeface="Comfortaa"/>
                <a:sym typeface="Comfortaa"/>
              </a:rPr>
              <a:t>Principles and Applications of Biology</a:t>
            </a:r>
            <a:r>
              <a:rPr b="1" lang="en-GB" sz="180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 – Structure and function of cells and tissues, biological molecules, enzymes and their role in organisms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mfortaa"/>
              <a:buChar char="•"/>
            </a:pPr>
            <a:r>
              <a:rPr b="1" lang="en-GB" sz="1800">
                <a:latin typeface="Comfortaa"/>
                <a:ea typeface="Comfortaa"/>
                <a:cs typeface="Comfortaa"/>
                <a:sym typeface="Comfortaa"/>
              </a:rPr>
              <a:t>Principles and Applications of Chemistry</a:t>
            </a: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 – Structure of the Periodic Table and its implications on physical and chemical properties of substances, through analysis of different bonding methods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mfortaa"/>
              <a:buChar char="•"/>
            </a:pPr>
            <a:r>
              <a:rPr b="1" lang="en-GB" sz="1800">
                <a:latin typeface="Comfortaa"/>
                <a:ea typeface="Comfortaa"/>
                <a:cs typeface="Comfortaa"/>
                <a:sym typeface="Comfortaa"/>
              </a:rPr>
              <a:t>Principles and Applications of Physics</a:t>
            </a: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 – Waves and their applications; force principles and their application in transportation and construction of electrical circuits 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mfortaa"/>
              <a:buChar char="•"/>
            </a:pPr>
            <a:r>
              <a:rPr b="1" lang="en-GB" sz="1800">
                <a:latin typeface="Comfortaa"/>
                <a:ea typeface="Comfortaa"/>
                <a:cs typeface="Comfortaa"/>
                <a:sym typeface="Comfortaa"/>
              </a:rPr>
              <a:t>Practical Scientific Procedures and Techniques</a:t>
            </a: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 – Practical applications across the sciences, including chromatography, colorimetry and electrical circuits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3800">
                <a:latin typeface="Comfortaa"/>
                <a:ea typeface="Comfortaa"/>
                <a:cs typeface="Comfortaa"/>
                <a:sym typeface="Comfortaa"/>
              </a:rPr>
              <a:t>Where can Applied Science take me?</a:t>
            </a:r>
            <a:endParaRPr sz="3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628650" y="1825625"/>
            <a:ext cx="47418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en-GB" sz="2200">
                <a:latin typeface="Comfortaa"/>
                <a:ea typeface="Comfortaa"/>
                <a:cs typeface="Comfortaa"/>
                <a:sym typeface="Comfortaa"/>
              </a:rPr>
              <a:t>Transferable skills </a:t>
            </a:r>
            <a:endParaRPr b="1" sz="2200">
              <a:latin typeface="Comfortaa"/>
              <a:ea typeface="Comfortaa"/>
              <a:cs typeface="Comfortaa"/>
              <a:sym typeface="Comforta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200">
              <a:solidFill>
                <a:srgbClr val="001D35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200">
                <a:latin typeface="Comfortaa"/>
                <a:ea typeface="Comfortaa"/>
                <a:cs typeface="Comfortaa"/>
                <a:sym typeface="Comfortaa"/>
              </a:rPr>
              <a:t>Communication</a:t>
            </a:r>
            <a:endParaRPr sz="2200">
              <a:latin typeface="Comfortaa"/>
              <a:ea typeface="Comfortaa"/>
              <a:cs typeface="Comfortaa"/>
              <a:sym typeface="Comforta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200">
                <a:latin typeface="Comfortaa"/>
                <a:ea typeface="Comfortaa"/>
                <a:cs typeface="Comfortaa"/>
                <a:sym typeface="Comfortaa"/>
              </a:rPr>
              <a:t>Problem solving skills</a:t>
            </a:r>
            <a:endParaRPr sz="2200">
              <a:latin typeface="Comfortaa"/>
              <a:ea typeface="Comfortaa"/>
              <a:cs typeface="Comfortaa"/>
              <a:sym typeface="Comforta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200">
                <a:latin typeface="Comfortaa"/>
                <a:ea typeface="Comfortaa"/>
                <a:cs typeface="Comfortaa"/>
                <a:sym typeface="Comfortaa"/>
              </a:rPr>
              <a:t>Team work</a:t>
            </a:r>
            <a:endParaRPr sz="2200">
              <a:latin typeface="Comfortaa"/>
              <a:ea typeface="Comfortaa"/>
              <a:cs typeface="Comfortaa"/>
              <a:sym typeface="Comforta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200">
                <a:latin typeface="Comfortaa"/>
                <a:ea typeface="Comfortaa"/>
                <a:cs typeface="Comfortaa"/>
                <a:sym typeface="Comfortaa"/>
              </a:rPr>
              <a:t>Time management</a:t>
            </a:r>
            <a:endParaRPr sz="2200">
              <a:latin typeface="Comfortaa"/>
              <a:ea typeface="Comfortaa"/>
              <a:cs typeface="Comfortaa"/>
              <a:sym typeface="Comforta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200">
                <a:latin typeface="Comfortaa"/>
                <a:ea typeface="Comfortaa"/>
                <a:cs typeface="Comfortaa"/>
                <a:sym typeface="Comfortaa"/>
              </a:rPr>
              <a:t>Data Analysis</a:t>
            </a:r>
            <a:endParaRPr sz="2200">
              <a:latin typeface="Comfortaa"/>
              <a:ea typeface="Comfortaa"/>
              <a:cs typeface="Comfortaa"/>
              <a:sym typeface="Comforta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200">
                <a:latin typeface="Comfortaa"/>
                <a:ea typeface="Comfortaa"/>
                <a:cs typeface="Comfortaa"/>
                <a:sym typeface="Comfortaa"/>
              </a:rPr>
              <a:t>Research</a:t>
            </a:r>
            <a:endParaRPr sz="2200">
              <a:latin typeface="Comfortaa"/>
              <a:ea typeface="Comfortaa"/>
              <a:cs typeface="Comfortaa"/>
              <a:sym typeface="Comforta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200">
                <a:latin typeface="Comfortaa"/>
                <a:ea typeface="Comfortaa"/>
                <a:cs typeface="Comfortaa"/>
                <a:sym typeface="Comfortaa"/>
              </a:rPr>
              <a:t>Project management</a:t>
            </a:r>
            <a:endParaRPr sz="2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5872650" y="1690825"/>
            <a:ext cx="2788500" cy="4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Careers from </a:t>
            </a:r>
            <a:r>
              <a:rPr b="1" lang="en-GB" sz="2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Applied Science</a:t>
            </a:r>
            <a:endParaRPr b="1" i="0" sz="2200" u="none" cap="none" strike="noStrike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Biological Sciences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Biotechnology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Ecology and Environmental Biology Microbiology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Biochemistry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Environmental Science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Food Science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Forensic Science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Nutrition and Dietetics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Hydrology / Water Science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Health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Nursing 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Sport and exercise studies.</a:t>
            </a:r>
            <a:endParaRPr sz="15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07" name="Google Shape;10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1800" y="4986088"/>
            <a:ext cx="3829050" cy="11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3800">
                <a:latin typeface="Comfortaa"/>
                <a:ea typeface="Comfortaa"/>
                <a:cs typeface="Comfortaa"/>
                <a:sym typeface="Comfortaa"/>
              </a:rPr>
              <a:t>Applied Science</a:t>
            </a:r>
            <a:r>
              <a:rPr lang="en-GB" sz="3800">
                <a:latin typeface="Comfortaa"/>
                <a:ea typeface="Comfortaa"/>
                <a:cs typeface="Comfortaa"/>
                <a:sym typeface="Comfortaa"/>
              </a:rPr>
              <a:t> at Thomas Alleyne</a:t>
            </a:r>
            <a:endParaRPr sz="3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3" name="Google Shape;113;p8"/>
          <p:cNvSpPr txBox="1"/>
          <p:nvPr>
            <p:ph idx="1" type="body"/>
          </p:nvPr>
        </p:nvSpPr>
        <p:spPr>
          <a:xfrm>
            <a:off x="257175" y="1720825"/>
            <a:ext cx="5091900" cy="48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GB" sz="2400">
                <a:latin typeface="Comfortaa"/>
                <a:ea typeface="Comfortaa"/>
                <a:cs typeface="Comfortaa"/>
                <a:sym typeface="Comfortaa"/>
              </a:rPr>
              <a:t>Skills needed for Applied Science.</a:t>
            </a:r>
            <a:endParaRPr b="1" sz="24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latin typeface="Comfortaa"/>
                <a:ea typeface="Comfortaa"/>
                <a:cs typeface="Comfortaa"/>
                <a:sym typeface="Comfortaa"/>
              </a:rPr>
              <a:t>Good maths skills.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latin typeface="Comfortaa"/>
                <a:ea typeface="Comfortaa"/>
                <a:cs typeface="Comfortaa"/>
                <a:sym typeface="Comfortaa"/>
              </a:rPr>
              <a:t>Problem solving skills.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latin typeface="Comfortaa"/>
                <a:ea typeface="Comfortaa"/>
                <a:cs typeface="Comfortaa"/>
                <a:sym typeface="Comfortaa"/>
              </a:rPr>
              <a:t>Practical skills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GB" sz="2400">
                <a:latin typeface="Comfortaa"/>
                <a:ea typeface="Comfortaa"/>
                <a:cs typeface="Comfortaa"/>
                <a:sym typeface="Comfortaa"/>
              </a:rPr>
              <a:t>Opportunities at TAA</a:t>
            </a:r>
            <a:endParaRPr b="1" sz="24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latin typeface="Comfortaa"/>
                <a:ea typeface="Comfortaa"/>
                <a:cs typeface="Comfortaa"/>
                <a:sym typeface="Comfortaa"/>
              </a:rPr>
              <a:t>Frequent relevant practical lessons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latin typeface="Comfortaa"/>
                <a:ea typeface="Comfortaa"/>
                <a:cs typeface="Comfortaa"/>
                <a:sym typeface="Comfortaa"/>
              </a:rPr>
              <a:t>One to one support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latin typeface="Comfortaa"/>
                <a:ea typeface="Comfortaa"/>
                <a:cs typeface="Comfortaa"/>
                <a:sym typeface="Comfortaa"/>
              </a:rPr>
              <a:t>Rigorous assessment and intervention programme. </a:t>
            </a:r>
            <a:endParaRPr b="1" sz="24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14" name="Google Shape;114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1475" y="1843225"/>
            <a:ext cx="3013875" cy="23705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e964fbb8af_0_6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latin typeface="Comfortaa"/>
                <a:ea typeface="Comfortaa"/>
                <a:cs typeface="Comfortaa"/>
                <a:sym typeface="Comfortaa"/>
              </a:rPr>
              <a:t>Leader in STEM enrichment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0" name="Google Shape;120;g1e964fbb8af_0_6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>
                <a:latin typeface="Comfortaa"/>
                <a:ea typeface="Comfortaa"/>
                <a:cs typeface="Comfortaa"/>
                <a:sym typeface="Comfortaa"/>
              </a:rPr>
              <a:t>We work with GSK apprentices and year in industry students to run a bronze industrial cadets award.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>
                <a:latin typeface="Comfortaa"/>
                <a:ea typeface="Comfortaa"/>
                <a:cs typeface="Comfortaa"/>
                <a:sym typeface="Comfortaa"/>
              </a:rPr>
              <a:t>This offers opportunities to see how science is used in industry and to explore new areas of science. 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>
                <a:latin typeface="Comfortaa"/>
                <a:ea typeface="Comfortaa"/>
                <a:cs typeface="Comfortaa"/>
                <a:sym typeface="Comfortaa"/>
              </a:rPr>
              <a:t>Students also build their interpersonal skills such as team working, presenting, communication and decision making.  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21" name="Google Shape;121;g1e964fbb8af_0_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03828" y="365113"/>
            <a:ext cx="2707481" cy="950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1e964fbb8af_0_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7497" y="5629104"/>
            <a:ext cx="1228900" cy="122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2022-10-12T12:26:40Z</dcterms:created>
  <dc:creator>kbt</dc:creator>
</cp:coreProperties>
</file>