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Nunito"/>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bold.fntdata"/><Relationship Id="rId14" Type="http://schemas.openxmlformats.org/officeDocument/2006/relationships/font" Target="fonts/Nunito-regular.fntdata"/><Relationship Id="rId17" Type="http://schemas.openxmlformats.org/officeDocument/2006/relationships/font" Target="fonts/Nunito-boldItalic.fntdata"/><Relationship Id="rId16" Type="http://schemas.openxmlformats.org/officeDocument/2006/relationships/font" Target="fonts/Nuni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02d94739e5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02d94739e5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02d94739e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02d94739e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02d94739e5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02d94739e5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30cf47907f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30cf47907f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Our English lessons are built on the foundation of your critical thinking, analysis and communication skills. You are expected to read and analyse a wide range of texts, including some of your own choice. Following this, your inference and understanding of texts, language and their contexts will then be communicated to the teacher and class through a range of communicative forms: Paired/group discussions, presentations, creative and transactional written responses.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Skills needed to be successful</a:t>
            </a:r>
            <a:endParaRPr/>
          </a:p>
          <a:p>
            <a:pPr indent="0" lvl="0" marL="0" rtl="0" algn="l">
              <a:spcBef>
                <a:spcPts val="0"/>
              </a:spcBef>
              <a:spcAft>
                <a:spcPts val="0"/>
              </a:spcAft>
              <a:buNone/>
            </a:pPr>
            <a:r>
              <a:rPr lang="en"/>
              <a:t>Opportunities here  </a:t>
            </a:r>
            <a:endParaRPr/>
          </a:p>
          <a:p>
            <a:pPr indent="0" lvl="0" marL="0" rtl="0" algn="l">
              <a:spcBef>
                <a:spcPts val="0"/>
              </a:spcBef>
              <a:spcAft>
                <a:spcPts val="0"/>
              </a:spcAft>
              <a:buNone/>
            </a:pPr>
            <a:r>
              <a:rPr lang="en"/>
              <a:t>Unique selling point</a:t>
            </a:r>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302d94739e5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302d94739e5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02d94739e5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302d94739e5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02ee1ceee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02ee1ceee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0" y="1506575"/>
            <a:ext cx="9144000" cy="20526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4700"/>
              <a:t>English </a:t>
            </a:r>
            <a:r>
              <a:rPr lang="en" sz="4700"/>
              <a:t>Language and Literature, A level</a:t>
            </a:r>
            <a:endParaRPr sz="4700"/>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Entry requirements</a:t>
            </a:r>
            <a:endParaRPr/>
          </a:p>
        </p:txBody>
      </p:sp>
      <p:sp>
        <p:nvSpPr>
          <p:cNvPr id="135" name="Google Shape;135;p1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800">
                <a:solidFill>
                  <a:srgbClr val="000000"/>
                </a:solidFill>
              </a:rPr>
              <a:t>Grade 5 in GCSE English Language or English Literature</a:t>
            </a:r>
            <a:endParaRPr sz="2800">
              <a:solidFill>
                <a:srgbClr val="000000"/>
              </a:solidFill>
            </a:endParaRPr>
          </a:p>
          <a:p>
            <a:pPr indent="0" lvl="0" marL="0" rtl="0" algn="l">
              <a:spcBef>
                <a:spcPts val="1200"/>
              </a:spcBef>
              <a:spcAft>
                <a:spcPts val="1200"/>
              </a:spcAft>
              <a:buNone/>
            </a:pPr>
            <a:r>
              <a:rPr lang="en" sz="2800">
                <a:solidFill>
                  <a:srgbClr val="000000"/>
                </a:solidFill>
              </a:rPr>
              <a:t>Minimum apps 5.0</a:t>
            </a:r>
            <a:endParaRPr sz="280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type="title"/>
          </p:nvPr>
        </p:nvSpPr>
        <p:spPr>
          <a:xfrm>
            <a:off x="486550" y="236000"/>
            <a:ext cx="81045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Overview of English Language and Literature</a:t>
            </a:r>
            <a:endParaRPr/>
          </a:p>
        </p:txBody>
      </p:sp>
      <p:sp>
        <p:nvSpPr>
          <p:cNvPr id="141" name="Google Shape;141;p15"/>
          <p:cNvSpPr txBox="1"/>
          <p:nvPr>
            <p:ph idx="1" type="body"/>
          </p:nvPr>
        </p:nvSpPr>
        <p:spPr>
          <a:xfrm>
            <a:off x="819150" y="847725"/>
            <a:ext cx="7505700" cy="3809100"/>
          </a:xfrm>
          <a:prstGeom prst="rect">
            <a:avLst/>
          </a:prstGeom>
        </p:spPr>
        <p:txBody>
          <a:bodyPr anchorCtr="0" anchor="t" bIns="91425" lIns="91425" spcFirstLastPara="1" rIns="91425" wrap="square" tIns="91425">
            <a:noAutofit/>
          </a:bodyPr>
          <a:lstStyle/>
          <a:p>
            <a:pPr indent="-361950" lvl="0" marL="457200" rtl="0" algn="l">
              <a:spcBef>
                <a:spcPts val="0"/>
              </a:spcBef>
              <a:spcAft>
                <a:spcPts val="0"/>
              </a:spcAft>
              <a:buClr>
                <a:srgbClr val="000000"/>
              </a:buClr>
              <a:buSzPts val="2100"/>
              <a:buChar char="●"/>
            </a:pPr>
            <a:r>
              <a:rPr lang="en" sz="2100">
                <a:solidFill>
                  <a:srgbClr val="000000"/>
                </a:solidFill>
              </a:rPr>
              <a:t>You will be studying a range of literary (i.e. prose fiction, drama and poetry) and </a:t>
            </a:r>
            <a:r>
              <a:rPr lang="en" sz="2100">
                <a:solidFill>
                  <a:srgbClr val="000000"/>
                </a:solidFill>
              </a:rPr>
              <a:t>non literary</a:t>
            </a:r>
            <a:r>
              <a:rPr lang="en" sz="2100">
                <a:solidFill>
                  <a:srgbClr val="000000"/>
                </a:solidFill>
              </a:rPr>
              <a:t> (i.e. non-fiction, advertising and transcript) texts. </a:t>
            </a:r>
            <a:endParaRPr sz="2100">
              <a:solidFill>
                <a:srgbClr val="000000"/>
              </a:solidFill>
            </a:endParaRPr>
          </a:p>
          <a:p>
            <a:pPr indent="-361950" lvl="0" marL="457200" rtl="0" algn="l">
              <a:spcBef>
                <a:spcPts val="0"/>
              </a:spcBef>
              <a:spcAft>
                <a:spcPts val="0"/>
              </a:spcAft>
              <a:buClr>
                <a:srgbClr val="000000"/>
              </a:buClr>
              <a:buSzPts val="2100"/>
              <a:buChar char="●"/>
            </a:pPr>
            <a:r>
              <a:rPr lang="en" sz="2100">
                <a:solidFill>
                  <a:srgbClr val="000000"/>
                </a:solidFill>
              </a:rPr>
              <a:t>You will be studying a range of texts from different periods: some texts from the 19th century and modern literary and non-literary texts. </a:t>
            </a:r>
            <a:endParaRPr sz="2100">
              <a:solidFill>
                <a:srgbClr val="000000"/>
              </a:solidFill>
            </a:endParaRPr>
          </a:p>
          <a:p>
            <a:pPr indent="-361950" lvl="0" marL="457200" rtl="0" algn="l">
              <a:spcBef>
                <a:spcPts val="0"/>
              </a:spcBef>
              <a:spcAft>
                <a:spcPts val="0"/>
              </a:spcAft>
              <a:buClr>
                <a:srgbClr val="000000"/>
              </a:buClr>
              <a:buSzPts val="2100"/>
              <a:buChar char="●"/>
            </a:pPr>
            <a:r>
              <a:rPr lang="en" sz="2100">
                <a:solidFill>
                  <a:srgbClr val="000000"/>
                </a:solidFill>
              </a:rPr>
              <a:t>There will be six units split into two examinations and one Non Examined Assessment (coursework). </a:t>
            </a:r>
            <a:endParaRPr sz="2100">
              <a:solidFill>
                <a:srgbClr val="000000"/>
              </a:solidFill>
            </a:endParaRPr>
          </a:p>
          <a:p>
            <a:pPr indent="-361950" lvl="0" marL="457200" rtl="0" algn="l">
              <a:spcBef>
                <a:spcPts val="0"/>
              </a:spcBef>
              <a:spcAft>
                <a:spcPts val="0"/>
              </a:spcAft>
              <a:buClr>
                <a:srgbClr val="000000"/>
              </a:buClr>
              <a:buSzPts val="2100"/>
              <a:buChar char="●"/>
            </a:pPr>
            <a:r>
              <a:rPr lang="en" sz="2100">
                <a:solidFill>
                  <a:srgbClr val="000000"/>
                </a:solidFill>
              </a:rPr>
              <a:t>Your A Level examinations will take place at the end of your second year of study. </a:t>
            </a:r>
            <a:endParaRPr sz="210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6"/>
          <p:cNvSpPr txBox="1"/>
          <p:nvPr>
            <p:ph type="title"/>
          </p:nvPr>
        </p:nvSpPr>
        <p:spPr>
          <a:xfrm>
            <a:off x="311700" y="2164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Where can English Language and Literature take me?</a:t>
            </a:r>
            <a:endParaRPr/>
          </a:p>
        </p:txBody>
      </p:sp>
      <p:sp>
        <p:nvSpPr>
          <p:cNvPr id="147" name="Google Shape;147;p16"/>
          <p:cNvSpPr txBox="1"/>
          <p:nvPr>
            <p:ph idx="1" type="body"/>
          </p:nvPr>
        </p:nvSpPr>
        <p:spPr>
          <a:xfrm>
            <a:off x="311700" y="931400"/>
            <a:ext cx="2814300" cy="3637500"/>
          </a:xfrm>
          <a:prstGeom prst="rect">
            <a:avLst/>
          </a:prstGeom>
          <a:noFill/>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2200" u="sng">
                <a:solidFill>
                  <a:srgbClr val="001D35"/>
                </a:solidFill>
                <a:highlight>
                  <a:srgbClr val="FFFFFF"/>
                </a:highlight>
              </a:rPr>
              <a:t>Transferable skills</a:t>
            </a:r>
            <a:endParaRPr b="1" sz="2200" u="sng">
              <a:solidFill>
                <a:srgbClr val="001D35"/>
              </a:solidFill>
              <a:highlight>
                <a:srgbClr val="FFFFFF"/>
              </a:highlight>
            </a:endParaRPr>
          </a:p>
          <a:p>
            <a:pPr indent="-368300" lvl="0" marL="457200" rtl="0" algn="l">
              <a:lnSpc>
                <a:spcPct val="115000"/>
              </a:lnSpc>
              <a:spcBef>
                <a:spcPts val="1200"/>
              </a:spcBef>
              <a:spcAft>
                <a:spcPts val="0"/>
              </a:spcAft>
              <a:buClr>
                <a:srgbClr val="001D35"/>
              </a:buClr>
              <a:buSzPts val="2200"/>
              <a:buChar char="●"/>
            </a:pPr>
            <a:r>
              <a:rPr lang="en" sz="2200">
                <a:solidFill>
                  <a:srgbClr val="001D35"/>
                </a:solidFill>
                <a:highlight>
                  <a:srgbClr val="FFFFFF"/>
                </a:highlight>
              </a:rPr>
              <a:t>Critical analysis </a:t>
            </a:r>
            <a:endParaRPr sz="2200">
              <a:solidFill>
                <a:srgbClr val="001D35"/>
              </a:solidFill>
              <a:highlight>
                <a:srgbClr val="FFFFFF"/>
              </a:highlight>
            </a:endParaRPr>
          </a:p>
          <a:p>
            <a:pPr indent="-368300" lvl="0" marL="457200" rtl="0" algn="l">
              <a:lnSpc>
                <a:spcPct val="115000"/>
              </a:lnSpc>
              <a:spcBef>
                <a:spcPts val="0"/>
              </a:spcBef>
              <a:spcAft>
                <a:spcPts val="0"/>
              </a:spcAft>
              <a:buClr>
                <a:srgbClr val="001D35"/>
              </a:buClr>
              <a:buSzPts val="2200"/>
              <a:buChar char="●"/>
            </a:pPr>
            <a:r>
              <a:rPr lang="en" sz="2200">
                <a:solidFill>
                  <a:srgbClr val="001D35"/>
                </a:solidFill>
                <a:highlight>
                  <a:srgbClr val="FFFFFF"/>
                </a:highlight>
              </a:rPr>
              <a:t>Communication </a:t>
            </a:r>
            <a:endParaRPr sz="2200">
              <a:solidFill>
                <a:srgbClr val="001D35"/>
              </a:solidFill>
              <a:highlight>
                <a:srgbClr val="FFFFFF"/>
              </a:highlight>
            </a:endParaRPr>
          </a:p>
          <a:p>
            <a:pPr indent="-368300" lvl="0" marL="457200" rtl="0" algn="l">
              <a:lnSpc>
                <a:spcPct val="115000"/>
              </a:lnSpc>
              <a:spcBef>
                <a:spcPts val="0"/>
              </a:spcBef>
              <a:spcAft>
                <a:spcPts val="0"/>
              </a:spcAft>
              <a:buClr>
                <a:srgbClr val="001D35"/>
              </a:buClr>
              <a:buSzPts val="2200"/>
              <a:buChar char="●"/>
            </a:pPr>
            <a:r>
              <a:rPr lang="en" sz="2200">
                <a:solidFill>
                  <a:srgbClr val="001D35"/>
                </a:solidFill>
                <a:highlight>
                  <a:srgbClr val="FFFFFF"/>
                </a:highlight>
              </a:rPr>
              <a:t>Creative writing</a:t>
            </a:r>
            <a:endParaRPr sz="2200">
              <a:solidFill>
                <a:srgbClr val="001D35"/>
              </a:solidFill>
              <a:highlight>
                <a:srgbClr val="FFFFFF"/>
              </a:highlight>
            </a:endParaRPr>
          </a:p>
          <a:p>
            <a:pPr indent="-368300" lvl="0" marL="457200" rtl="0" algn="l">
              <a:lnSpc>
                <a:spcPct val="115000"/>
              </a:lnSpc>
              <a:spcBef>
                <a:spcPts val="0"/>
              </a:spcBef>
              <a:spcAft>
                <a:spcPts val="0"/>
              </a:spcAft>
              <a:buClr>
                <a:srgbClr val="001D35"/>
              </a:buClr>
              <a:buSzPts val="2200"/>
              <a:buChar char="●"/>
            </a:pPr>
            <a:r>
              <a:rPr lang="en" sz="2200">
                <a:solidFill>
                  <a:srgbClr val="001D35"/>
                </a:solidFill>
                <a:highlight>
                  <a:srgbClr val="FFFFFF"/>
                </a:highlight>
              </a:rPr>
              <a:t>Research</a:t>
            </a:r>
            <a:endParaRPr sz="2200">
              <a:solidFill>
                <a:srgbClr val="001D35"/>
              </a:solidFill>
              <a:highlight>
                <a:srgbClr val="FFFFFF"/>
              </a:highlight>
            </a:endParaRPr>
          </a:p>
          <a:p>
            <a:pPr indent="-368300" lvl="0" marL="457200" rtl="0" algn="l">
              <a:lnSpc>
                <a:spcPct val="115000"/>
              </a:lnSpc>
              <a:spcBef>
                <a:spcPts val="0"/>
              </a:spcBef>
              <a:spcAft>
                <a:spcPts val="0"/>
              </a:spcAft>
              <a:buClr>
                <a:srgbClr val="001D35"/>
              </a:buClr>
              <a:buSzPts val="2200"/>
              <a:buChar char="●"/>
            </a:pPr>
            <a:r>
              <a:rPr lang="en" sz="2200">
                <a:solidFill>
                  <a:srgbClr val="001D35"/>
                </a:solidFill>
                <a:highlight>
                  <a:srgbClr val="FFFFFF"/>
                </a:highlight>
              </a:rPr>
              <a:t>Organisation</a:t>
            </a:r>
            <a:endParaRPr sz="2200">
              <a:solidFill>
                <a:srgbClr val="001D35"/>
              </a:solidFill>
              <a:highlight>
                <a:srgbClr val="FFFFFF"/>
              </a:highlight>
            </a:endParaRPr>
          </a:p>
          <a:p>
            <a:pPr indent="-368300" lvl="0" marL="457200" rtl="0" algn="l">
              <a:lnSpc>
                <a:spcPct val="115000"/>
              </a:lnSpc>
              <a:spcBef>
                <a:spcPts val="0"/>
              </a:spcBef>
              <a:spcAft>
                <a:spcPts val="0"/>
              </a:spcAft>
              <a:buClr>
                <a:srgbClr val="001D35"/>
              </a:buClr>
              <a:buSzPts val="2200"/>
              <a:buChar char="●"/>
            </a:pPr>
            <a:r>
              <a:rPr lang="en" sz="2200">
                <a:solidFill>
                  <a:srgbClr val="001D35"/>
                </a:solidFill>
                <a:highlight>
                  <a:srgbClr val="FFFFFF"/>
                </a:highlight>
              </a:rPr>
              <a:t>Thinking</a:t>
            </a:r>
            <a:endParaRPr sz="2200">
              <a:solidFill>
                <a:srgbClr val="001D35"/>
              </a:solidFill>
              <a:highlight>
                <a:srgbClr val="FFFFFF"/>
              </a:highlight>
            </a:endParaRPr>
          </a:p>
          <a:p>
            <a:pPr indent="-368300" lvl="0" marL="457200" rtl="0" algn="l">
              <a:lnSpc>
                <a:spcPct val="115000"/>
              </a:lnSpc>
              <a:spcBef>
                <a:spcPts val="0"/>
              </a:spcBef>
              <a:spcAft>
                <a:spcPts val="0"/>
              </a:spcAft>
              <a:buClr>
                <a:srgbClr val="001D35"/>
              </a:buClr>
              <a:buSzPts val="2200"/>
              <a:buChar char="●"/>
            </a:pPr>
            <a:r>
              <a:rPr lang="en" sz="2200">
                <a:solidFill>
                  <a:srgbClr val="001D35"/>
                </a:solidFill>
                <a:highlight>
                  <a:srgbClr val="FFFFFF"/>
                </a:highlight>
              </a:rPr>
              <a:t>Writing</a:t>
            </a:r>
            <a:endParaRPr sz="2200">
              <a:solidFill>
                <a:srgbClr val="001D35"/>
              </a:solidFill>
              <a:highlight>
                <a:srgbClr val="FFFFFF"/>
              </a:highlight>
            </a:endParaRPr>
          </a:p>
          <a:p>
            <a:pPr indent="0" lvl="0" marL="0" rtl="0" algn="l">
              <a:lnSpc>
                <a:spcPct val="115000"/>
              </a:lnSpc>
              <a:spcBef>
                <a:spcPts val="1200"/>
              </a:spcBef>
              <a:spcAft>
                <a:spcPts val="1200"/>
              </a:spcAft>
              <a:buNone/>
            </a:pPr>
            <a:r>
              <a:t/>
            </a:r>
            <a:endParaRPr sz="2200">
              <a:solidFill>
                <a:srgbClr val="001D35"/>
              </a:solidFill>
              <a:highlight>
                <a:srgbClr val="FFFFFF"/>
              </a:highlight>
            </a:endParaRPr>
          </a:p>
        </p:txBody>
      </p:sp>
      <p:sp>
        <p:nvSpPr>
          <p:cNvPr id="148" name="Google Shape;148;p16"/>
          <p:cNvSpPr txBox="1"/>
          <p:nvPr/>
        </p:nvSpPr>
        <p:spPr>
          <a:xfrm>
            <a:off x="3785575" y="865325"/>
            <a:ext cx="2662500" cy="4365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000"/>
              </a:spcBef>
              <a:spcAft>
                <a:spcPts val="0"/>
              </a:spcAft>
              <a:buNone/>
            </a:pPr>
            <a:r>
              <a:rPr b="1" lang="en" sz="2200" u="sng">
                <a:latin typeface="Calibri"/>
                <a:ea typeface="Calibri"/>
                <a:cs typeface="Calibri"/>
                <a:sym typeface="Calibri"/>
              </a:rPr>
              <a:t>Careers list</a:t>
            </a:r>
            <a:endParaRPr b="1" sz="2200" u="sng">
              <a:latin typeface="Calibri"/>
              <a:ea typeface="Calibri"/>
              <a:cs typeface="Calibri"/>
              <a:sym typeface="Calibri"/>
            </a:endParaRPr>
          </a:p>
          <a:p>
            <a:pPr indent="-368300" lvl="0" marL="457200" rtl="0" algn="l">
              <a:lnSpc>
                <a:spcPct val="115000"/>
              </a:lnSpc>
              <a:spcBef>
                <a:spcPts val="1000"/>
              </a:spcBef>
              <a:spcAft>
                <a:spcPts val="0"/>
              </a:spcAft>
              <a:buSzPts val="2200"/>
              <a:buFont typeface="Calibri"/>
              <a:buChar char="●"/>
            </a:pPr>
            <a:r>
              <a:rPr lang="en" sz="2200">
                <a:latin typeface="Calibri"/>
                <a:ea typeface="Calibri"/>
                <a:cs typeface="Calibri"/>
                <a:sym typeface="Calibri"/>
              </a:rPr>
              <a:t>Fiction writing</a:t>
            </a:r>
            <a:endParaRPr sz="2200">
              <a:latin typeface="Calibri"/>
              <a:ea typeface="Calibri"/>
              <a:cs typeface="Calibri"/>
              <a:sym typeface="Calibri"/>
            </a:endParaRPr>
          </a:p>
          <a:p>
            <a:pPr indent="-368300" lvl="0" marL="457200" rtl="0" algn="l">
              <a:lnSpc>
                <a:spcPct val="115000"/>
              </a:lnSpc>
              <a:spcBef>
                <a:spcPts val="0"/>
              </a:spcBef>
              <a:spcAft>
                <a:spcPts val="0"/>
              </a:spcAft>
              <a:buSzPts val="2200"/>
              <a:buFont typeface="Calibri"/>
              <a:buChar char="●"/>
            </a:pPr>
            <a:r>
              <a:rPr lang="en" sz="2200">
                <a:latin typeface="Calibri"/>
                <a:ea typeface="Calibri"/>
                <a:cs typeface="Calibri"/>
                <a:sym typeface="Calibri"/>
              </a:rPr>
              <a:t>Screenwriting</a:t>
            </a:r>
            <a:endParaRPr sz="2200">
              <a:latin typeface="Calibri"/>
              <a:ea typeface="Calibri"/>
              <a:cs typeface="Calibri"/>
              <a:sym typeface="Calibri"/>
            </a:endParaRPr>
          </a:p>
          <a:p>
            <a:pPr indent="-368300" lvl="0" marL="457200" rtl="0" algn="l">
              <a:lnSpc>
                <a:spcPct val="115000"/>
              </a:lnSpc>
              <a:spcBef>
                <a:spcPts val="0"/>
              </a:spcBef>
              <a:spcAft>
                <a:spcPts val="0"/>
              </a:spcAft>
              <a:buSzPts val="2200"/>
              <a:buFont typeface="Calibri"/>
              <a:buChar char="●"/>
            </a:pPr>
            <a:r>
              <a:rPr lang="en" sz="2200">
                <a:latin typeface="Calibri"/>
                <a:ea typeface="Calibri"/>
                <a:cs typeface="Calibri"/>
                <a:sym typeface="Calibri"/>
              </a:rPr>
              <a:t>Journalism</a:t>
            </a:r>
            <a:endParaRPr sz="2200">
              <a:latin typeface="Calibri"/>
              <a:ea typeface="Calibri"/>
              <a:cs typeface="Calibri"/>
              <a:sym typeface="Calibri"/>
            </a:endParaRPr>
          </a:p>
          <a:p>
            <a:pPr indent="-368300" lvl="0" marL="457200" rtl="0" algn="l">
              <a:lnSpc>
                <a:spcPct val="115000"/>
              </a:lnSpc>
              <a:spcBef>
                <a:spcPts val="0"/>
              </a:spcBef>
              <a:spcAft>
                <a:spcPts val="0"/>
              </a:spcAft>
              <a:buSzPts val="2200"/>
              <a:buFont typeface="Calibri"/>
              <a:buChar char="●"/>
            </a:pPr>
            <a:r>
              <a:rPr lang="en" sz="2200">
                <a:latin typeface="Calibri"/>
                <a:ea typeface="Calibri"/>
                <a:cs typeface="Calibri"/>
                <a:sym typeface="Calibri"/>
              </a:rPr>
              <a:t>TV, advertising, marketing</a:t>
            </a:r>
            <a:endParaRPr sz="2200">
              <a:latin typeface="Calibri"/>
              <a:ea typeface="Calibri"/>
              <a:cs typeface="Calibri"/>
              <a:sym typeface="Calibri"/>
            </a:endParaRPr>
          </a:p>
          <a:p>
            <a:pPr indent="-368300" lvl="0" marL="457200" rtl="0" algn="l">
              <a:lnSpc>
                <a:spcPct val="115000"/>
              </a:lnSpc>
              <a:spcBef>
                <a:spcPts val="0"/>
              </a:spcBef>
              <a:spcAft>
                <a:spcPts val="0"/>
              </a:spcAft>
              <a:buSzPts val="2200"/>
              <a:buFont typeface="Calibri"/>
              <a:buChar char="●"/>
            </a:pPr>
            <a:r>
              <a:rPr lang="en" sz="2200">
                <a:latin typeface="Calibri"/>
                <a:ea typeface="Calibri"/>
                <a:cs typeface="Calibri"/>
                <a:sym typeface="Calibri"/>
              </a:rPr>
              <a:t>Media</a:t>
            </a:r>
            <a:endParaRPr sz="2200">
              <a:latin typeface="Calibri"/>
              <a:ea typeface="Calibri"/>
              <a:cs typeface="Calibri"/>
              <a:sym typeface="Calibri"/>
            </a:endParaRPr>
          </a:p>
          <a:p>
            <a:pPr indent="-368300" lvl="0" marL="457200" rtl="0" algn="l">
              <a:lnSpc>
                <a:spcPct val="115000"/>
              </a:lnSpc>
              <a:spcBef>
                <a:spcPts val="0"/>
              </a:spcBef>
              <a:spcAft>
                <a:spcPts val="0"/>
              </a:spcAft>
              <a:buSzPts val="2200"/>
              <a:buFont typeface="Calibri"/>
              <a:buChar char="●"/>
            </a:pPr>
            <a:r>
              <a:rPr lang="en" sz="2200">
                <a:latin typeface="Calibri"/>
                <a:ea typeface="Calibri"/>
                <a:cs typeface="Calibri"/>
                <a:sym typeface="Calibri"/>
              </a:rPr>
              <a:t>PR</a:t>
            </a:r>
            <a:endParaRPr sz="2200">
              <a:latin typeface="Calibri"/>
              <a:ea typeface="Calibri"/>
              <a:cs typeface="Calibri"/>
              <a:sym typeface="Calibri"/>
            </a:endParaRPr>
          </a:p>
        </p:txBody>
      </p:sp>
      <p:sp>
        <p:nvSpPr>
          <p:cNvPr id="149" name="Google Shape;149;p16"/>
          <p:cNvSpPr txBox="1"/>
          <p:nvPr/>
        </p:nvSpPr>
        <p:spPr>
          <a:xfrm>
            <a:off x="6452575" y="865325"/>
            <a:ext cx="2662500" cy="4365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000"/>
              </a:spcBef>
              <a:spcAft>
                <a:spcPts val="0"/>
              </a:spcAft>
              <a:buNone/>
            </a:pPr>
            <a:r>
              <a:t/>
            </a:r>
            <a:endParaRPr sz="2200">
              <a:latin typeface="Calibri"/>
              <a:ea typeface="Calibri"/>
              <a:cs typeface="Calibri"/>
              <a:sym typeface="Calibri"/>
            </a:endParaRPr>
          </a:p>
          <a:p>
            <a:pPr indent="-368300" lvl="0" marL="457200" rtl="0" algn="l">
              <a:lnSpc>
                <a:spcPct val="115000"/>
              </a:lnSpc>
              <a:spcBef>
                <a:spcPts val="1000"/>
              </a:spcBef>
              <a:spcAft>
                <a:spcPts val="0"/>
              </a:spcAft>
              <a:buSzPts val="2200"/>
              <a:buFont typeface="Calibri"/>
              <a:buChar char="●"/>
            </a:pPr>
            <a:r>
              <a:rPr lang="en" sz="2200">
                <a:latin typeface="Calibri"/>
                <a:ea typeface="Calibri"/>
                <a:cs typeface="Calibri"/>
                <a:sym typeface="Calibri"/>
              </a:rPr>
              <a:t>Drama</a:t>
            </a:r>
            <a:endParaRPr sz="2200">
              <a:latin typeface="Calibri"/>
              <a:ea typeface="Calibri"/>
              <a:cs typeface="Calibri"/>
              <a:sym typeface="Calibri"/>
            </a:endParaRPr>
          </a:p>
          <a:p>
            <a:pPr indent="-368300" lvl="0" marL="457200" rtl="0" algn="l">
              <a:lnSpc>
                <a:spcPct val="115000"/>
              </a:lnSpc>
              <a:spcBef>
                <a:spcPts val="0"/>
              </a:spcBef>
              <a:spcAft>
                <a:spcPts val="0"/>
              </a:spcAft>
              <a:buSzPts val="2200"/>
              <a:buFont typeface="Calibri"/>
              <a:buChar char="●"/>
            </a:pPr>
            <a:r>
              <a:rPr lang="en" sz="2200">
                <a:latin typeface="Calibri"/>
                <a:ea typeface="Calibri"/>
                <a:cs typeface="Calibri"/>
                <a:sym typeface="Calibri"/>
              </a:rPr>
              <a:t>Teaching</a:t>
            </a:r>
            <a:endParaRPr sz="2200">
              <a:latin typeface="Calibri"/>
              <a:ea typeface="Calibri"/>
              <a:cs typeface="Calibri"/>
              <a:sym typeface="Calibri"/>
            </a:endParaRPr>
          </a:p>
          <a:p>
            <a:pPr indent="-368300" lvl="0" marL="457200" rtl="0" algn="l">
              <a:lnSpc>
                <a:spcPct val="115000"/>
              </a:lnSpc>
              <a:spcBef>
                <a:spcPts val="0"/>
              </a:spcBef>
              <a:spcAft>
                <a:spcPts val="0"/>
              </a:spcAft>
              <a:buSzPts val="2200"/>
              <a:buFont typeface="Calibri"/>
              <a:buChar char="●"/>
            </a:pPr>
            <a:r>
              <a:rPr lang="en" sz="2200">
                <a:latin typeface="Calibri"/>
                <a:ea typeface="Calibri"/>
                <a:cs typeface="Calibri"/>
                <a:sym typeface="Calibri"/>
              </a:rPr>
              <a:t>Social media</a:t>
            </a:r>
            <a:endParaRPr sz="2200">
              <a:latin typeface="Calibri"/>
              <a:ea typeface="Calibri"/>
              <a:cs typeface="Calibri"/>
              <a:sym typeface="Calibri"/>
            </a:endParaRPr>
          </a:p>
          <a:p>
            <a:pPr indent="-368300" lvl="0" marL="457200" rtl="0" algn="l">
              <a:lnSpc>
                <a:spcPct val="115000"/>
              </a:lnSpc>
              <a:spcBef>
                <a:spcPts val="0"/>
              </a:spcBef>
              <a:spcAft>
                <a:spcPts val="0"/>
              </a:spcAft>
              <a:buSzPts val="2200"/>
              <a:buFont typeface="Calibri"/>
              <a:buChar char="●"/>
            </a:pPr>
            <a:r>
              <a:rPr lang="en" sz="2200">
                <a:latin typeface="Calibri"/>
                <a:ea typeface="Calibri"/>
                <a:cs typeface="Calibri"/>
                <a:sym typeface="Calibri"/>
              </a:rPr>
              <a:t>Management, business</a:t>
            </a:r>
            <a:endParaRPr sz="220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7"/>
          <p:cNvSpPr txBox="1"/>
          <p:nvPr>
            <p:ph type="title"/>
          </p:nvPr>
        </p:nvSpPr>
        <p:spPr>
          <a:xfrm>
            <a:off x="311700" y="194625"/>
            <a:ext cx="8520600" cy="82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2920"/>
              <a:t>English Language and Literature lessons at Thomas Alleynes</a:t>
            </a:r>
            <a:endParaRPr sz="2920"/>
          </a:p>
        </p:txBody>
      </p:sp>
      <p:sp>
        <p:nvSpPr>
          <p:cNvPr id="155" name="Google Shape;155;p17"/>
          <p:cNvSpPr txBox="1"/>
          <p:nvPr>
            <p:ph idx="1" type="body"/>
          </p:nvPr>
        </p:nvSpPr>
        <p:spPr>
          <a:xfrm>
            <a:off x="311700" y="1251125"/>
            <a:ext cx="8520600" cy="3622500"/>
          </a:xfrm>
          <a:prstGeom prst="rect">
            <a:avLst/>
          </a:prstGeom>
        </p:spPr>
        <p:txBody>
          <a:bodyPr anchorCtr="0" anchor="t" bIns="91425" lIns="91425" spcFirstLastPara="1" rIns="91425" wrap="square" tIns="91425">
            <a:normAutofit fontScale="85000" lnSpcReduction="10000"/>
          </a:bodyPr>
          <a:lstStyle/>
          <a:p>
            <a:pPr indent="-355055" lvl="0" marL="457200" rtl="0" algn="l">
              <a:spcBef>
                <a:spcPts val="0"/>
              </a:spcBef>
              <a:spcAft>
                <a:spcPts val="0"/>
              </a:spcAft>
              <a:buClr>
                <a:srgbClr val="001D35"/>
              </a:buClr>
              <a:buSzPct val="100000"/>
              <a:buChar char="●"/>
            </a:pPr>
            <a:r>
              <a:rPr lang="en" sz="2342">
                <a:solidFill>
                  <a:srgbClr val="001D35"/>
                </a:solidFill>
                <a:highlight>
                  <a:schemeClr val="dk1"/>
                </a:highlight>
              </a:rPr>
              <a:t>As an English A-level student, you will grow mentally and emotionally as we explore sensitive subject matters. </a:t>
            </a:r>
            <a:endParaRPr sz="2342">
              <a:solidFill>
                <a:srgbClr val="001D35"/>
              </a:solidFill>
              <a:highlight>
                <a:schemeClr val="dk1"/>
              </a:highlight>
            </a:endParaRPr>
          </a:p>
          <a:p>
            <a:pPr indent="-355055" lvl="0" marL="457200" rtl="0" algn="l">
              <a:spcBef>
                <a:spcPts val="0"/>
              </a:spcBef>
              <a:spcAft>
                <a:spcPts val="0"/>
              </a:spcAft>
              <a:buClr>
                <a:srgbClr val="001D35"/>
              </a:buClr>
              <a:buSzPct val="100000"/>
              <a:buChar char="●"/>
            </a:pPr>
            <a:r>
              <a:rPr lang="en" sz="2342">
                <a:solidFill>
                  <a:srgbClr val="001D35"/>
                </a:solidFill>
                <a:highlight>
                  <a:schemeClr val="dk1"/>
                </a:highlight>
              </a:rPr>
              <a:t>You will develop a professional mindset as you will be working among a variety of peers who you will share discussions and presentations with. </a:t>
            </a:r>
            <a:endParaRPr sz="2342">
              <a:solidFill>
                <a:srgbClr val="001D35"/>
              </a:solidFill>
              <a:highlight>
                <a:schemeClr val="dk1"/>
              </a:highlight>
            </a:endParaRPr>
          </a:p>
          <a:p>
            <a:pPr indent="-355055" lvl="1" marL="914400" rtl="0" algn="l">
              <a:spcBef>
                <a:spcPts val="0"/>
              </a:spcBef>
              <a:spcAft>
                <a:spcPts val="0"/>
              </a:spcAft>
              <a:buClr>
                <a:srgbClr val="001D35"/>
              </a:buClr>
              <a:buSzPct val="100000"/>
              <a:buChar char="○"/>
            </a:pPr>
            <a:r>
              <a:rPr lang="en" sz="2342">
                <a:solidFill>
                  <a:srgbClr val="001D35"/>
                </a:solidFill>
                <a:highlight>
                  <a:schemeClr val="dk1"/>
                </a:highlight>
              </a:rPr>
              <a:t>We aim to support and learn from each other.</a:t>
            </a:r>
            <a:endParaRPr sz="2342">
              <a:solidFill>
                <a:srgbClr val="001D35"/>
              </a:solidFill>
              <a:highlight>
                <a:schemeClr val="dk1"/>
              </a:highlight>
            </a:endParaRPr>
          </a:p>
          <a:p>
            <a:pPr indent="-355055" lvl="0" marL="457200" rtl="0" algn="l">
              <a:spcBef>
                <a:spcPts val="0"/>
              </a:spcBef>
              <a:spcAft>
                <a:spcPts val="0"/>
              </a:spcAft>
              <a:buClr>
                <a:srgbClr val="001D35"/>
              </a:buClr>
              <a:buSzPct val="100000"/>
              <a:buChar char="●"/>
            </a:pPr>
            <a:r>
              <a:rPr lang="en" sz="2342">
                <a:solidFill>
                  <a:srgbClr val="001D35"/>
                </a:solidFill>
                <a:highlight>
                  <a:schemeClr val="dk1"/>
                </a:highlight>
              </a:rPr>
              <a:t>You will have the opportunity to read and investigate your choice of literary and non-literary texts as you have complete ownership of your coursework investigation. </a:t>
            </a:r>
            <a:endParaRPr sz="2342">
              <a:solidFill>
                <a:srgbClr val="001D35"/>
              </a:solidFill>
              <a:highlight>
                <a:schemeClr val="dk1"/>
              </a:highlight>
            </a:endParaRPr>
          </a:p>
          <a:p>
            <a:pPr indent="-355055" lvl="1" marL="914400" rtl="0" algn="l">
              <a:spcBef>
                <a:spcPts val="0"/>
              </a:spcBef>
              <a:spcAft>
                <a:spcPts val="0"/>
              </a:spcAft>
              <a:buClr>
                <a:srgbClr val="001D35"/>
              </a:buClr>
              <a:buSzPct val="100000"/>
              <a:buChar char="○"/>
            </a:pPr>
            <a:r>
              <a:rPr lang="en" sz="2342">
                <a:solidFill>
                  <a:srgbClr val="001D35"/>
                </a:solidFill>
                <a:highlight>
                  <a:schemeClr val="dk1"/>
                </a:highlight>
              </a:rPr>
              <a:t>This tends to be the most enjoyable component as you research and analyse texts, themes and concepts that you have a personal interest in.</a:t>
            </a:r>
            <a:endParaRPr sz="2342">
              <a:solidFill>
                <a:srgbClr val="001D35"/>
              </a:solidFill>
              <a:highlight>
                <a:schemeClr val="dk1"/>
              </a:highligh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18"/>
          <p:cNvSpPr txBox="1"/>
          <p:nvPr>
            <p:ph type="title"/>
          </p:nvPr>
        </p:nvSpPr>
        <p:spPr>
          <a:xfrm>
            <a:off x="819150" y="2360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Enrichment	</a:t>
            </a:r>
            <a:endParaRPr/>
          </a:p>
        </p:txBody>
      </p:sp>
      <p:sp>
        <p:nvSpPr>
          <p:cNvPr id="161" name="Google Shape;161;p18"/>
          <p:cNvSpPr txBox="1"/>
          <p:nvPr>
            <p:ph idx="1" type="body"/>
          </p:nvPr>
        </p:nvSpPr>
        <p:spPr>
          <a:xfrm>
            <a:off x="819150" y="1070400"/>
            <a:ext cx="7505700" cy="3368400"/>
          </a:xfrm>
          <a:prstGeom prst="rect">
            <a:avLst/>
          </a:prstGeom>
        </p:spPr>
        <p:txBody>
          <a:bodyPr anchorCtr="0" anchor="t" bIns="91425" lIns="91425" spcFirstLastPara="1" rIns="91425" wrap="square" tIns="91425">
            <a:noAutofit/>
          </a:bodyPr>
          <a:lstStyle/>
          <a:p>
            <a:pPr indent="-368300" lvl="0" marL="457200" rtl="0" algn="l">
              <a:spcBef>
                <a:spcPts val="0"/>
              </a:spcBef>
              <a:spcAft>
                <a:spcPts val="0"/>
              </a:spcAft>
              <a:buClr>
                <a:srgbClr val="000000"/>
              </a:buClr>
              <a:buSzPts val="2200"/>
              <a:buChar char="●"/>
            </a:pPr>
            <a:r>
              <a:rPr lang="en" sz="2200">
                <a:solidFill>
                  <a:srgbClr val="000000"/>
                </a:solidFill>
              </a:rPr>
              <a:t>The Guardian and The Observer offices in London for a journalism workshop and create a newspaper front page.</a:t>
            </a:r>
            <a:endParaRPr sz="2200">
              <a:solidFill>
                <a:srgbClr val="000000"/>
              </a:solidFill>
            </a:endParaRPr>
          </a:p>
          <a:p>
            <a:pPr indent="0" lvl="0" marL="457200" rtl="0" algn="l">
              <a:spcBef>
                <a:spcPts val="1200"/>
              </a:spcBef>
              <a:spcAft>
                <a:spcPts val="0"/>
              </a:spcAft>
              <a:buNone/>
            </a:pPr>
            <a:r>
              <a:t/>
            </a:r>
            <a:endParaRPr sz="2200">
              <a:solidFill>
                <a:srgbClr val="000000"/>
              </a:solidFill>
            </a:endParaRPr>
          </a:p>
          <a:p>
            <a:pPr indent="-368300" lvl="0" marL="457200" rtl="0" algn="l">
              <a:spcBef>
                <a:spcPts val="1200"/>
              </a:spcBef>
              <a:spcAft>
                <a:spcPts val="0"/>
              </a:spcAft>
              <a:buClr>
                <a:srgbClr val="000000"/>
              </a:buClr>
              <a:buSzPts val="2200"/>
              <a:buChar char="●"/>
            </a:pPr>
            <a:r>
              <a:rPr lang="en" sz="2200">
                <a:solidFill>
                  <a:srgbClr val="000000"/>
                </a:solidFill>
              </a:rPr>
              <a:t>Trip to Paris, Easter 2026 (including a day at Disneyland!) to complement A-level English study of travel writing about Paris. Open to all of sixth form, but priority placements for English students!</a:t>
            </a:r>
            <a:endParaRPr sz="22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 </a:t>
            </a:r>
            <a:endParaRPr/>
          </a:p>
        </p:txBody>
      </p:sp>
      <p:sp>
        <p:nvSpPr>
          <p:cNvPr id="167" name="Google Shape;167;p19"/>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200"/>
              <a:t>100% pass rate.</a:t>
            </a:r>
            <a:endParaRPr sz="2200"/>
          </a:p>
          <a:p>
            <a:pPr indent="0" lvl="0" marL="0" rtl="0" algn="l">
              <a:spcBef>
                <a:spcPts val="1200"/>
              </a:spcBef>
              <a:spcAft>
                <a:spcPts val="1200"/>
              </a:spcAft>
              <a:buNone/>
            </a:pPr>
            <a:r>
              <a:rPr lang="en" sz="2200"/>
              <a:t>50% Grade B+ in the last 3 years.</a:t>
            </a:r>
            <a:endParaRPr sz="2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0"/>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TAA Student Destinations</a:t>
            </a:r>
            <a:endParaRPr/>
          </a:p>
        </p:txBody>
      </p:sp>
      <p:sp>
        <p:nvSpPr>
          <p:cNvPr id="173" name="Google Shape;173;p20"/>
          <p:cNvSpPr txBox="1"/>
          <p:nvPr>
            <p:ph idx="1" type="body"/>
          </p:nvPr>
        </p:nvSpPr>
        <p:spPr>
          <a:xfrm>
            <a:off x="329950" y="1838225"/>
            <a:ext cx="8587800" cy="2600400"/>
          </a:xfrm>
          <a:prstGeom prst="rect">
            <a:avLst/>
          </a:prstGeom>
        </p:spPr>
        <p:txBody>
          <a:bodyPr anchorCtr="0" anchor="t" bIns="91425" lIns="91425" spcFirstLastPara="1" rIns="91425" wrap="square" tIns="91425">
            <a:normAutofit/>
          </a:bodyPr>
          <a:lstStyle/>
          <a:p>
            <a:pPr indent="-368300" lvl="0" marL="457200" rtl="0" algn="l">
              <a:spcBef>
                <a:spcPts val="0"/>
              </a:spcBef>
              <a:spcAft>
                <a:spcPts val="0"/>
              </a:spcAft>
              <a:buSzPts val="2200"/>
              <a:buChar char="●"/>
            </a:pPr>
            <a:r>
              <a:rPr lang="en" sz="2200"/>
              <a:t>Law and Criminology at the </a:t>
            </a:r>
            <a:r>
              <a:rPr lang="en" sz="2200"/>
              <a:t>University</a:t>
            </a:r>
            <a:r>
              <a:rPr lang="en" sz="2200"/>
              <a:t> of Kent</a:t>
            </a:r>
            <a:endParaRPr sz="2200"/>
          </a:p>
          <a:p>
            <a:pPr indent="-368300" lvl="0" marL="457200" rtl="0" algn="l">
              <a:spcBef>
                <a:spcPts val="0"/>
              </a:spcBef>
              <a:spcAft>
                <a:spcPts val="0"/>
              </a:spcAft>
              <a:buSzPts val="2200"/>
              <a:buChar char="●"/>
            </a:pPr>
            <a:r>
              <a:rPr lang="en" sz="2200"/>
              <a:t>English Literature and Creative Writing at the University of East Anglia</a:t>
            </a:r>
            <a:endParaRPr sz="2200"/>
          </a:p>
          <a:p>
            <a:pPr indent="-368300" lvl="0" marL="457200" rtl="0" algn="l">
              <a:spcBef>
                <a:spcPts val="0"/>
              </a:spcBef>
              <a:spcAft>
                <a:spcPts val="0"/>
              </a:spcAft>
              <a:buSzPts val="2200"/>
              <a:buChar char="●"/>
            </a:pPr>
            <a:r>
              <a:rPr lang="en" sz="2200"/>
              <a:t>Marketing at </a:t>
            </a:r>
            <a:r>
              <a:rPr lang="en" sz="2200"/>
              <a:t>Bournemouth</a:t>
            </a:r>
            <a:r>
              <a:rPr lang="en" sz="2200"/>
              <a:t> University</a:t>
            </a:r>
            <a:endParaRPr sz="2200"/>
          </a:p>
          <a:p>
            <a:pPr indent="-368300" lvl="0" marL="457200" rtl="0" algn="l">
              <a:spcBef>
                <a:spcPts val="0"/>
              </a:spcBef>
              <a:spcAft>
                <a:spcPts val="0"/>
              </a:spcAft>
              <a:buSzPts val="2200"/>
              <a:buChar char="●"/>
            </a:pPr>
            <a:r>
              <a:rPr lang="en" sz="2200"/>
              <a:t>Psychology at De Montfort University</a:t>
            </a:r>
            <a:endParaRPr sz="2200"/>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