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096DE6-A90E-41A9-BFBC-F36A01363D96}">
  <a:tblStyle styleId="{1F096DE6-A90E-41A9-BFBC-F36A01363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8036640-E331-429F-8347-B47B1A760D0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.fntdata"/><Relationship Id="rId30" Type="http://schemas.openxmlformats.org/officeDocument/2006/relationships/font" Target="fonts/PlayfairDisplay-regular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bold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2ecf6148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g322ecf6148f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38b30b19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238b30b1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4e9931715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2a4e9931715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371f9d0f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2371f9d0f8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77d9db7b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77d9db7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77d9db7b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d77d9db7b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77d9db7b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d77d9db7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77e012e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</a:t>
            </a:r>
            <a:endParaRPr/>
          </a:p>
        </p:txBody>
      </p:sp>
      <p:sp>
        <p:nvSpPr>
          <p:cNvPr id="222" name="Google Shape;222;g2d77e012ec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36b7270e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36b7270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lessons a day means a week off is 25 lessons missed – can students catch up?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36b7270e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36b7270e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be continue rewarding students (merits, postcards, badges, phone calls home, etc)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policy - reminders, on-call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being sanctioned means missing lessons, means missing learning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2ecf6148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322ecf6148f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36b7270e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236b7270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36b7270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</a:t>
            </a:r>
            <a:endParaRPr/>
          </a:p>
        </p:txBody>
      </p:sp>
      <p:sp>
        <p:nvSpPr>
          <p:cNvPr id="271" name="Google Shape;271;g3236b7270e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36b7270e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</a:t>
            </a:r>
            <a:endParaRPr/>
          </a:p>
        </p:txBody>
      </p:sp>
      <p:sp>
        <p:nvSpPr>
          <p:cNvPr id="277" name="Google Shape;277;g3236b7270e3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36b7270e3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36b7270e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36b7270e3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36b7270e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2ecf6148f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22ecf6148f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33fdd902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33fdd90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4e993171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a4e9931715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371f9d0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2371f9d0f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371f9d0f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2371f9d0f8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4e993171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2a4e9931715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74" name="Google Shape;74;p1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6499" y="213927"/>
            <a:ext cx="1593075" cy="14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type="ctrTitle"/>
          </p:nvPr>
        </p:nvSpPr>
        <p:spPr>
          <a:xfrm>
            <a:off x="685800" y="1985050"/>
            <a:ext cx="7772400" cy="1832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>
                <a:latin typeface="Lato"/>
                <a:ea typeface="Lato"/>
                <a:cs typeface="Lato"/>
                <a:sym typeface="Lato"/>
              </a:rPr>
              <a:t>Key Stage 4 Options </a:t>
            </a:r>
            <a:endParaRPr sz="5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>
                <a:latin typeface="Lato"/>
                <a:ea typeface="Lato"/>
                <a:cs typeface="Lato"/>
                <a:sym typeface="Lato"/>
              </a:rPr>
              <a:t>Information Evening</a:t>
            </a:r>
            <a:endParaRPr sz="5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685800" y="4077750"/>
            <a:ext cx="7772400" cy="1752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3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3700">
                <a:solidFill>
                  <a:schemeClr val="dk1"/>
                </a:solidFill>
              </a:rPr>
              <a:t>Thursday 9th </a:t>
            </a:r>
            <a:r>
              <a:rPr b="1" lang="en-GB" sz="3700">
                <a:solidFill>
                  <a:schemeClr val="dk1"/>
                </a:solidFill>
              </a:rPr>
              <a:t>January</a:t>
            </a:r>
            <a:r>
              <a:rPr b="1" lang="en-GB" sz="3700">
                <a:solidFill>
                  <a:schemeClr val="dk1"/>
                </a:solidFill>
              </a:rPr>
              <a:t> 2025</a:t>
            </a:r>
            <a:endParaRPr b="1"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Restrictions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77" name="Google Shape;177;p24"/>
          <p:cNvGraphicFramePr/>
          <p:nvPr/>
        </p:nvGraphicFramePr>
        <p:xfrm>
          <a:off x="588525" y="106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{1F096DE6-A90E-41A9-BFBC-F36A01363D96}</a:tableStyleId>
              </a:tblPr>
              <a:tblGrid>
                <a:gridCol w="2130400"/>
                <a:gridCol w="5884425"/>
              </a:tblGrid>
              <a:tr h="5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 Science</a:t>
                      </a:r>
                      <a:endParaRPr sz="1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Must be working at a grade 16 or above in Computer Studies and Maths 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0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Spanish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Must be working at a grade 16 or above 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0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Triple Science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Must be working at a grade 16 or above 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0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Music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Must play (or be willing to learn) an </a:t>
                      </a: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instrument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0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Sport Studies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Must actively </a:t>
                      </a: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participate</a:t>
                      </a:r>
                      <a:r>
                        <a:rPr lang="en-GB" sz="1900">
                          <a:solidFill>
                            <a:schemeClr val="dk1"/>
                          </a:solidFill>
                        </a:rPr>
                        <a:t> in PE lessons/ sports clubs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8" name="Google Shape;178;p24"/>
          <p:cNvSpPr txBox="1"/>
          <p:nvPr/>
        </p:nvSpPr>
        <p:spPr>
          <a:xfrm>
            <a:off x="632150" y="4176075"/>
            <a:ext cx="8014800" cy="17817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will not be allowed to study all 3 IT courses: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Computer Science, Creative iMedia, Digital IT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will be advised against completing 3 vocational courses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511300" y="271875"/>
            <a:ext cx="6581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800">
                <a:latin typeface="Lato"/>
                <a:ea typeface="Lato"/>
                <a:cs typeface="Lato"/>
                <a:sym typeface="Lato"/>
              </a:rPr>
              <a:t>The Options Process</a:t>
            </a:r>
            <a:endParaRPr sz="38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84" name="Google Shape;184;p25"/>
          <p:cNvGraphicFramePr/>
          <p:nvPr/>
        </p:nvGraphicFramePr>
        <p:xfrm>
          <a:off x="511288" y="183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{98036640-E331-429F-8347-B47B1A760D0A}</a:tableStyleId>
              </a:tblPr>
              <a:tblGrid>
                <a:gridCol w="2689575"/>
                <a:gridCol w="5431850"/>
              </a:tblGrid>
              <a:tr h="3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23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Date </a:t>
                      </a:r>
                      <a:endParaRPr b="1" sz="23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23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Action </a:t>
                      </a:r>
                      <a:endParaRPr b="1" sz="23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</a:tr>
              <a:tr h="77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 January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Year 9 options assembly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Options booklet sent to parents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Subject videos on the school website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</a:tr>
              <a:tr h="57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of 13th January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Form time activities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</a:tr>
              <a:tr h="57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 January  -   1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 February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Individual Options interviews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</a:tr>
              <a:tr h="3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 February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Deadline for any amendments to the subjects selected</a:t>
                      </a:r>
                      <a:endParaRPr sz="17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</a:tr>
              <a:tr h="36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July 202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Option subject allocation confirmed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251524" y="3357000"/>
            <a:ext cx="5390100" cy="205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 sz="2100"/>
              <a:t>What do I enjoy?</a:t>
            </a:r>
            <a:endParaRPr sz="2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 sz="2100"/>
              <a:t>What am I good at?</a:t>
            </a:r>
            <a:endParaRPr sz="2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 sz="2100"/>
              <a:t>What are my future career plans?</a:t>
            </a:r>
            <a:endParaRPr sz="2100"/>
          </a:p>
        </p:txBody>
      </p:sp>
      <p:sp>
        <p:nvSpPr>
          <p:cNvPr id="190" name="Google Shape;190;p26"/>
          <p:cNvSpPr txBox="1"/>
          <p:nvPr>
            <p:ph type="title"/>
          </p:nvPr>
        </p:nvSpPr>
        <p:spPr>
          <a:xfrm>
            <a:off x="251520" y="1628800"/>
            <a:ext cx="6273737" cy="136815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Choosing subjects</a:t>
            </a:r>
            <a:br>
              <a:rPr lang="en-GB">
                <a:latin typeface="Lato"/>
                <a:ea typeface="Lato"/>
                <a:cs typeface="Lato"/>
                <a:sym typeface="Lato"/>
              </a:rPr>
            </a:br>
            <a:r>
              <a:rPr lang="en-GB">
                <a:latin typeface="Lato"/>
                <a:ea typeface="Lato"/>
                <a:cs typeface="Lato"/>
                <a:sym typeface="Lato"/>
              </a:rPr>
              <a:t>Questions for students to ask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:\Users\MCK\AppData\Local\Microsoft\Windows\INetCache\IE\7MMGZ9VT\question-marks[1].jpg"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728" y="4350389"/>
            <a:ext cx="2560169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457200" y="2292762"/>
            <a:ext cx="8229600" cy="375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/>
              <a:t>How can students get the information they need?</a:t>
            </a:r>
            <a:endParaRPr sz="1500"/>
          </a:p>
          <a:p>
            <a:pPr indent="0" lvl="0" marL="45720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spcBef>
                <a:spcPts val="592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Options booklet (issued next week)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School website - Year 9 Options page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S</a:t>
            </a:r>
            <a:r>
              <a:rPr lang="en-GB" sz="2300"/>
              <a:t>ubject teachers in lessons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Form tutors and other staff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Research online, e.g. </a:t>
            </a:r>
            <a:r>
              <a:rPr lang="en-GB" sz="2300" u="sng"/>
              <a:t>U-Explore</a:t>
            </a:r>
            <a:endParaRPr sz="2300"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>
            <p:ph type="title"/>
          </p:nvPr>
        </p:nvSpPr>
        <p:spPr>
          <a:xfrm>
            <a:off x="457200" y="1195452"/>
            <a:ext cx="82296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latin typeface="Lato"/>
                <a:ea typeface="Lato"/>
                <a:cs typeface="Lato"/>
                <a:sym typeface="Lato"/>
              </a:rPr>
              <a:t>Choosing option subjects: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nformation - Free of Charge Creative Commons Highway Sign image"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600" y="4922050"/>
            <a:ext cx="3262974" cy="21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149800" y="1155825"/>
            <a:ext cx="8229600" cy="116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Vocational course equivalent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00" y="2112950"/>
            <a:ext cx="7259374" cy="205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2450" y="107025"/>
            <a:ext cx="1100700" cy="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996125" y="4243150"/>
            <a:ext cx="6762300" cy="24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Vocational courses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Enterprise (BTEC)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Creative iMedia (Cambridge National)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Digital Information technology (BTEC)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Health &amp; Social Care (BTEC)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Hospitality and Catering (Eduqas certificate)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Music (BTEC)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Sport Studies (Cambridge National)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Vocational course structure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150" y="1470200"/>
            <a:ext cx="2384525" cy="516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ractical elements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457200" y="1600200"/>
            <a:ext cx="8229600" cy="1991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504"/>
              <a:t>Vocational subjects </a:t>
            </a:r>
            <a:endParaRPr sz="2504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9895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GB" sz="2235"/>
              <a:t>Music - 5 hour practical exams</a:t>
            </a:r>
            <a:endParaRPr sz="2235"/>
          </a:p>
          <a:p>
            <a:pPr indent="-3598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2235"/>
              <a:t>Sport studies - Demonstrate sport skills and coaching</a:t>
            </a:r>
            <a:endParaRPr sz="2235"/>
          </a:p>
          <a:p>
            <a:pPr indent="-3598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2235"/>
              <a:t>Hospitality - 4 hours cooking exam</a:t>
            </a:r>
            <a:endParaRPr sz="2235"/>
          </a:p>
          <a:p>
            <a:pPr indent="-3598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sz="2235"/>
              <a:t>Design</a:t>
            </a:r>
            <a:r>
              <a:rPr lang="en-GB" sz="2235"/>
              <a:t> and Technology- Producing a product </a:t>
            </a:r>
            <a:endParaRPr sz="2235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457200" y="4089900"/>
            <a:ext cx="8229600" cy="188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GCSE Subjects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 - 10 hour practical exam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Drama - Performance exam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Spanish - speaking exam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179500" y="1018200"/>
            <a:ext cx="82398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4000">
                <a:latin typeface="Lato"/>
                <a:ea typeface="Lato"/>
                <a:cs typeface="Lato"/>
                <a:sym typeface="Lato"/>
              </a:rPr>
              <a:t>Year 9 Timeline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5" name="Google Shape;225;p31"/>
          <p:cNvGrpSpPr/>
          <p:nvPr/>
        </p:nvGrpSpPr>
        <p:grpSpPr>
          <a:xfrm>
            <a:off x="137836" y="2206257"/>
            <a:ext cx="8868329" cy="4332441"/>
            <a:chOff x="9346" y="385968"/>
            <a:chExt cx="12173410" cy="5031287"/>
          </a:xfrm>
        </p:grpSpPr>
        <p:sp>
          <p:nvSpPr>
            <p:cNvPr id="226" name="Google Shape;226;p31"/>
            <p:cNvSpPr/>
            <p:nvPr/>
          </p:nvSpPr>
          <p:spPr>
            <a:xfrm>
              <a:off x="3525843" y="1395737"/>
              <a:ext cx="778500" cy="915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31B6A6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1"/>
            <p:cNvSpPr txBox="1"/>
            <p:nvPr/>
          </p:nvSpPr>
          <p:spPr>
            <a:xfrm>
              <a:off x="3894917" y="1437411"/>
              <a:ext cx="405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9346" y="385968"/>
              <a:ext cx="3518400" cy="2111100"/>
            </a:xfrm>
            <a:prstGeom prst="rect">
              <a:avLst/>
            </a:prstGeom>
            <a:solidFill>
              <a:srgbClr val="31B6A6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1"/>
            <p:cNvSpPr txBox="1"/>
            <p:nvPr/>
          </p:nvSpPr>
          <p:spPr>
            <a:xfrm>
              <a:off x="9346" y="385968"/>
              <a:ext cx="3518400" cy="21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</a:pPr>
              <a:r>
                <a:rPr b="1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September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Personal Development Portfolio starts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TAA Open Evening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 of careers/character opportunities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Duke of Edinburgh begin</a:t>
              </a: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7853348" y="1395737"/>
              <a:ext cx="778500" cy="915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34BEC4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 txBox="1"/>
            <p:nvPr/>
          </p:nvSpPr>
          <p:spPr>
            <a:xfrm>
              <a:off x="8222422" y="1437411"/>
              <a:ext cx="405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4336851" y="385968"/>
              <a:ext cx="3518400" cy="2111100"/>
            </a:xfrm>
            <a:prstGeom prst="rect">
              <a:avLst/>
            </a:prstGeom>
            <a:solidFill>
              <a:srgbClr val="35BFC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4336851" y="385968"/>
              <a:ext cx="3518400" cy="21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</a:pPr>
              <a:r>
                <a:rPr b="1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November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Progress report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Parents Evening </a:t>
              </a: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1768494" y="2495146"/>
              <a:ext cx="8655000" cy="7785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2635"/>
                  </a:lnTo>
                  <a:lnTo>
                    <a:pt x="0" y="62635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3EB2CC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5878681" y="2880404"/>
              <a:ext cx="4347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8664356" y="385968"/>
              <a:ext cx="3518400" cy="2111100"/>
            </a:xfrm>
            <a:prstGeom prst="rect">
              <a:avLst/>
            </a:prstGeom>
            <a:solidFill>
              <a:srgbClr val="39B8CA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8664356" y="385968"/>
              <a:ext cx="3518400" cy="21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</a:pPr>
              <a:r>
                <a:rPr b="1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December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Interform debating</a:t>
              </a: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3525843" y="4315924"/>
              <a:ext cx="778500" cy="915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4BA5D1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3894917" y="4357598"/>
              <a:ext cx="405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9346" y="3306155"/>
              <a:ext cx="3518400" cy="2111100"/>
            </a:xfrm>
            <a:prstGeom prst="rect">
              <a:avLst/>
            </a:prstGeom>
            <a:solidFill>
              <a:srgbClr val="43ACCE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1"/>
            <p:cNvSpPr txBox="1"/>
            <p:nvPr/>
          </p:nvSpPr>
          <p:spPr>
            <a:xfrm>
              <a:off x="9346" y="3306155"/>
              <a:ext cx="3518400" cy="21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</a:pPr>
              <a:r>
                <a:rPr b="1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January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Opt</a:t>
              </a: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ions evening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ts val="1500"/>
                <a:buFont typeface="Calibri"/>
                <a:buChar char="•"/>
              </a:pP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Student options assembly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ts val="1500"/>
                <a:buFont typeface="Calibri"/>
                <a:buChar char="•"/>
              </a:pP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Option interviews begin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ts val="1500"/>
                <a:buFont typeface="Calibri"/>
                <a:buChar char="•"/>
              </a:pP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Future Engineers Academy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7853348" y="4315924"/>
              <a:ext cx="778500" cy="915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589AD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1"/>
            <p:cNvSpPr txBox="1"/>
            <p:nvPr/>
          </p:nvSpPr>
          <p:spPr>
            <a:xfrm>
              <a:off x="8222422" y="4357598"/>
              <a:ext cx="405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4336851" y="3306155"/>
              <a:ext cx="3518400" cy="2111100"/>
            </a:xfrm>
            <a:prstGeom prst="rect">
              <a:avLst/>
            </a:prstGeom>
            <a:solidFill>
              <a:srgbClr val="4DA2D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1"/>
            <p:cNvSpPr txBox="1"/>
            <p:nvPr/>
          </p:nvSpPr>
          <p:spPr>
            <a:xfrm>
              <a:off x="4336851" y="3306155"/>
              <a:ext cx="3518400" cy="21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</a:pPr>
              <a:r>
                <a:rPr b="1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Progress report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Y9 Work Shadowing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SzPts val="1500"/>
                <a:buFont typeface="Calibri"/>
                <a:buChar char="•"/>
              </a:pP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Annual Fun Run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8664356" y="3306155"/>
              <a:ext cx="3518400" cy="2111100"/>
            </a:xfrm>
            <a:prstGeom prst="rect">
              <a:avLst/>
            </a:prstGeom>
            <a:solidFill>
              <a:srgbClr val="589AD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8664356" y="3306155"/>
              <a:ext cx="3518400" cy="21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</a:pPr>
              <a:r>
                <a:rPr b="1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July</a:t>
              </a:r>
              <a:r>
                <a:rPr b="0" i="0" lang="en-GB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Char char="•"/>
              </a:pPr>
              <a:r>
                <a:rPr b="0" i="0" lang="en-GB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Personal Development Celebration event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ts val="1500"/>
                <a:buFont typeface="Calibri"/>
                <a:buChar char="•"/>
              </a:pPr>
              <a:r>
                <a:rPr lang="en-GB" sz="1500">
                  <a:latin typeface="Calibri"/>
                  <a:ea typeface="Calibri"/>
                  <a:cs typeface="Calibri"/>
                  <a:sym typeface="Calibri"/>
                </a:rPr>
                <a:t>Sports Day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Attendance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457200" y="1561875"/>
            <a:ext cx="4494600" cy="3792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5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8061"/>
              <a:buFont typeface="Arial"/>
              <a:buNone/>
            </a:pPr>
            <a:r>
              <a:rPr lang="en-GB" sz="3920"/>
              <a:t>Students need to be in school and in lessons on time as much as possible.</a:t>
            </a:r>
            <a:endParaRPr sz="392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8061"/>
              <a:buFont typeface="Arial"/>
              <a:buNone/>
            </a:pPr>
            <a:r>
              <a:t/>
            </a:r>
            <a:endParaRPr sz="39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8061"/>
              <a:buFont typeface="Arial"/>
              <a:buNone/>
            </a:pPr>
            <a:r>
              <a:rPr lang="en-GB" sz="3920"/>
              <a:t>In a study from 2019, secondary school pupils who did not achieve a grade 4 or above in English and maths had missed, on average, 10 more days than those who achieved grade 5 or above in both English and maths. </a:t>
            </a:r>
            <a:endParaRPr/>
          </a:p>
        </p:txBody>
      </p:sp>
      <p:pic>
        <p:nvPicPr>
          <p:cNvPr descr="Attendance - Free of Charge Creative Commons Office worker ..."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750" y="3965375"/>
            <a:ext cx="3767250" cy="251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Behaviour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Focus on rewards</a:t>
            </a:r>
            <a:endParaRPr sz="2800"/>
          </a:p>
          <a:p>
            <a:pPr indent="-40640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Merits</a:t>
            </a:r>
            <a:endParaRPr sz="2800"/>
          </a:p>
          <a:p>
            <a:pPr indent="-4064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Postcards</a:t>
            </a:r>
            <a:endParaRPr sz="2800"/>
          </a:p>
          <a:p>
            <a:pPr indent="-4064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Badges</a:t>
            </a:r>
            <a:endParaRPr sz="2800"/>
          </a:p>
          <a:p>
            <a:pPr indent="-4064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Phone calls home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Follow behaviour policy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Escalations for students </a:t>
            </a:r>
            <a:r>
              <a:rPr lang="en-GB" sz="2800"/>
              <a:t>consistently</a:t>
            </a:r>
            <a:r>
              <a:rPr lang="en-GB" sz="2800"/>
              <a:t> getting  it wrong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450" y="107025"/>
            <a:ext cx="1100700" cy="9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67544" y="12154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>
                <a:latin typeface="Lato"/>
                <a:ea typeface="Lato"/>
                <a:cs typeface="Lato"/>
                <a:sym typeface="Lato"/>
              </a:rPr>
              <a:t>What is Key Stage 4?</a:t>
            </a:r>
            <a:endParaRPr sz="4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251520" y="2492896"/>
            <a:ext cx="8640900" cy="4104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GB" sz="2500"/>
              <a:t>Years 10 and 11</a:t>
            </a:r>
            <a:endParaRPr sz="2500"/>
          </a:p>
          <a:p>
            <a:pPr indent="-387350" lvl="0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GB" sz="2500"/>
              <a:t>Final years of compulsory school education</a:t>
            </a:r>
            <a:endParaRPr sz="2500"/>
          </a:p>
          <a:p>
            <a:pPr indent="-387350" lvl="0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GB" sz="2500"/>
              <a:t>Leads to national qualifications</a:t>
            </a:r>
            <a:endParaRPr sz="2500"/>
          </a:p>
          <a:p>
            <a:pPr indent="-387350" lvl="0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GB" sz="2500"/>
              <a:t>Some choice of subjects</a:t>
            </a:r>
            <a:endParaRPr sz="2500"/>
          </a:p>
          <a:p>
            <a:pPr indent="-387350" lvl="0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GB" sz="2500"/>
              <a:t>Core subjects and option subjects </a:t>
            </a:r>
            <a:endParaRPr sz="2500"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11989" r="12749" t="0"/>
          <a:stretch/>
        </p:blipFill>
        <p:spPr>
          <a:xfrm>
            <a:off x="6821771" y="3789040"/>
            <a:ext cx="2048713" cy="2736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0" y="274650"/>
            <a:ext cx="8686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Careers and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Character Curriculum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4"/>
          <p:cNvSpPr txBox="1"/>
          <p:nvPr>
            <p:ph idx="1" type="body"/>
          </p:nvPr>
        </p:nvSpPr>
        <p:spPr>
          <a:xfrm>
            <a:off x="457200" y="1894025"/>
            <a:ext cx="8229600" cy="4232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Prepare students for the future</a:t>
            </a:r>
            <a:endParaRPr sz="3400"/>
          </a:p>
          <a:p>
            <a:pPr indent="0" lvl="0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Key skills</a:t>
            </a:r>
            <a:endParaRPr sz="2800"/>
          </a:p>
          <a:p>
            <a:pPr indent="0" lvl="0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Organisation</a:t>
            </a:r>
            <a:endParaRPr sz="2800"/>
          </a:p>
          <a:p>
            <a:pPr indent="0" lvl="0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Revision</a:t>
            </a:r>
            <a:endParaRPr sz="2800"/>
          </a:p>
          <a:p>
            <a:pPr indent="0" lvl="0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Overcoming setbacks</a:t>
            </a:r>
            <a:endParaRPr sz="2800"/>
          </a:p>
          <a:p>
            <a:pPr indent="0" lvl="0" marL="469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800"/>
              <a:t>Social issues</a:t>
            </a:r>
            <a:endParaRPr sz="2800"/>
          </a:p>
          <a:p>
            <a:pPr indent="-444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Personal Development Portfolios</a:t>
            </a:r>
            <a:endParaRPr sz="3845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450" y="107025"/>
            <a:ext cx="1100700" cy="9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title"/>
          </p:nvPr>
        </p:nvSpPr>
        <p:spPr>
          <a:xfrm>
            <a:off x="179500" y="1018200"/>
            <a:ext cx="6771600" cy="945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latin typeface="Lato"/>
                <a:ea typeface="Lato"/>
                <a:cs typeface="Lato"/>
                <a:sym typeface="Lato"/>
              </a:rPr>
              <a:t>Careers and Character Curriculum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1968"/>
            <a:ext cx="9144000" cy="5198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2082"/>
            <a:ext cx="9143999" cy="507248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/>
          <p:nvPr>
            <p:ph type="title"/>
          </p:nvPr>
        </p:nvSpPr>
        <p:spPr>
          <a:xfrm>
            <a:off x="179500" y="1018200"/>
            <a:ext cx="6771600" cy="945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>
                <a:latin typeface="Lato"/>
                <a:ea typeface="Lato"/>
                <a:cs typeface="Lato"/>
                <a:sym typeface="Lato"/>
              </a:rPr>
              <a:t>Careers and Character Curriculum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457200" y="41831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How can we help?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457200" y="1561325"/>
            <a:ext cx="5452500" cy="3977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Options interviews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Form tutors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Pastoral Team: Mr Catlin or Miss Kolthammer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For a mental wellbeing concern, Mrs Hayman</a:t>
            </a:r>
            <a:endParaRPr sz="4045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lp - Free of Charge Creative Commons Handwriting image"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650" y="4352775"/>
            <a:ext cx="3186351" cy="21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How can you help?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38"/>
          <p:cNvSpPr txBox="1"/>
          <p:nvPr>
            <p:ph idx="1" type="body"/>
          </p:nvPr>
        </p:nvSpPr>
        <p:spPr>
          <a:xfrm>
            <a:off x="370975" y="1781525"/>
            <a:ext cx="4935300" cy="2662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Ask your child about school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Help your child develop good habits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Encourage routines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Make time for treats</a:t>
            </a:r>
            <a:endParaRPr sz="3445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lp Scrabble | Hi guys, If you would like to use any pictur… | Flickr" id="294" name="Google Shape;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00" y="4013249"/>
            <a:ext cx="3652925" cy="24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23528" y="772123"/>
            <a:ext cx="57606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>
                <a:latin typeface="Lato"/>
                <a:ea typeface="Lato"/>
                <a:cs typeface="Lato"/>
                <a:sym typeface="Lato"/>
              </a:rPr>
              <a:t>Post-16 education</a:t>
            </a:r>
            <a:endParaRPr sz="3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5352075" y="1681011"/>
            <a:ext cx="3528300" cy="2408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b="1" lang="en-GB" sz="3130"/>
              <a:t>Pathways</a:t>
            </a:r>
            <a:endParaRPr b="1" sz="313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t/>
            </a:r>
            <a:endParaRPr b="1" sz="313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GB" sz="3130"/>
              <a:t>Sixth form</a:t>
            </a:r>
            <a:endParaRPr sz="2760"/>
          </a:p>
          <a:p>
            <a:pPr indent="0" lvl="0" marL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GB" sz="3130"/>
              <a:t>College</a:t>
            </a:r>
            <a:endParaRPr sz="2760"/>
          </a:p>
          <a:p>
            <a:pPr indent="0" lvl="0" marL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GB" sz="3130"/>
              <a:t>Apprenticeship</a:t>
            </a:r>
            <a:endParaRPr sz="3130"/>
          </a:p>
        </p:txBody>
      </p:sp>
      <p:sp>
        <p:nvSpPr>
          <p:cNvPr id="99" name="Google Shape;99;p17"/>
          <p:cNvSpPr txBox="1"/>
          <p:nvPr/>
        </p:nvSpPr>
        <p:spPr>
          <a:xfrm>
            <a:off x="323526" y="1681000"/>
            <a:ext cx="4676400" cy="411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1508"/>
              <a:buFont typeface="Arial"/>
              <a:buNone/>
            </a:pPr>
            <a:r>
              <a:t/>
            </a:r>
            <a:endParaRPr i="0" sz="39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338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9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pathways will have entry requirements.</a:t>
            </a:r>
            <a:endParaRPr sz="9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3381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i="0" lang="en-GB" sz="9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Year 11, </a:t>
            </a:r>
            <a:r>
              <a:rPr lang="en-GB" sz="9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i="0" lang="en-GB" sz="9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apply to follow </a:t>
            </a:r>
            <a:r>
              <a:rPr lang="en-GB" sz="9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i="0" lang="en-GB" sz="9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chosen pathway.</a:t>
            </a:r>
            <a:endParaRPr i="0" sz="9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3381" lvl="0" marL="4572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i="0" lang="en-GB" sz="9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grades determine which pathway(s) can be followed.</a:t>
            </a:r>
            <a:endParaRPr i="0" sz="9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3381" lvl="0" marL="4572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i="0" lang="en-GB" sz="9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English and maths grades will be vitally important.</a:t>
            </a:r>
            <a:endParaRPr i="0" sz="97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82664"/>
              <a:buFont typeface="Arial"/>
              <a:buNone/>
            </a:pPr>
            <a:r>
              <a:t/>
            </a:r>
            <a:endParaRPr b="0" i="0" sz="387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vel Road Images | Free Photos, PNG Stickers, Wallpapers ..."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112" y="4311125"/>
            <a:ext cx="2229324" cy="216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GCSE grades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5240" l="0" r="0" t="0"/>
          <a:stretch/>
        </p:blipFill>
        <p:spPr>
          <a:xfrm>
            <a:off x="2173400" y="1340150"/>
            <a:ext cx="5284176" cy="48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467544" y="1090104"/>
            <a:ext cx="8229600" cy="642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The Curriculum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67544" y="2060848"/>
            <a:ext cx="4040188" cy="6397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Core subjects</a:t>
            </a:r>
            <a:endParaRPr sz="3200"/>
          </a:p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457200" y="2708919"/>
            <a:ext cx="4040188" cy="388843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60% of the timetable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English Language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English Literature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Maths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GCSE Science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PHSE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-GB"/>
              <a:t>PE</a:t>
            </a:r>
            <a:endParaRPr/>
          </a:p>
        </p:txBody>
      </p:sp>
      <p:sp>
        <p:nvSpPr>
          <p:cNvPr id="114" name="Google Shape;114;p19"/>
          <p:cNvSpPr txBox="1"/>
          <p:nvPr>
            <p:ph idx="3" type="body"/>
          </p:nvPr>
        </p:nvSpPr>
        <p:spPr>
          <a:xfrm>
            <a:off x="4644008" y="2060848"/>
            <a:ext cx="4041775" cy="6397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Option subjects</a:t>
            </a:r>
            <a:endParaRPr sz="3200"/>
          </a:p>
        </p:txBody>
      </p:sp>
      <p:sp>
        <p:nvSpPr>
          <p:cNvPr id="115" name="Google Shape;115;p19"/>
          <p:cNvSpPr txBox="1"/>
          <p:nvPr>
            <p:ph idx="4" type="body"/>
          </p:nvPr>
        </p:nvSpPr>
        <p:spPr>
          <a:xfrm>
            <a:off x="4644008" y="2708920"/>
            <a:ext cx="4041775" cy="387928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40% of the timetable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A range of GCSE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-GB"/>
              <a:t>(and equivalent) choices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191775" y="368427"/>
            <a:ext cx="5654100" cy="1073100"/>
          </a:xfrm>
          <a:prstGeom prst="rect">
            <a:avLst/>
          </a:prstGeom>
          <a:solidFill>
            <a:srgbClr val="B7CCE4">
              <a:alpha val="2784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400">
                <a:latin typeface="Lato"/>
                <a:ea typeface="Lato"/>
                <a:cs typeface="Lato"/>
                <a:sym typeface="Lato"/>
              </a:rPr>
              <a:t>What are the option subjects?</a:t>
            </a:r>
            <a:endParaRPr sz="3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91897" y="2019426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Design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473237" y="2692463"/>
            <a:ext cx="35529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Information Technology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6026123" y="2012477"/>
            <a:ext cx="26211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748847" y="3915569"/>
            <a:ext cx="31869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 &amp; Catering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6237300" y="2701388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Technology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91774" y="3318125"/>
            <a:ext cx="2070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442681" y="4506550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048034" y="3351842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91832" y="3922425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237311" y="3915572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91814" y="4503385"/>
            <a:ext cx="30876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Studies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3075994" y="5050800"/>
            <a:ext cx="25326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 Science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074270" y="4482365"/>
            <a:ext cx="25248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 Studies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91762" y="2668787"/>
            <a:ext cx="2070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iMedia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2840322" y="2003282"/>
            <a:ext cx="2850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Enterprise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27584" y="5595055"/>
            <a:ext cx="7633500" cy="52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study 4 of these subjects.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237307" y="3369712"/>
            <a:ext cx="24033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&amp; Social Care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95536" y="790061"/>
            <a:ext cx="5423100" cy="690000"/>
          </a:xfrm>
          <a:prstGeom prst="rect">
            <a:avLst/>
          </a:prstGeom>
          <a:solidFill>
            <a:schemeClr val="accent1">
              <a:alpha val="27840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3200">
                <a:latin typeface="Lato"/>
                <a:ea typeface="Lato"/>
                <a:cs typeface="Lato"/>
                <a:sym typeface="Lato"/>
              </a:rPr>
              <a:t>Option Subjects: List A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043607" y="2409538"/>
            <a:ext cx="3195300" cy="52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044390" y="5071376"/>
            <a:ext cx="2403300" cy="52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043607" y="3208641"/>
            <a:ext cx="2403300" cy="52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043606" y="4105130"/>
            <a:ext cx="2403300" cy="52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044389" y="5998065"/>
            <a:ext cx="2403300" cy="52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 Science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148064" y="2522499"/>
            <a:ext cx="3341100" cy="120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choose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these subjects.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228685" y="635324"/>
            <a:ext cx="5045100" cy="578700"/>
          </a:xfrm>
          <a:prstGeom prst="rect">
            <a:avLst/>
          </a:prstGeom>
          <a:solidFill>
            <a:schemeClr val="accent1">
              <a:alpha val="27840"/>
            </a:scheme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3200">
                <a:latin typeface="Lato"/>
                <a:ea typeface="Lato"/>
                <a:cs typeface="Lato"/>
                <a:sym typeface="Lato"/>
              </a:rPr>
              <a:t>Option Subjects: List B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752504" y="2252980"/>
            <a:ext cx="2403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Design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62899" y="3555088"/>
            <a:ext cx="41091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Information Technology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666776" y="4154742"/>
            <a:ext cx="33156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 &amp; Catering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666770" y="2925057"/>
            <a:ext cx="30741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Technology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02187" y="3588598"/>
            <a:ext cx="2403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b="1" i="0" sz="2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611550" y="4865261"/>
            <a:ext cx="1827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3009771" y="4865248"/>
            <a:ext cx="29223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Studies</a:t>
            </a:r>
            <a:endParaRPr b="1" i="0" sz="2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362189" y="4866998"/>
            <a:ext cx="2403300" cy="4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 Studies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383664" y="2917953"/>
            <a:ext cx="27351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iMedia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519475" y="2310199"/>
            <a:ext cx="33687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 Enterprise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11551" y="4192217"/>
            <a:ext cx="3315600" cy="461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&amp; Social Care</a:t>
            </a:r>
            <a:endParaRPr b="1" i="0" sz="2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755576" y="583269"/>
            <a:ext cx="51228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400">
                <a:latin typeface="Lato"/>
                <a:ea typeface="Lato"/>
                <a:cs typeface="Lato"/>
                <a:sym typeface="Lato"/>
              </a:rPr>
              <a:t>Selecting subjects</a:t>
            </a:r>
            <a:endParaRPr sz="3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557100" y="1946626"/>
            <a:ext cx="4591200" cy="3786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⮚"/>
            </a:pP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</a:t>
            </a:r>
            <a:r>
              <a:rPr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must select 6 subject choices.</a:t>
            </a:r>
            <a:endParaRPr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⮚"/>
            </a:pP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</a:t>
            </a:r>
            <a:r>
              <a:rPr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must decide on an </a:t>
            </a:r>
            <a:r>
              <a:rPr i="0" lang="en-GB" sz="24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order of preference</a:t>
            </a:r>
            <a:r>
              <a:rPr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from choice 1 to choice 6.</a:t>
            </a:r>
            <a:endParaRPr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⮚"/>
            </a:pP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</a:t>
            </a:r>
            <a:r>
              <a:rPr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will be allocated 4 of </a:t>
            </a: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their</a:t>
            </a:r>
            <a:r>
              <a:rPr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subject choices.  </a:t>
            </a:r>
            <a:endParaRPr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234450" y="2062125"/>
            <a:ext cx="3314100" cy="3771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GB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