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0" r:id="rId5"/>
    <p:sldId id="262" r:id="rId6"/>
    <p:sldId id="259" r:id="rId7"/>
    <p:sldId id="263" r:id="rId8"/>
    <p:sldId id="264" r:id="rId9"/>
    <p:sldId id="265" r:id="rId10"/>
    <p:sldId id="267" r:id="rId11"/>
    <p:sldId id="266" r:id="rId12"/>
    <p:sldId id="268" r:id="rId13"/>
    <p:sldId id="269" r:id="rId14"/>
    <p:sldId id="270" r:id="rId15"/>
    <p:sldId id="271" r:id="rId16"/>
    <p:sldId id="272" r:id="rId17"/>
    <p:sldId id="273" r:id="rId18"/>
    <p:sldId id="274" r:id="rId19"/>
  </p:sldIdLst>
  <p:sldSz cx="12801600" cy="9601200" type="A3"/>
  <p:notesSz cx="9929813" cy="1435735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521415D9-36F7-43E2-AB2F-B90AF26B5E84}">
      <p14:sectionLst xmlns:p14="http://schemas.microsoft.com/office/powerpoint/2010/main">
        <p14:section name="1. Industry" id="{67C3C8BB-C956-471C-8432-A78740F9D524}">
          <p14:sldIdLst>
            <p14:sldId id="256"/>
            <p14:sldId id="261"/>
          </p14:sldIdLst>
        </p14:section>
        <p14:section name="Untitled Section" id="{ECB80C7C-A1FB-442D-A14C-2BA4C80A1478}">
          <p14:sldIdLst>
            <p14:sldId id="258"/>
          </p14:sldIdLst>
        </p14:section>
        <p14:section name="3. Job Roles" id="{4ED44892-3B68-41A0-B45A-B747B4F9C126}">
          <p14:sldIdLst>
            <p14:sldId id="260"/>
            <p14:sldId id="262"/>
          </p14:sldIdLst>
        </p14:section>
        <p14:section name="4. Menu Planning" id="{2F6D2C22-B959-42C7-A425-8585467DABC6}">
          <p14:sldIdLst>
            <p14:sldId id="259"/>
            <p14:sldId id="263"/>
            <p14:sldId id="264"/>
          </p14:sldIdLst>
        </p14:section>
        <p14:section name="5. Menu Planning" id="{1B399192-3611-4047-B8B5-76FAC5865333}">
          <p14:sldIdLst>
            <p14:sldId id="265"/>
            <p14:sldId id="267"/>
          </p14:sldIdLst>
        </p14:section>
        <p14:section name="6. Costing" id="{DC83980B-F046-4C56-A1E6-E6D60E5A0D35}">
          <p14:sldIdLst>
            <p14:sldId id="266"/>
            <p14:sldId id="268"/>
          </p14:sldIdLst>
        </p14:section>
        <p14:section name="7. Customer Care" id="{D8FEE047-E611-494A-9B8F-732D4349285B}">
          <p14:sldIdLst>
            <p14:sldId id="269"/>
            <p14:sldId id="270"/>
          </p14:sldIdLst>
        </p14:section>
        <p14:section name="8. Standards" id="{944DCA6B-FBA5-4B12-B3A2-22C49FC96B4D}">
          <p14:sldIdLst>
            <p14:sldId id="271"/>
          </p14:sldIdLst>
        </p14:section>
        <p14:section name="9. Communication" id="{A1AD99E4-037C-4243-9F64-CBB337299B89}">
          <p14:sldIdLst>
            <p14:sldId id="272"/>
            <p14:sldId id="273"/>
          </p14:sldIdLst>
        </p14:section>
        <p14:section name="10. Environment" id="{8CE6BD8E-5480-4170-B946-A547FB093D3D}">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E3F"/>
    <a:srgbClr val="008100"/>
    <a:srgbClr val="E7A603"/>
    <a:srgbClr val="FA04E8"/>
    <a:srgbClr val="E80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60" autoAdjust="0"/>
    <p:restoredTop sz="94660"/>
  </p:normalViewPr>
  <p:slideViewPr>
    <p:cSldViewPr snapToGrid="0">
      <p:cViewPr>
        <p:scale>
          <a:sx n="66" d="100"/>
          <a:sy n="66" d="100"/>
        </p:scale>
        <p:origin x="82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57BB5E-320B-4A1B-9E16-FF2180DA4DF8}"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73634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7BB5E-320B-4A1B-9E16-FF2180DA4DF8}"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169719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7BB5E-320B-4A1B-9E16-FF2180DA4DF8}"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309281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57BB5E-320B-4A1B-9E16-FF2180DA4DF8}"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239991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57BB5E-320B-4A1B-9E16-FF2180DA4DF8}"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70960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57BB5E-320B-4A1B-9E16-FF2180DA4DF8}"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285696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57BB5E-320B-4A1B-9E16-FF2180DA4DF8}" type="datetimeFigureOut">
              <a:rPr lang="en-GB" smtClean="0"/>
              <a:t>13/03/2018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69168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57BB5E-320B-4A1B-9E16-FF2180DA4DF8}" type="datetimeFigureOut">
              <a:rPr lang="en-GB" smtClean="0"/>
              <a:t>13/03/2018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333132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7BB5E-320B-4A1B-9E16-FF2180DA4DF8}"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348163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7057BB5E-320B-4A1B-9E16-FF2180DA4DF8}"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204261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7057BB5E-320B-4A1B-9E16-FF2180DA4DF8}"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BFD9C-0678-49DB-B786-996AD0221456}" type="slidenum">
              <a:rPr lang="en-GB" smtClean="0"/>
              <a:t>‹#›</a:t>
            </a:fld>
            <a:endParaRPr lang="en-GB"/>
          </a:p>
        </p:txBody>
      </p:sp>
    </p:spTree>
    <p:extLst>
      <p:ext uri="{BB962C8B-B14F-4D97-AF65-F5344CB8AC3E}">
        <p14:creationId xmlns:p14="http://schemas.microsoft.com/office/powerpoint/2010/main" val="124242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057BB5E-320B-4A1B-9E16-FF2180DA4DF8}" type="datetimeFigureOut">
              <a:rPr lang="en-GB" smtClean="0"/>
              <a:t>13/03/2018</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2CBFD9C-0678-49DB-B786-996AD0221456}" type="slidenum">
              <a:rPr lang="en-GB" smtClean="0"/>
              <a:t>‹#›</a:t>
            </a:fld>
            <a:endParaRPr lang="en-GB"/>
          </a:p>
        </p:txBody>
      </p:sp>
    </p:spTree>
    <p:extLst>
      <p:ext uri="{BB962C8B-B14F-4D97-AF65-F5344CB8AC3E}">
        <p14:creationId xmlns:p14="http://schemas.microsoft.com/office/powerpoint/2010/main" val="860787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2.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gif"/><Relationship Id="rId19" Type="http://schemas.openxmlformats.org/officeDocument/2006/relationships/image" Target="../media/image17.gif"/><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07.jpe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jpeg"/><Relationship Id="rId4" Type="http://schemas.openxmlformats.org/officeDocument/2006/relationships/image" Target="../media/image109.jpeg"/></Relationships>
</file>

<file path=ppt/slides/_rels/slide11.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24.png"/><Relationship Id="rId3" Type="http://schemas.openxmlformats.org/officeDocument/2006/relationships/image" Target="../media/image114.jpe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image" Target="../media/image113.jpeg"/><Relationship Id="rId1" Type="http://schemas.openxmlformats.org/officeDocument/2006/relationships/slideLayout" Target="../slideLayouts/slideLayout1.xml"/><Relationship Id="rId6" Type="http://schemas.openxmlformats.org/officeDocument/2006/relationships/image" Target="../media/image117.jpeg"/><Relationship Id="rId11" Type="http://schemas.openxmlformats.org/officeDocument/2006/relationships/image" Target="../media/image122.jpeg"/><Relationship Id="rId5" Type="http://schemas.openxmlformats.org/officeDocument/2006/relationships/image" Target="../media/image116.jpeg"/><Relationship Id="rId10" Type="http://schemas.openxmlformats.org/officeDocument/2006/relationships/image" Target="../media/image121.jpeg"/><Relationship Id="rId4" Type="http://schemas.openxmlformats.org/officeDocument/2006/relationships/image" Target="../media/image115.jpeg"/><Relationship Id="rId9" Type="http://schemas.openxmlformats.org/officeDocument/2006/relationships/image" Target="../media/image120.jpeg"/><Relationship Id="rId14" Type="http://schemas.openxmlformats.org/officeDocument/2006/relationships/image" Target="../media/image1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4.jpeg"/><Relationship Id="rId13" Type="http://schemas.openxmlformats.org/officeDocument/2006/relationships/hyperlink" Target="https://youtu.be/4WPPD2UJzZU" TargetMode="External"/><Relationship Id="rId3" Type="http://schemas.openxmlformats.org/officeDocument/2006/relationships/image" Target="../media/image129.jpeg"/><Relationship Id="rId7" Type="http://schemas.openxmlformats.org/officeDocument/2006/relationships/image" Target="../media/image133.png"/><Relationship Id="rId12" Type="http://schemas.openxmlformats.org/officeDocument/2006/relationships/image" Target="../media/image138.jpeg"/><Relationship Id="rId2" Type="http://schemas.openxmlformats.org/officeDocument/2006/relationships/image" Target="../media/image128.jpeg"/><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image" Target="../media/image137.jpeg"/><Relationship Id="rId5" Type="http://schemas.openxmlformats.org/officeDocument/2006/relationships/image" Target="../media/image131.png"/><Relationship Id="rId10" Type="http://schemas.openxmlformats.org/officeDocument/2006/relationships/image" Target="../media/image136.jpeg"/><Relationship Id="rId4" Type="http://schemas.openxmlformats.org/officeDocument/2006/relationships/image" Target="../media/image130.jpeg"/><Relationship Id="rId9" Type="http://schemas.openxmlformats.org/officeDocument/2006/relationships/image" Target="../media/image135.jpeg"/><Relationship Id="rId14" Type="http://schemas.openxmlformats.org/officeDocument/2006/relationships/image" Target="../media/image139.jpeg"/></Relationships>
</file>

<file path=ppt/slides/_rels/slide14.xml.rels><?xml version="1.0" encoding="UTF-8" standalone="yes"?>
<Relationships xmlns="http://schemas.openxmlformats.org/package/2006/relationships"><Relationship Id="rId8" Type="http://schemas.openxmlformats.org/officeDocument/2006/relationships/image" Target="../media/image146.jpeg"/><Relationship Id="rId13" Type="http://schemas.openxmlformats.org/officeDocument/2006/relationships/image" Target="../media/image104.png"/><Relationship Id="rId3" Type="http://schemas.openxmlformats.org/officeDocument/2006/relationships/image" Target="../media/image141.jpeg"/><Relationship Id="rId7" Type="http://schemas.openxmlformats.org/officeDocument/2006/relationships/image" Target="../media/image145.png"/><Relationship Id="rId12" Type="http://schemas.openxmlformats.org/officeDocument/2006/relationships/image" Target="../media/image103.png"/><Relationship Id="rId2" Type="http://schemas.openxmlformats.org/officeDocument/2006/relationships/image" Target="../media/image140.jpeg"/><Relationship Id="rId1" Type="http://schemas.openxmlformats.org/officeDocument/2006/relationships/slideLayout" Target="../slideLayouts/slideLayout1.xml"/><Relationship Id="rId6" Type="http://schemas.openxmlformats.org/officeDocument/2006/relationships/image" Target="../media/image144.jpeg"/><Relationship Id="rId11" Type="http://schemas.openxmlformats.org/officeDocument/2006/relationships/image" Target="../media/image149.png"/><Relationship Id="rId5" Type="http://schemas.openxmlformats.org/officeDocument/2006/relationships/image" Target="../media/image143.jpeg"/><Relationship Id="rId10" Type="http://schemas.openxmlformats.org/officeDocument/2006/relationships/image" Target="../media/image148.jpeg"/><Relationship Id="rId4" Type="http://schemas.openxmlformats.org/officeDocument/2006/relationships/image" Target="../media/image142.jpeg"/><Relationship Id="rId9" Type="http://schemas.openxmlformats.org/officeDocument/2006/relationships/image" Target="../media/image147.jpeg"/></Relationships>
</file>

<file path=ppt/slides/_rels/slide15.xml.rels><?xml version="1.0" encoding="UTF-8" standalone="yes"?>
<Relationships xmlns="http://schemas.openxmlformats.org/package/2006/relationships"><Relationship Id="rId8" Type="http://schemas.openxmlformats.org/officeDocument/2006/relationships/image" Target="../media/image156.jpeg"/><Relationship Id="rId13" Type="http://schemas.openxmlformats.org/officeDocument/2006/relationships/image" Target="../media/image161.jpeg"/><Relationship Id="rId3" Type="http://schemas.openxmlformats.org/officeDocument/2006/relationships/image" Target="../media/image151.gif"/><Relationship Id="rId7" Type="http://schemas.openxmlformats.org/officeDocument/2006/relationships/image" Target="../media/image155.png"/><Relationship Id="rId12" Type="http://schemas.openxmlformats.org/officeDocument/2006/relationships/image" Target="../media/image160.jpeg"/><Relationship Id="rId2" Type="http://schemas.openxmlformats.org/officeDocument/2006/relationships/image" Target="../media/image150.gif"/><Relationship Id="rId1" Type="http://schemas.openxmlformats.org/officeDocument/2006/relationships/slideLayout" Target="../slideLayouts/slideLayout1.xml"/><Relationship Id="rId6" Type="http://schemas.openxmlformats.org/officeDocument/2006/relationships/image" Target="../media/image154.jpeg"/><Relationship Id="rId11" Type="http://schemas.openxmlformats.org/officeDocument/2006/relationships/image" Target="../media/image159.jpeg"/><Relationship Id="rId5" Type="http://schemas.openxmlformats.org/officeDocument/2006/relationships/image" Target="../media/image153.jpeg"/><Relationship Id="rId10" Type="http://schemas.openxmlformats.org/officeDocument/2006/relationships/image" Target="../media/image158.jpe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jpeg"/></Relationships>
</file>

<file path=ppt/slides/_rels/slide16.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jpeg"/><Relationship Id="rId2" Type="http://schemas.openxmlformats.org/officeDocument/2006/relationships/image" Target="../media/image163.jpeg"/><Relationship Id="rId1" Type="http://schemas.openxmlformats.org/officeDocument/2006/relationships/slideLayout" Target="../slideLayouts/slideLayout1.xml"/><Relationship Id="rId6" Type="http://schemas.openxmlformats.org/officeDocument/2006/relationships/image" Target="../media/image167.jpeg"/><Relationship Id="rId11" Type="http://schemas.openxmlformats.org/officeDocument/2006/relationships/image" Target="../media/image172.jpeg"/><Relationship Id="rId5" Type="http://schemas.openxmlformats.org/officeDocument/2006/relationships/image" Target="../media/image166.jpeg"/><Relationship Id="rId10" Type="http://schemas.openxmlformats.org/officeDocument/2006/relationships/image" Target="../media/image171.jpeg"/><Relationship Id="rId4" Type="http://schemas.openxmlformats.org/officeDocument/2006/relationships/image" Target="../media/image165.jpeg"/><Relationship Id="rId9" Type="http://schemas.openxmlformats.org/officeDocument/2006/relationships/image" Target="../media/image170.png"/></Relationships>
</file>

<file path=ppt/slides/_rels/slide17.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jpeg"/><Relationship Id="rId2" Type="http://schemas.openxmlformats.org/officeDocument/2006/relationships/image" Target="../media/image175.jpeg"/><Relationship Id="rId1" Type="http://schemas.openxmlformats.org/officeDocument/2006/relationships/slideLayout" Target="../slideLayouts/slideLayout1.xml"/><Relationship Id="rId6" Type="http://schemas.openxmlformats.org/officeDocument/2006/relationships/image" Target="../media/image179.jpeg"/><Relationship Id="rId5" Type="http://schemas.openxmlformats.org/officeDocument/2006/relationships/image" Target="../media/image178.png"/><Relationship Id="rId4" Type="http://schemas.openxmlformats.org/officeDocument/2006/relationships/image" Target="../media/image177.jpeg"/><Relationship Id="rId9" Type="http://schemas.openxmlformats.org/officeDocument/2006/relationships/image" Target="../media/image182.png"/></Relationships>
</file>

<file path=ppt/slides/_rels/slide18.xml.rels><?xml version="1.0" encoding="UTF-8" standalone="yes"?>
<Relationships xmlns="http://schemas.openxmlformats.org/package/2006/relationships"><Relationship Id="rId8" Type="http://schemas.openxmlformats.org/officeDocument/2006/relationships/image" Target="../media/image189.jpeg"/><Relationship Id="rId13" Type="http://schemas.openxmlformats.org/officeDocument/2006/relationships/image" Target="../media/image194.jpeg"/><Relationship Id="rId3" Type="http://schemas.openxmlformats.org/officeDocument/2006/relationships/image" Target="../media/image184.jpeg"/><Relationship Id="rId7" Type="http://schemas.openxmlformats.org/officeDocument/2006/relationships/image" Target="../media/image188.png"/><Relationship Id="rId12" Type="http://schemas.openxmlformats.org/officeDocument/2006/relationships/image" Target="../media/image193.jpeg"/><Relationship Id="rId2" Type="http://schemas.openxmlformats.org/officeDocument/2006/relationships/image" Target="../media/image183.jpeg"/><Relationship Id="rId1" Type="http://schemas.openxmlformats.org/officeDocument/2006/relationships/slideLayout" Target="../slideLayouts/slideLayout1.xml"/><Relationship Id="rId6" Type="http://schemas.openxmlformats.org/officeDocument/2006/relationships/image" Target="../media/image187.jpeg"/><Relationship Id="rId11" Type="http://schemas.openxmlformats.org/officeDocument/2006/relationships/image" Target="../media/image192.jpe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jpeg"/><Relationship Id="rId9" Type="http://schemas.openxmlformats.org/officeDocument/2006/relationships/image" Target="../media/image190.jpeg"/><Relationship Id="rId14" Type="http://schemas.openxmlformats.org/officeDocument/2006/relationships/image" Target="../media/image195.jpeg"/></Relationships>
</file>

<file path=ppt/slides/_rels/slide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gif"/><Relationship Id="rId1" Type="http://schemas.openxmlformats.org/officeDocument/2006/relationships/slideLayout" Target="../slideLayouts/slideLayout1.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png"/><Relationship Id="rId15" Type="http://schemas.openxmlformats.org/officeDocument/2006/relationships/image" Target="../media/image7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png"/><Relationship Id="rId14" Type="http://schemas.openxmlformats.org/officeDocument/2006/relationships/image" Target="../media/image74.png"/></Relationships>
</file>

<file path=ppt/slides/_rels/slide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8.xml.rels><?xml version="1.0" encoding="UTF-8" standalone="yes"?>
<Relationships xmlns="http://schemas.openxmlformats.org/package/2006/relationships"><Relationship Id="rId3" Type="http://schemas.openxmlformats.org/officeDocument/2006/relationships/image" Target="../media/image87.gif"/><Relationship Id="rId7" Type="http://schemas.openxmlformats.org/officeDocument/2006/relationships/image" Target="../media/image91.jpeg"/><Relationship Id="rId2" Type="http://schemas.openxmlformats.org/officeDocument/2006/relationships/image" Target="../media/image86.gif"/><Relationship Id="rId1" Type="http://schemas.openxmlformats.org/officeDocument/2006/relationships/slideLayout" Target="../slideLayouts/slideLayout1.xml"/><Relationship Id="rId6" Type="http://schemas.openxmlformats.org/officeDocument/2006/relationships/image" Target="../media/image90.gif"/><Relationship Id="rId5" Type="http://schemas.openxmlformats.org/officeDocument/2006/relationships/image" Target="../media/image89.jpeg"/><Relationship Id="rId4" Type="http://schemas.openxmlformats.org/officeDocument/2006/relationships/image" Target="../media/image88.gif"/></Relationships>
</file>

<file path=ppt/slides/_rels/slide9.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3" Type="http://schemas.openxmlformats.org/officeDocument/2006/relationships/image" Target="../media/image93.jpeg"/><Relationship Id="rId7" Type="http://schemas.openxmlformats.org/officeDocument/2006/relationships/image" Target="../media/image97.jpeg"/><Relationship Id="rId12" Type="http://schemas.openxmlformats.org/officeDocument/2006/relationships/image" Target="../media/image102.jpeg"/><Relationship Id="rId2" Type="http://schemas.openxmlformats.org/officeDocument/2006/relationships/image" Target="../media/image92.jpeg"/><Relationship Id="rId16" Type="http://schemas.openxmlformats.org/officeDocument/2006/relationships/image" Target="../media/image106.jpeg"/><Relationship Id="rId1" Type="http://schemas.openxmlformats.org/officeDocument/2006/relationships/slideLayout" Target="../slideLayouts/slideLayout1.x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jpeg"/><Relationship Id="rId15" Type="http://schemas.openxmlformats.org/officeDocument/2006/relationships/image" Target="../media/image105.jpeg"/><Relationship Id="rId10" Type="http://schemas.openxmlformats.org/officeDocument/2006/relationships/image" Target="../media/image100.jpeg"/><Relationship Id="rId4" Type="http://schemas.openxmlformats.org/officeDocument/2006/relationships/image" Target="../media/image94.jpeg"/><Relationship Id="rId9" Type="http://schemas.openxmlformats.org/officeDocument/2006/relationships/image" Target="../media/image99.jpeg"/><Relationship Id="rId1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itnnews.lk/wp-content/uploads/2012/12/BA-log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14" t="22307" r="12170" b="21291"/>
          <a:stretch/>
        </p:blipFill>
        <p:spPr bwMode="auto">
          <a:xfrm>
            <a:off x="7152730" y="1822086"/>
            <a:ext cx="791657" cy="3261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8133" y="189541"/>
            <a:ext cx="500090" cy="383856"/>
          </a:xfrm>
        </p:spPr>
        <p:txBody>
          <a:bodyPr anchor="ctr">
            <a:noAutofit/>
          </a:bodyPr>
          <a:lstStyle/>
          <a:p>
            <a:r>
              <a:rPr lang="en-GB" sz="3600" b="1" dirty="0" smtClean="0"/>
              <a:t>1</a:t>
            </a:r>
            <a:endParaRPr lang="en-GB" sz="3600" b="1" dirty="0"/>
          </a:p>
        </p:txBody>
      </p:sp>
      <p:sp>
        <p:nvSpPr>
          <p:cNvPr id="7" name="Title 1"/>
          <p:cNvSpPr txBox="1">
            <a:spLocks/>
          </p:cNvSpPr>
          <p:nvPr/>
        </p:nvSpPr>
        <p:spPr>
          <a:xfrm>
            <a:off x="555395" y="34647"/>
            <a:ext cx="3663097"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The Hospitality Industry</a:t>
            </a:r>
            <a:endParaRPr lang="en-GB" sz="2200" b="1" dirty="0"/>
          </a:p>
        </p:txBody>
      </p:sp>
      <p:sp>
        <p:nvSpPr>
          <p:cNvPr id="30" name="Title 1"/>
          <p:cNvSpPr txBox="1">
            <a:spLocks/>
          </p:cNvSpPr>
          <p:nvPr/>
        </p:nvSpPr>
        <p:spPr>
          <a:xfrm>
            <a:off x="168644" y="793062"/>
            <a:ext cx="3767916" cy="592204"/>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u="sng" dirty="0" smtClean="0">
                <a:solidFill>
                  <a:srgbClr val="00B050"/>
                </a:solidFill>
                <a:ea typeface="Kozuka Gothic Pro H" panose="020B0800000000000000" pitchFamily="34" charset="-128"/>
              </a:rPr>
              <a:t>Commercial</a:t>
            </a:r>
            <a:r>
              <a:rPr lang="en-GB" sz="1600" dirty="0" smtClean="0">
                <a:solidFill>
                  <a:schemeClr val="tx1">
                    <a:lumMod val="75000"/>
                    <a:lumOff val="25000"/>
                  </a:schemeClr>
                </a:solidFill>
                <a:ea typeface="Kozuka Gothic Pro H" panose="020B0800000000000000" pitchFamily="34" charset="-128"/>
              </a:rPr>
              <a:t> </a:t>
            </a:r>
            <a:r>
              <a:rPr lang="en-GB" sz="1600" dirty="0" smtClean="0">
                <a:solidFill>
                  <a:schemeClr val="tx1"/>
                </a:solidFill>
                <a:ea typeface="Kozuka Gothic Pro H" panose="020B0800000000000000" pitchFamily="34" charset="-128"/>
              </a:rPr>
              <a:t>= for profit/make money</a:t>
            </a:r>
          </a:p>
          <a:p>
            <a:pPr algn="l"/>
            <a:r>
              <a:rPr lang="en-GB" sz="1600" b="1" u="sng" dirty="0" smtClean="0">
                <a:solidFill>
                  <a:srgbClr val="FF0000"/>
                </a:solidFill>
                <a:ea typeface="Kozuka Gothic Pro H" panose="020B0800000000000000" pitchFamily="34" charset="-128"/>
              </a:rPr>
              <a:t>Non Commercial</a:t>
            </a:r>
            <a:r>
              <a:rPr lang="en-GB" sz="1600" b="1" dirty="0" smtClean="0">
                <a:solidFill>
                  <a:srgbClr val="FF0000"/>
                </a:solidFill>
                <a:ea typeface="Kozuka Gothic Pro H" panose="020B0800000000000000" pitchFamily="34" charset="-128"/>
              </a:rPr>
              <a:t> </a:t>
            </a:r>
            <a:r>
              <a:rPr lang="en-GB" sz="1600" dirty="0" smtClean="0">
                <a:solidFill>
                  <a:schemeClr val="tx1"/>
                </a:solidFill>
                <a:ea typeface="Kozuka Gothic Pro H" panose="020B0800000000000000" pitchFamily="34" charset="-128"/>
              </a:rPr>
              <a:t>= not for profit</a:t>
            </a:r>
            <a:endParaRPr lang="en-GB" sz="1600" dirty="0">
              <a:solidFill>
                <a:schemeClr val="tx1"/>
              </a:solidFill>
              <a:ea typeface="Kozuka Gothic Pro H" panose="020B0800000000000000" pitchFamily="34" charset="-128"/>
            </a:endParaRPr>
          </a:p>
        </p:txBody>
      </p:sp>
      <p:pic>
        <p:nvPicPr>
          <p:cNvPr id="32" name="Picture 2" descr="Image result for cost 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683"/>
                    </a14:imgEffect>
                  </a14:imgLayer>
                </a14:imgProps>
              </a:ext>
              <a:ext uri="{28A0092B-C50C-407E-A947-70E740481C1C}">
                <a14:useLocalDpi xmlns:a14="http://schemas.microsoft.com/office/drawing/2010/main" val="0"/>
              </a:ext>
            </a:extLst>
          </a:blip>
          <a:srcRect/>
          <a:stretch>
            <a:fillRect/>
          </a:stretch>
        </p:blipFill>
        <p:spPr bwMode="auto">
          <a:xfrm>
            <a:off x="3784255" y="695135"/>
            <a:ext cx="863438" cy="788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lee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699" y="1499048"/>
            <a:ext cx="959749" cy="982069"/>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txBox="1">
            <a:spLocks/>
          </p:cNvSpPr>
          <p:nvPr/>
        </p:nvSpPr>
        <p:spPr>
          <a:xfrm>
            <a:off x="190860" y="1656214"/>
            <a:ext cx="3377839" cy="888304"/>
          </a:xfrm>
          <a:prstGeom prst="rect">
            <a:avLst/>
          </a:prstGeom>
          <a:noFill/>
          <a:ln>
            <a:noFill/>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u="sng" dirty="0" smtClean="0">
                <a:solidFill>
                  <a:srgbClr val="00B050"/>
                </a:solidFill>
                <a:ea typeface="Kozuka Gothic Pro H" panose="020B0800000000000000" pitchFamily="34" charset="-128"/>
              </a:rPr>
              <a:t>Residential</a:t>
            </a:r>
            <a:r>
              <a:rPr lang="en-GB" sz="1600" dirty="0" smtClean="0">
                <a:solidFill>
                  <a:schemeClr val="tx1">
                    <a:lumMod val="75000"/>
                    <a:lumOff val="25000"/>
                  </a:schemeClr>
                </a:solidFill>
                <a:ea typeface="Kozuka Gothic Pro H" panose="020B0800000000000000" pitchFamily="34" charset="-128"/>
              </a:rPr>
              <a:t> = you can sleep there</a:t>
            </a:r>
          </a:p>
          <a:p>
            <a:pPr algn="l"/>
            <a:r>
              <a:rPr lang="en-GB" sz="1600" b="1" u="sng" dirty="0" smtClean="0">
                <a:solidFill>
                  <a:srgbClr val="FF0000"/>
                </a:solidFill>
                <a:ea typeface="Kozuka Gothic Pro H" panose="020B0800000000000000" pitchFamily="34" charset="-128"/>
              </a:rPr>
              <a:t>Non Residential</a:t>
            </a:r>
            <a:r>
              <a:rPr lang="en-GB" sz="1600" b="1" dirty="0" smtClean="0">
                <a:solidFill>
                  <a:srgbClr val="FF0000"/>
                </a:solidFill>
                <a:ea typeface="Kozuka Gothic Pro H" panose="020B0800000000000000" pitchFamily="34" charset="-128"/>
              </a:rPr>
              <a:t> </a:t>
            </a:r>
            <a:r>
              <a:rPr lang="en-GB" sz="1600" dirty="0" smtClean="0">
                <a:solidFill>
                  <a:schemeClr val="tx1"/>
                </a:solidFill>
                <a:ea typeface="Kozuka Gothic Pro H" panose="020B0800000000000000" pitchFamily="34" charset="-128"/>
              </a:rPr>
              <a:t>= there is no accommodation there</a:t>
            </a:r>
            <a:endParaRPr lang="en-GB" sz="1600" dirty="0">
              <a:solidFill>
                <a:schemeClr val="tx1"/>
              </a:solidFill>
              <a:ea typeface="Kozuka Gothic Pro H" panose="020B0800000000000000" pitchFamily="34" charset="-128"/>
            </a:endParaRPr>
          </a:p>
        </p:txBody>
      </p:sp>
      <p:sp>
        <p:nvSpPr>
          <p:cNvPr id="36" name="Title 1"/>
          <p:cNvSpPr txBox="1">
            <a:spLocks/>
          </p:cNvSpPr>
          <p:nvPr/>
        </p:nvSpPr>
        <p:spPr>
          <a:xfrm>
            <a:off x="190859" y="2638283"/>
            <a:ext cx="3828677" cy="888304"/>
          </a:xfrm>
          <a:prstGeom prst="rect">
            <a:avLst/>
          </a:prstGeom>
          <a:noFill/>
          <a:ln>
            <a:noFill/>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chemeClr val="accent2"/>
              </a:buClr>
            </a:pPr>
            <a:r>
              <a:rPr lang="en-GB" altLang="en-US" sz="1600" dirty="0">
                <a:solidFill>
                  <a:schemeClr val="tx1"/>
                </a:solidFill>
              </a:rPr>
              <a:t>The</a:t>
            </a:r>
            <a:r>
              <a:rPr lang="en-GB" altLang="en-US" sz="1600" dirty="0">
                <a:solidFill>
                  <a:schemeClr val="tx2"/>
                </a:solidFill>
              </a:rPr>
              <a:t> </a:t>
            </a:r>
            <a:r>
              <a:rPr lang="en-GB" altLang="en-US" sz="1600" b="1" u="sng" dirty="0">
                <a:solidFill>
                  <a:srgbClr val="00B050"/>
                </a:solidFill>
              </a:rPr>
              <a:t>commercial</a:t>
            </a:r>
            <a:r>
              <a:rPr lang="en-GB" altLang="en-US" sz="1600" b="1" dirty="0">
                <a:solidFill>
                  <a:schemeClr val="accent2"/>
                </a:solidFill>
              </a:rPr>
              <a:t> </a:t>
            </a:r>
            <a:r>
              <a:rPr lang="en-GB" altLang="en-US" sz="1600" b="1" u="sng" dirty="0">
                <a:solidFill>
                  <a:srgbClr val="00B050"/>
                </a:solidFill>
              </a:rPr>
              <a:t>residential</a:t>
            </a:r>
            <a:r>
              <a:rPr lang="en-GB" altLang="en-US" sz="1600" b="1" dirty="0">
                <a:solidFill>
                  <a:schemeClr val="accent2"/>
                </a:solidFill>
              </a:rPr>
              <a:t> </a:t>
            </a:r>
            <a:r>
              <a:rPr lang="en-GB" altLang="en-US" sz="1600" dirty="0">
                <a:solidFill>
                  <a:schemeClr val="tx1"/>
                </a:solidFill>
              </a:rPr>
              <a:t>sector</a:t>
            </a:r>
            <a:r>
              <a:rPr lang="en-GB" altLang="en-US" sz="1600" b="1" u="sng" dirty="0">
                <a:solidFill>
                  <a:schemeClr val="tx1"/>
                </a:solidFill>
              </a:rPr>
              <a:t> </a:t>
            </a:r>
            <a:r>
              <a:rPr lang="en-GB" altLang="en-US" sz="1600" dirty="0">
                <a:solidFill>
                  <a:schemeClr val="tx1"/>
                </a:solidFill>
              </a:rPr>
              <a:t>includes guest houses, hotels, B&amp;Bs, hostels, and holiday parks.</a:t>
            </a:r>
          </a:p>
        </p:txBody>
      </p:sp>
      <p:sp>
        <p:nvSpPr>
          <p:cNvPr id="38" name="Rectangle 3"/>
          <p:cNvSpPr txBox="1">
            <a:spLocks noChangeArrowheads="1"/>
          </p:cNvSpPr>
          <p:nvPr/>
        </p:nvSpPr>
        <p:spPr>
          <a:xfrm>
            <a:off x="201012" y="4331234"/>
            <a:ext cx="4532266" cy="11228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2"/>
              </a:buClr>
              <a:buNone/>
            </a:pPr>
            <a:r>
              <a:rPr lang="en-GB" altLang="en-US" sz="1600" dirty="0" smtClean="0">
                <a:solidFill>
                  <a:schemeClr val="tx1"/>
                </a:solidFill>
                <a:latin typeface="+mj-lt"/>
              </a:rPr>
              <a:t>The </a:t>
            </a:r>
            <a:r>
              <a:rPr lang="en-GB" altLang="en-US" sz="1600" b="1" u="sng" dirty="0" smtClean="0">
                <a:solidFill>
                  <a:srgbClr val="FF0000"/>
                </a:solidFill>
                <a:latin typeface="+mj-lt"/>
              </a:rPr>
              <a:t>non-commercial sector</a:t>
            </a:r>
            <a:r>
              <a:rPr lang="en-GB" altLang="en-US" sz="1600" dirty="0" smtClean="0">
                <a:solidFill>
                  <a:srgbClr val="FF0000"/>
                </a:solidFill>
                <a:latin typeface="+mj-lt"/>
              </a:rPr>
              <a:t> </a:t>
            </a:r>
            <a:r>
              <a:rPr lang="en-GB" altLang="en-US" sz="1600" dirty="0" smtClean="0">
                <a:solidFill>
                  <a:schemeClr val="tx1"/>
                </a:solidFill>
                <a:latin typeface="+mj-lt"/>
              </a:rPr>
              <a:t>includes catering in business and industry, education, healthcare and the armed forces. These can be both </a:t>
            </a:r>
            <a:r>
              <a:rPr lang="en-GB" altLang="en-US" sz="1600" b="1" u="sng" dirty="0" smtClean="0">
                <a:solidFill>
                  <a:srgbClr val="00B050"/>
                </a:solidFill>
                <a:latin typeface="+mj-lt"/>
              </a:rPr>
              <a:t>residential</a:t>
            </a:r>
            <a:r>
              <a:rPr lang="en-GB" altLang="en-US" sz="1600" dirty="0" smtClean="0">
                <a:solidFill>
                  <a:srgbClr val="0070C0"/>
                </a:solidFill>
                <a:latin typeface="+mj-lt"/>
              </a:rPr>
              <a:t> </a:t>
            </a:r>
            <a:r>
              <a:rPr lang="en-GB" altLang="en-US" sz="1600" dirty="0" smtClean="0">
                <a:solidFill>
                  <a:schemeClr val="tx1"/>
                </a:solidFill>
                <a:latin typeface="+mj-lt"/>
              </a:rPr>
              <a:t>and</a:t>
            </a:r>
            <a:r>
              <a:rPr lang="en-GB" altLang="en-US" sz="1600" dirty="0" smtClean="0">
                <a:solidFill>
                  <a:srgbClr val="0070C0"/>
                </a:solidFill>
                <a:latin typeface="+mj-lt"/>
              </a:rPr>
              <a:t> </a:t>
            </a:r>
            <a:r>
              <a:rPr lang="en-GB" altLang="en-US" sz="1600" b="1" u="sng" dirty="0" smtClean="0">
                <a:solidFill>
                  <a:srgbClr val="FF0000"/>
                </a:solidFill>
                <a:latin typeface="+mj-lt"/>
              </a:rPr>
              <a:t>non-residential.</a:t>
            </a:r>
          </a:p>
        </p:txBody>
      </p:sp>
      <p:pic>
        <p:nvPicPr>
          <p:cNvPr id="39" name="Picture 10" descr="http://revisionworld.co.uk/files/army.jpg"/>
          <p:cNvPicPr>
            <a:picLocks noChangeAspect="1" noChangeArrowheads="1"/>
          </p:cNvPicPr>
          <p:nvPr/>
        </p:nvPicPr>
        <p:blipFill rotWithShape="1">
          <a:blip r:embed="rId6">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2802858" y="5406148"/>
            <a:ext cx="706724" cy="6963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6888" r="17219" b="43187"/>
          <a:stretch/>
        </p:blipFill>
        <p:spPr bwMode="auto">
          <a:xfrm>
            <a:off x="1251985" y="5424347"/>
            <a:ext cx="765471" cy="6599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gires.org.uk/assets/Medpro-Assets/Hospital_sig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09119" y="5453302"/>
            <a:ext cx="602076" cy="6020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reinspired.files.wordpress.com/2012/04/old-people-elderly-crossing-sign.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01246" y="5443348"/>
            <a:ext cx="708140" cy="6219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www.equality-ne.co.uk/images/library/132_hmps_logo.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97491" y="5455564"/>
            <a:ext cx="762831" cy="5975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p:cNvPicPr>
            <a:picLocks noChangeAspect="1" noChangeArrowheads="1"/>
          </p:cNvPicPr>
          <p:nvPr/>
        </p:nvPicPr>
        <p:blipFill rotWithShape="1">
          <a:blip r:embed="rId11">
            <a:extLst>
              <a:ext uri="{28A0092B-C50C-407E-A947-70E740481C1C}">
                <a14:useLocalDpi xmlns:a14="http://schemas.microsoft.com/office/drawing/2010/main"/>
              </a:ext>
            </a:extLst>
          </a:blip>
          <a:srcRect t="10844" b="4232"/>
          <a:stretch/>
        </p:blipFill>
        <p:spPr bwMode="auto">
          <a:xfrm>
            <a:off x="299193" y="3461506"/>
            <a:ext cx="1065203" cy="81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Image result for hilton hote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60129" y="3517982"/>
            <a:ext cx="957872" cy="7303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travelod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3734" y="3512050"/>
            <a:ext cx="768753" cy="768753"/>
          </a:xfrm>
          <a:prstGeom prst="rect">
            <a:avLst/>
          </a:prstGeom>
          <a:noFill/>
          <a:extLst>
            <a:ext uri="{909E8E84-426E-40DD-AFC4-6F175D3DCCD1}">
              <a14:hiddenFill xmlns:a14="http://schemas.microsoft.com/office/drawing/2010/main">
                <a:solidFill>
                  <a:srgbClr val="FFFFFF"/>
                </a:solidFill>
              </a14:hiddenFill>
            </a:ext>
          </a:extLst>
        </p:spPr>
      </p:pic>
      <p:sp>
        <p:nvSpPr>
          <p:cNvPr id="48" name="Title 1"/>
          <p:cNvSpPr txBox="1">
            <a:spLocks/>
          </p:cNvSpPr>
          <p:nvPr/>
        </p:nvSpPr>
        <p:spPr>
          <a:xfrm>
            <a:off x="4893730" y="209940"/>
            <a:ext cx="3189661" cy="592204"/>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dirty="0" smtClean="0">
                <a:solidFill>
                  <a:schemeClr val="tx1"/>
                </a:solidFill>
                <a:ea typeface="Kozuka Gothic Pro H" panose="020B0800000000000000" pitchFamily="34" charset="-128"/>
              </a:rPr>
              <a:t>Other </a:t>
            </a:r>
            <a:r>
              <a:rPr lang="en-GB" sz="1600" b="1" u="sng" dirty="0" smtClean="0">
                <a:solidFill>
                  <a:srgbClr val="00B050"/>
                </a:solidFill>
                <a:ea typeface="Kozuka Gothic Pro H" panose="020B0800000000000000" pitchFamily="34" charset="-128"/>
              </a:rPr>
              <a:t>commercial</a:t>
            </a:r>
            <a:r>
              <a:rPr lang="en-GB" sz="1600" dirty="0" smtClean="0">
                <a:solidFill>
                  <a:schemeClr val="tx1"/>
                </a:solidFill>
                <a:ea typeface="Kozuka Gothic Pro H" panose="020B0800000000000000" pitchFamily="34" charset="-128"/>
              </a:rPr>
              <a:t> hospitality businesses include:</a:t>
            </a:r>
            <a:endParaRPr lang="en-GB" sz="1600" dirty="0">
              <a:solidFill>
                <a:schemeClr val="tx1"/>
              </a:solidFill>
              <a:ea typeface="Kozuka Gothic Pro H" panose="020B0800000000000000" pitchFamily="34" charset="-128"/>
            </a:endParaRPr>
          </a:p>
        </p:txBody>
      </p:sp>
      <p:grpSp>
        <p:nvGrpSpPr>
          <p:cNvPr id="53" name="Group 52"/>
          <p:cNvGrpSpPr/>
          <p:nvPr/>
        </p:nvGrpSpPr>
        <p:grpSpPr>
          <a:xfrm>
            <a:off x="4913844" y="866407"/>
            <a:ext cx="800212" cy="708813"/>
            <a:chOff x="271280" y="1954300"/>
            <a:chExt cx="1646794" cy="1458700"/>
          </a:xfrm>
        </p:grpSpPr>
        <p:pic>
          <p:nvPicPr>
            <p:cNvPr id="54" name="Picture 4" descr="http://www.a2btaxischeltenham.co.uk/wp-content/uploads/2012/09/JAMIES-LOGO-2.jpg"/>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561211">
              <a:off x="271280" y="1954300"/>
              <a:ext cx="1604670" cy="5273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www.orbital.co.uk/assets/Uploads/yo.jpg"/>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399999">
              <a:off x="546887" y="2469387"/>
              <a:ext cx="1371187" cy="943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5841475" y="778704"/>
            <a:ext cx="875570" cy="714815"/>
            <a:chOff x="3304435" y="1826787"/>
            <a:chExt cx="1801878" cy="1471052"/>
          </a:xfrm>
        </p:grpSpPr>
        <p:pic>
          <p:nvPicPr>
            <p:cNvPr id="57" name="Picture 8" descr="http://assets0.qypecdn.net/uploads/photos/0405/6129/300px-CostaLogo.svg_gallery2.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304435" y="1826787"/>
              <a:ext cx="1056127" cy="10561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upload.wikimedia.org/wikipedia/lt/5/54/600px-Starbucks_Coffee_Logo.svg.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032728" y="2224254"/>
              <a:ext cx="1073585" cy="1073585"/>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12" descr="http://gettwicetheresults.com/wp-content/uploads/2012/02/mcdiabetes-by-victor-hertz.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6808944" y="824725"/>
            <a:ext cx="613968" cy="45711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8" descr="http://www.openinghours.net/uploads/retailer/thumbnail/Dominos-logo.gif"/>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480063" y="778996"/>
            <a:ext cx="546178" cy="5461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 descr="http://www.huntlogo.com/wp-content/uploads/2011/08/subway-logo.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10690" y="1367512"/>
            <a:ext cx="960422" cy="27544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http://logok.org/wp-content/uploads/2010/09/virgin_atlantic2.jpg"/>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65335" y="1728633"/>
            <a:ext cx="710159" cy="5130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049749" y="1647096"/>
            <a:ext cx="568521" cy="57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751733" y="1544965"/>
            <a:ext cx="699066" cy="6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itle 1"/>
          <p:cNvSpPr txBox="1">
            <a:spLocks/>
          </p:cNvSpPr>
          <p:nvPr/>
        </p:nvSpPr>
        <p:spPr>
          <a:xfrm>
            <a:off x="4838045" y="2400853"/>
            <a:ext cx="3290852" cy="1349724"/>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dirty="0" smtClean="0">
                <a:solidFill>
                  <a:schemeClr val="tx1"/>
                </a:solidFill>
                <a:ea typeface="Kozuka Gothic Pro H" panose="020B0800000000000000" pitchFamily="34" charset="-128"/>
              </a:rPr>
              <a:t>Restaurants, Bars, Cafés, Fast Food Restaurants, Deli/Sandwich Shops, Airports, Trains, Coaches and Ships/Ferry.</a:t>
            </a:r>
          </a:p>
          <a:p>
            <a:pPr algn="l"/>
            <a:r>
              <a:rPr lang="en-GB" sz="1200" i="1" dirty="0" smtClean="0">
                <a:solidFill>
                  <a:srgbClr val="0070C0"/>
                </a:solidFill>
                <a:ea typeface="Kozuka Gothic Pro H" panose="020B0800000000000000" pitchFamily="34" charset="-128"/>
              </a:rPr>
              <a:t>All of the above need to make money to continue operating, therefore the care of their customers is paramount (very important) so that they come back!</a:t>
            </a:r>
            <a:endParaRPr lang="en-GB" sz="1200" i="1" dirty="0">
              <a:solidFill>
                <a:srgbClr val="0070C0"/>
              </a:solidFill>
              <a:ea typeface="Kozuka Gothic Pro H" panose="020B0800000000000000" pitchFamily="34" charset="-128"/>
            </a:endParaRPr>
          </a:p>
        </p:txBody>
      </p:sp>
      <p:sp>
        <p:nvSpPr>
          <p:cNvPr id="75" name="Rectangle 74"/>
          <p:cNvSpPr/>
          <p:nvPr/>
        </p:nvSpPr>
        <p:spPr>
          <a:xfrm>
            <a:off x="8263679" y="224950"/>
            <a:ext cx="4386743" cy="307777"/>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Types of Bedroom </a:t>
            </a:r>
            <a:r>
              <a:rPr lang="en-GB" altLang="en-US" sz="1400" b="1" dirty="0" smtClean="0">
                <a:solidFill>
                  <a:srgbClr val="00B050"/>
                </a:solidFill>
                <a:cs typeface="Times New Roman" panose="02020603050405020304" pitchFamily="18" charset="0"/>
              </a:rPr>
              <a:t>(Commercial Accommodation)</a:t>
            </a:r>
          </a:p>
        </p:txBody>
      </p:sp>
      <p:pic>
        <p:nvPicPr>
          <p:cNvPr id="76" name="Picture 2" descr="Image result for youth hostel"/>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r="27232"/>
          <a:stretch/>
        </p:blipFill>
        <p:spPr bwMode="auto">
          <a:xfrm>
            <a:off x="8315117" y="541099"/>
            <a:ext cx="2143333" cy="165802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hilton sui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71845" y="539308"/>
            <a:ext cx="2060187" cy="165455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8291848" y="2248529"/>
            <a:ext cx="1827826" cy="307777"/>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Youth Hostel</a:t>
            </a:r>
            <a:endParaRPr lang="en-GB" altLang="en-US" sz="1400" b="1" dirty="0" smtClean="0">
              <a:solidFill>
                <a:srgbClr val="00B050"/>
              </a:solidFill>
              <a:cs typeface="Times New Roman" panose="02020603050405020304" pitchFamily="18" charset="0"/>
            </a:endParaRPr>
          </a:p>
        </p:txBody>
      </p:sp>
      <p:sp>
        <p:nvSpPr>
          <p:cNvPr id="79" name="Rectangle 78"/>
          <p:cNvSpPr/>
          <p:nvPr/>
        </p:nvSpPr>
        <p:spPr>
          <a:xfrm>
            <a:off x="10550081" y="2248529"/>
            <a:ext cx="1972575" cy="307777"/>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Deluxe Suite (Hotel)</a:t>
            </a:r>
            <a:endParaRPr lang="en-GB" altLang="en-US" sz="1400" b="1" dirty="0" smtClean="0">
              <a:solidFill>
                <a:srgbClr val="00B050"/>
              </a:solidFill>
              <a:cs typeface="Times New Roman" panose="02020603050405020304" pitchFamily="18" charset="0"/>
            </a:endParaRPr>
          </a:p>
        </p:txBody>
      </p:sp>
      <p:sp>
        <p:nvSpPr>
          <p:cNvPr id="80" name="Rectangle 79"/>
          <p:cNvSpPr/>
          <p:nvPr/>
        </p:nvSpPr>
        <p:spPr>
          <a:xfrm>
            <a:off x="8254281" y="3844003"/>
            <a:ext cx="1827826" cy="307777"/>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Boutique Hotel</a:t>
            </a:r>
            <a:endParaRPr lang="en-GB" altLang="en-US" sz="1400" b="1" dirty="0" smtClean="0">
              <a:solidFill>
                <a:srgbClr val="00B050"/>
              </a:solidFill>
              <a:cs typeface="Times New Roman" panose="02020603050405020304" pitchFamily="18" charset="0"/>
            </a:endParaRPr>
          </a:p>
        </p:txBody>
      </p:sp>
      <p:sp>
        <p:nvSpPr>
          <p:cNvPr id="81" name="Rectangle 80"/>
          <p:cNvSpPr/>
          <p:nvPr/>
        </p:nvSpPr>
        <p:spPr>
          <a:xfrm>
            <a:off x="10497550" y="3845800"/>
            <a:ext cx="1972575" cy="307777"/>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Budget Room</a:t>
            </a:r>
            <a:endParaRPr lang="en-GB" altLang="en-US" sz="1400" b="1" dirty="0" smtClean="0">
              <a:solidFill>
                <a:srgbClr val="00B050"/>
              </a:solidFill>
              <a:cs typeface="Times New Roman" panose="02020603050405020304" pitchFamily="18" charset="0"/>
            </a:endParaRPr>
          </a:p>
        </p:txBody>
      </p:sp>
      <p:pic>
        <p:nvPicPr>
          <p:cNvPr id="82" name="Picture 2" descr="Image result for moroccan theme hotel room"/>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7946"/>
          <a:stretch/>
        </p:blipFill>
        <p:spPr bwMode="auto">
          <a:xfrm>
            <a:off x="8303791" y="2670800"/>
            <a:ext cx="2154659" cy="116438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premier inn room"/>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8370" r="6745"/>
          <a:stretch/>
        </p:blipFill>
        <p:spPr bwMode="auto">
          <a:xfrm>
            <a:off x="10573508" y="2658208"/>
            <a:ext cx="2006750" cy="116592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Related image"/>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14416" b="10812"/>
          <a:stretch/>
        </p:blipFill>
        <p:spPr bwMode="auto">
          <a:xfrm>
            <a:off x="8303791" y="4272108"/>
            <a:ext cx="2154659" cy="107405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standard hotel room spain"/>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r="7498"/>
          <a:stretch/>
        </p:blipFill>
        <p:spPr bwMode="auto">
          <a:xfrm>
            <a:off x="10571247" y="4268392"/>
            <a:ext cx="2001753" cy="1077774"/>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a:xfrm>
            <a:off x="8231352" y="5399625"/>
            <a:ext cx="1827826" cy="523220"/>
          </a:xfrm>
          <a:prstGeom prst="rect">
            <a:avLst/>
          </a:prstGeom>
          <a:ln>
            <a:noFill/>
          </a:ln>
        </p:spPr>
        <p:txBody>
          <a:bodyPr wrap="square" anchor="ctr">
            <a:spAutoFit/>
          </a:bodyPr>
          <a:lstStyle/>
          <a:p>
            <a:pPr>
              <a:buClr>
                <a:schemeClr val="accent2"/>
              </a:buClr>
            </a:pPr>
            <a:r>
              <a:rPr lang="en-GB" altLang="en-US" sz="1400" b="1" dirty="0" err="1" smtClean="0">
                <a:cs typeface="Times New Roman" panose="02020603050405020304" pitchFamily="18" charset="0"/>
              </a:rPr>
              <a:t>Yotel</a:t>
            </a:r>
            <a:r>
              <a:rPr lang="en-GB" altLang="en-US" sz="1400" b="1" dirty="0" smtClean="0">
                <a:cs typeface="Times New Roman" panose="02020603050405020304" pitchFamily="18" charset="0"/>
              </a:rPr>
              <a:t> – Cabin rooms in airports</a:t>
            </a:r>
            <a:endParaRPr lang="en-GB" altLang="en-US" sz="1400" b="1" dirty="0" smtClean="0">
              <a:solidFill>
                <a:srgbClr val="00B050"/>
              </a:solidFill>
              <a:cs typeface="Times New Roman" panose="02020603050405020304" pitchFamily="18" charset="0"/>
            </a:endParaRPr>
          </a:p>
        </p:txBody>
      </p:sp>
      <p:sp>
        <p:nvSpPr>
          <p:cNvPr id="87" name="Rectangle 86"/>
          <p:cNvSpPr/>
          <p:nvPr/>
        </p:nvSpPr>
        <p:spPr>
          <a:xfrm>
            <a:off x="10474621" y="5399625"/>
            <a:ext cx="2157411" cy="523220"/>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Standard Bed and Breakfast (Twin) Room</a:t>
            </a:r>
            <a:endParaRPr lang="en-GB" altLang="en-US" sz="1400" b="1" dirty="0" smtClean="0">
              <a:solidFill>
                <a:srgbClr val="00B050"/>
              </a:solidFill>
              <a:cs typeface="Times New Roman" panose="02020603050405020304" pitchFamily="18" charset="0"/>
            </a:endParaRPr>
          </a:p>
        </p:txBody>
      </p:sp>
      <p:sp>
        <p:nvSpPr>
          <p:cNvPr id="49" name="Rectangle 48"/>
          <p:cNvSpPr/>
          <p:nvPr/>
        </p:nvSpPr>
        <p:spPr>
          <a:xfrm>
            <a:off x="168644" y="647054"/>
            <a:ext cx="4564634" cy="5601111"/>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4836027" y="120845"/>
            <a:ext cx="3255066" cy="3703291"/>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8208938" y="120845"/>
            <a:ext cx="4505787" cy="5932270"/>
          </a:xfrm>
          <a:prstGeom prst="rect">
            <a:avLst/>
          </a:prstGeom>
          <a:no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itle 1"/>
          <p:cNvSpPr txBox="1">
            <a:spLocks/>
          </p:cNvSpPr>
          <p:nvPr/>
        </p:nvSpPr>
        <p:spPr>
          <a:xfrm>
            <a:off x="4831328" y="3937781"/>
            <a:ext cx="3259765" cy="2115334"/>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dirty="0" smtClean="0">
                <a:solidFill>
                  <a:schemeClr val="tx1"/>
                </a:solidFill>
                <a:ea typeface="Kozuka Gothic Pro H" panose="020B0800000000000000" pitchFamily="34" charset="-128"/>
              </a:rPr>
              <a:t>There are </a:t>
            </a:r>
            <a:r>
              <a:rPr lang="en-GB" sz="1200" b="1" u="sng" dirty="0" smtClean="0">
                <a:solidFill>
                  <a:srgbClr val="7030A0"/>
                </a:solidFill>
                <a:ea typeface="Kozuka Gothic Pro H" panose="020B0800000000000000" pitchFamily="34" charset="-128"/>
              </a:rPr>
              <a:t>different types</a:t>
            </a:r>
            <a:r>
              <a:rPr lang="en-GB" sz="1200" b="1" dirty="0" smtClean="0">
                <a:solidFill>
                  <a:srgbClr val="7030A0"/>
                </a:solidFill>
                <a:ea typeface="Kozuka Gothic Pro H" panose="020B0800000000000000" pitchFamily="34" charset="-128"/>
              </a:rPr>
              <a:t> </a:t>
            </a:r>
            <a:r>
              <a:rPr lang="en-GB" sz="1200" dirty="0" smtClean="0">
                <a:solidFill>
                  <a:schemeClr val="tx1"/>
                </a:solidFill>
                <a:ea typeface="Kozuka Gothic Pro H" panose="020B0800000000000000" pitchFamily="34" charset="-128"/>
              </a:rPr>
              <a:t>of </a:t>
            </a:r>
            <a:r>
              <a:rPr lang="en-GB" sz="1200" b="1" u="sng" dirty="0" smtClean="0">
                <a:solidFill>
                  <a:srgbClr val="7030A0"/>
                </a:solidFill>
                <a:ea typeface="Kozuka Gothic Pro H" panose="020B0800000000000000" pitchFamily="34" charset="-128"/>
              </a:rPr>
              <a:t>accommodation</a:t>
            </a:r>
            <a:r>
              <a:rPr lang="en-GB" sz="1200" dirty="0" smtClean="0">
                <a:solidFill>
                  <a:schemeClr val="tx1"/>
                </a:solidFill>
                <a:ea typeface="Kozuka Gothic Pro H" panose="020B0800000000000000" pitchFamily="34" charset="-128"/>
              </a:rPr>
              <a:t> in the hospitality industry to suit different budgets. For example, a businesswoman travelling to London for a meeting would not need to book a luxury penthouse apartment for one night's stay. A couple on their honeymoon might book a deluxe suite as they will have saved up for the occasion and want to make their holiday special. Look at the examples (right) and memorise them.</a:t>
            </a:r>
            <a:endParaRPr lang="en-GB" sz="1200" i="1" dirty="0">
              <a:solidFill>
                <a:srgbClr val="0070C0"/>
              </a:solidFill>
              <a:ea typeface="Kozuka Gothic Pro H" panose="020B0800000000000000" pitchFamily="34" charset="-128"/>
            </a:endParaRPr>
          </a:p>
        </p:txBody>
      </p:sp>
      <p:sp>
        <p:nvSpPr>
          <p:cNvPr id="102" name="Title 1"/>
          <p:cNvSpPr txBox="1">
            <a:spLocks/>
          </p:cNvSpPr>
          <p:nvPr/>
        </p:nvSpPr>
        <p:spPr>
          <a:xfrm>
            <a:off x="168132" y="6388105"/>
            <a:ext cx="12482290" cy="3083626"/>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FF0000"/>
                </a:solidFill>
                <a:ea typeface="Kozuka Gothic Pro H" panose="020B0800000000000000" pitchFamily="34" charset="-128"/>
              </a:rPr>
              <a:t>Key Words</a:t>
            </a:r>
          </a:p>
          <a:p>
            <a:pPr algn="l"/>
            <a:r>
              <a:rPr lang="en-GB" sz="1600" b="1" dirty="0" smtClean="0">
                <a:solidFill>
                  <a:schemeClr val="tx1"/>
                </a:solidFill>
                <a:ea typeface="Kozuka Gothic Pro H" panose="020B0800000000000000" pitchFamily="34" charset="-128"/>
              </a:rPr>
              <a:t>Hospitality - </a:t>
            </a:r>
            <a:r>
              <a:rPr lang="en-GB" altLang="en-US" sz="1600" dirty="0">
                <a:solidFill>
                  <a:schemeClr val="tx1"/>
                </a:solidFill>
                <a:cs typeface="Times New Roman" panose="02020603050405020304" pitchFamily="18" charset="0"/>
              </a:rPr>
              <a:t>Relatively modern word, meaning the </a:t>
            </a:r>
            <a:r>
              <a:rPr lang="en-GB" altLang="en-US" sz="1600" b="1" u="sng" dirty="0">
                <a:solidFill>
                  <a:schemeClr val="tx1"/>
                </a:solidFill>
                <a:cs typeface="Times New Roman" panose="02020603050405020304" pitchFamily="18" charset="0"/>
              </a:rPr>
              <a:t>friendly</a:t>
            </a:r>
            <a:r>
              <a:rPr lang="en-GB" altLang="en-US" sz="1600" dirty="0">
                <a:solidFill>
                  <a:schemeClr val="tx1"/>
                </a:solidFill>
                <a:cs typeface="Times New Roman" panose="02020603050405020304" pitchFamily="18" charset="0"/>
              </a:rPr>
              <a:t> and </a:t>
            </a:r>
            <a:r>
              <a:rPr lang="en-GB" altLang="en-US" sz="1600" b="1" u="sng" dirty="0">
                <a:solidFill>
                  <a:schemeClr val="tx1"/>
                </a:solidFill>
                <a:cs typeface="Times New Roman" panose="02020603050405020304" pitchFamily="18" charset="0"/>
              </a:rPr>
              <a:t>generous</a:t>
            </a:r>
            <a:r>
              <a:rPr lang="en-GB" altLang="en-US" sz="1600" dirty="0">
                <a:solidFill>
                  <a:schemeClr val="tx1"/>
                </a:solidFill>
                <a:cs typeface="Times New Roman" panose="02020603050405020304" pitchFamily="18" charset="0"/>
              </a:rPr>
              <a:t> treatment of </a:t>
            </a:r>
            <a:r>
              <a:rPr lang="en-GB" altLang="en-US" sz="1600" b="1" u="sng" dirty="0">
                <a:solidFill>
                  <a:schemeClr val="tx1"/>
                </a:solidFill>
                <a:cs typeface="Times New Roman" panose="02020603050405020304" pitchFamily="18" charset="0"/>
              </a:rPr>
              <a:t>guests</a:t>
            </a:r>
            <a:r>
              <a:rPr lang="en-GB" altLang="en-US" sz="1600" dirty="0">
                <a:solidFill>
                  <a:schemeClr val="tx1"/>
                </a:solidFill>
                <a:cs typeface="Times New Roman" panose="02020603050405020304" pitchFamily="18" charset="0"/>
              </a:rPr>
              <a:t> and </a:t>
            </a:r>
            <a:r>
              <a:rPr lang="en-GB" altLang="en-US" sz="1600" b="1" u="sng" dirty="0">
                <a:solidFill>
                  <a:schemeClr val="tx1"/>
                </a:solidFill>
                <a:cs typeface="Times New Roman" panose="02020603050405020304" pitchFamily="18" charset="0"/>
              </a:rPr>
              <a:t>strangers</a:t>
            </a:r>
            <a:r>
              <a:rPr lang="en-GB" altLang="en-US" sz="1600" dirty="0">
                <a:solidFill>
                  <a:schemeClr val="tx1"/>
                </a:solidFill>
                <a:cs typeface="Times New Roman" panose="02020603050405020304" pitchFamily="18" charset="0"/>
              </a:rPr>
              <a:t>.</a:t>
            </a:r>
          </a:p>
          <a:p>
            <a:pPr algn="l"/>
            <a:r>
              <a:rPr lang="en-GB" sz="1600" b="1" dirty="0" smtClean="0">
                <a:solidFill>
                  <a:schemeClr val="tx1"/>
                </a:solidFill>
                <a:ea typeface="Kozuka Gothic Pro H" panose="020B0800000000000000" pitchFamily="34" charset="-128"/>
              </a:rPr>
              <a:t>Guest/Client/Customer – </a:t>
            </a:r>
            <a:r>
              <a:rPr lang="en-GB" sz="1600" dirty="0" smtClean="0">
                <a:solidFill>
                  <a:schemeClr val="tx1"/>
                </a:solidFill>
                <a:ea typeface="Kozuka Gothic Pro H" panose="020B0800000000000000" pitchFamily="34" charset="-128"/>
              </a:rPr>
              <a:t>the </a:t>
            </a:r>
            <a:r>
              <a:rPr lang="en-GB" sz="1600" b="1" u="sng" dirty="0" smtClean="0">
                <a:solidFill>
                  <a:schemeClr val="tx1"/>
                </a:solidFill>
                <a:ea typeface="Kozuka Gothic Pro H" panose="020B0800000000000000" pitchFamily="34" charset="-128"/>
              </a:rPr>
              <a:t>person/people</a:t>
            </a:r>
            <a:r>
              <a:rPr lang="en-GB" sz="1600" dirty="0" smtClean="0">
                <a:solidFill>
                  <a:schemeClr val="tx1"/>
                </a:solidFill>
                <a:ea typeface="Kozuka Gothic Pro H" panose="020B0800000000000000" pitchFamily="34" charset="-128"/>
              </a:rPr>
              <a:t> who </a:t>
            </a:r>
            <a:r>
              <a:rPr lang="en-GB" sz="1600" b="1" u="sng" dirty="0" smtClean="0">
                <a:solidFill>
                  <a:schemeClr val="tx1"/>
                </a:solidFill>
                <a:ea typeface="Kozuka Gothic Pro H" panose="020B0800000000000000" pitchFamily="34" charset="-128"/>
              </a:rPr>
              <a:t>book/receive</a:t>
            </a:r>
            <a:r>
              <a:rPr lang="en-GB" sz="1600" dirty="0" smtClean="0">
                <a:solidFill>
                  <a:schemeClr val="tx1"/>
                </a:solidFill>
                <a:ea typeface="Kozuka Gothic Pro H" panose="020B0800000000000000" pitchFamily="34" charset="-128"/>
              </a:rPr>
              <a:t> the service, e.g. </a:t>
            </a:r>
            <a:r>
              <a:rPr lang="en-GB" sz="1600" b="1" u="sng" dirty="0" smtClean="0">
                <a:solidFill>
                  <a:schemeClr val="tx1"/>
                </a:solidFill>
                <a:ea typeface="Kozuka Gothic Pro H" panose="020B0800000000000000" pitchFamily="34" charset="-128"/>
              </a:rPr>
              <a:t>hotel guests.</a:t>
            </a:r>
          </a:p>
          <a:p>
            <a:pPr algn="l"/>
            <a:r>
              <a:rPr lang="en-GB" sz="1600" b="1" dirty="0" smtClean="0">
                <a:solidFill>
                  <a:schemeClr val="tx1"/>
                </a:solidFill>
                <a:ea typeface="Kozuka Gothic Pro H" panose="020B0800000000000000" pitchFamily="34" charset="-128"/>
              </a:rPr>
              <a:t>Service – </a:t>
            </a:r>
            <a:r>
              <a:rPr lang="en-GB" sz="1600" dirty="0" smtClean="0">
                <a:solidFill>
                  <a:schemeClr val="tx1"/>
                </a:solidFill>
                <a:ea typeface="Kozuka Gothic Pro H" panose="020B0800000000000000" pitchFamily="34" charset="-128"/>
              </a:rPr>
              <a:t>to </a:t>
            </a:r>
            <a:r>
              <a:rPr lang="en-GB" sz="1600" b="1" u="sng" dirty="0" smtClean="0">
                <a:solidFill>
                  <a:schemeClr val="tx1"/>
                </a:solidFill>
                <a:ea typeface="Kozuka Gothic Pro H" panose="020B0800000000000000" pitchFamily="34" charset="-128"/>
              </a:rPr>
              <a:t>do/provide</a:t>
            </a:r>
            <a:r>
              <a:rPr lang="en-GB" sz="1600" dirty="0" smtClean="0">
                <a:solidFill>
                  <a:schemeClr val="tx1"/>
                </a:solidFill>
                <a:ea typeface="Kozuka Gothic Pro H" panose="020B0800000000000000" pitchFamily="34" charset="-128"/>
              </a:rPr>
              <a:t> something for someone else, this can be </a:t>
            </a:r>
            <a:r>
              <a:rPr lang="en-GB" sz="1600" b="1" u="sng" dirty="0" smtClean="0">
                <a:solidFill>
                  <a:schemeClr val="tx1"/>
                </a:solidFill>
                <a:ea typeface="Kozuka Gothic Pro H" panose="020B0800000000000000" pitchFamily="34" charset="-128"/>
              </a:rPr>
              <a:t>paid</a:t>
            </a:r>
            <a:r>
              <a:rPr lang="en-GB" sz="1600" dirty="0" smtClean="0">
                <a:solidFill>
                  <a:schemeClr val="tx1"/>
                </a:solidFill>
                <a:ea typeface="Kozuka Gothic Pro H" panose="020B0800000000000000" pitchFamily="34" charset="-128"/>
              </a:rPr>
              <a:t> for or done for </a:t>
            </a:r>
            <a:r>
              <a:rPr lang="en-GB" sz="1600" b="1" u="sng" dirty="0" smtClean="0">
                <a:solidFill>
                  <a:schemeClr val="tx1"/>
                </a:solidFill>
                <a:ea typeface="Kozuka Gothic Pro H" panose="020B0800000000000000" pitchFamily="34" charset="-128"/>
              </a:rPr>
              <a:t>free</a:t>
            </a:r>
            <a:r>
              <a:rPr lang="en-GB" sz="1600" dirty="0" smtClean="0">
                <a:solidFill>
                  <a:schemeClr val="tx1"/>
                </a:solidFill>
                <a:ea typeface="Kozuka Gothic Pro H" panose="020B0800000000000000" pitchFamily="34" charset="-128"/>
              </a:rPr>
              <a:t> depending on the business, e.g. hospitals provide free healthcare services. Restaurants provide food service that customers pay for.</a:t>
            </a:r>
          </a:p>
          <a:p>
            <a:pPr algn="l"/>
            <a:r>
              <a:rPr lang="en-GB" sz="1600" b="1" dirty="0" smtClean="0">
                <a:solidFill>
                  <a:schemeClr val="tx1"/>
                </a:solidFill>
                <a:ea typeface="Kozuka Gothic Pro H" panose="020B0800000000000000" pitchFamily="34" charset="-128"/>
              </a:rPr>
              <a:t>Business – </a:t>
            </a:r>
            <a:r>
              <a:rPr lang="en-GB" sz="1600" dirty="0" smtClean="0">
                <a:solidFill>
                  <a:schemeClr val="tx1"/>
                </a:solidFill>
                <a:ea typeface="Kozuka Gothic Pro H" panose="020B0800000000000000" pitchFamily="34" charset="-128"/>
              </a:rPr>
              <a:t>the </a:t>
            </a:r>
            <a:r>
              <a:rPr lang="en-GB" sz="1600" b="1" u="sng" dirty="0" smtClean="0">
                <a:solidFill>
                  <a:schemeClr val="tx1"/>
                </a:solidFill>
                <a:ea typeface="Kozuka Gothic Pro H" panose="020B0800000000000000" pitchFamily="34" charset="-128"/>
              </a:rPr>
              <a:t>buying</a:t>
            </a:r>
            <a:r>
              <a:rPr lang="en-GB" sz="1600" dirty="0" smtClean="0">
                <a:solidFill>
                  <a:schemeClr val="tx1"/>
                </a:solidFill>
                <a:ea typeface="Kozuka Gothic Pro H" panose="020B0800000000000000" pitchFamily="34" charset="-128"/>
              </a:rPr>
              <a:t> and </a:t>
            </a:r>
            <a:r>
              <a:rPr lang="en-GB" sz="1600" b="1" u="sng" dirty="0" smtClean="0">
                <a:solidFill>
                  <a:schemeClr val="tx1"/>
                </a:solidFill>
                <a:ea typeface="Kozuka Gothic Pro H" panose="020B0800000000000000" pitchFamily="34" charset="-128"/>
              </a:rPr>
              <a:t>selling</a:t>
            </a:r>
            <a:r>
              <a:rPr lang="en-GB" sz="1600" dirty="0" smtClean="0">
                <a:solidFill>
                  <a:schemeClr val="tx1"/>
                </a:solidFill>
                <a:ea typeface="Kozuka Gothic Pro H" panose="020B0800000000000000" pitchFamily="34" charset="-128"/>
              </a:rPr>
              <a:t> of goods/services to </a:t>
            </a:r>
            <a:r>
              <a:rPr lang="en-GB" sz="1600" b="1" u="sng" dirty="0" smtClean="0">
                <a:solidFill>
                  <a:schemeClr val="tx1"/>
                </a:solidFill>
                <a:ea typeface="Kozuka Gothic Pro H" panose="020B0800000000000000" pitchFamily="34" charset="-128"/>
              </a:rPr>
              <a:t>make money</a:t>
            </a:r>
            <a:r>
              <a:rPr lang="en-GB" sz="1600" dirty="0" smtClean="0">
                <a:solidFill>
                  <a:schemeClr val="tx1"/>
                </a:solidFill>
                <a:ea typeface="Kozuka Gothic Pro H" panose="020B0800000000000000" pitchFamily="34" charset="-128"/>
              </a:rPr>
              <a:t>, e.g. airports make money from flight ticket sales/meals.</a:t>
            </a:r>
          </a:p>
          <a:p>
            <a:pPr algn="l"/>
            <a:r>
              <a:rPr lang="en-GB" sz="1600" b="1" dirty="0" smtClean="0">
                <a:solidFill>
                  <a:schemeClr val="tx1"/>
                </a:solidFill>
                <a:ea typeface="Kozuka Gothic Pro H" panose="020B0800000000000000" pitchFamily="34" charset="-128"/>
              </a:rPr>
              <a:t>Accommodation -  </a:t>
            </a:r>
            <a:r>
              <a:rPr lang="en-US" sz="1600" dirty="0">
                <a:solidFill>
                  <a:schemeClr val="tx1"/>
                </a:solidFill>
              </a:rPr>
              <a:t>a room, group of rooms, or building in which someone may live or stay</a:t>
            </a:r>
            <a:r>
              <a:rPr lang="en-US" sz="1600" dirty="0" smtClean="0">
                <a:solidFill>
                  <a:schemeClr val="tx1"/>
                </a:solidFill>
              </a:rPr>
              <a:t>.</a:t>
            </a:r>
          </a:p>
          <a:p>
            <a:pPr algn="l"/>
            <a:r>
              <a:rPr lang="en-GB" sz="1600" b="1" dirty="0" smtClean="0">
                <a:solidFill>
                  <a:schemeClr val="tx1"/>
                </a:solidFill>
                <a:ea typeface="Kozuka Gothic Pro H" panose="020B0800000000000000" pitchFamily="34" charset="-128"/>
              </a:rPr>
              <a:t>Catering - </a:t>
            </a:r>
            <a:r>
              <a:rPr lang="en-GB" altLang="en-US" sz="1600" dirty="0" smtClean="0">
                <a:solidFill>
                  <a:schemeClr val="tx1"/>
                </a:solidFill>
                <a:cs typeface="Times New Roman" panose="02020603050405020304" pitchFamily="18" charset="0"/>
              </a:rPr>
              <a:t>offering </a:t>
            </a:r>
            <a:r>
              <a:rPr lang="en-GB" altLang="en-US" sz="1600" dirty="0">
                <a:solidFill>
                  <a:schemeClr val="tx1"/>
                </a:solidFill>
                <a:cs typeface="Times New Roman" panose="02020603050405020304" pitchFamily="18" charset="0"/>
              </a:rPr>
              <a:t>facilities to people, especially the </a:t>
            </a:r>
            <a:r>
              <a:rPr lang="en-GB" altLang="en-US" sz="1600" b="1" u="sng" dirty="0">
                <a:solidFill>
                  <a:schemeClr val="tx1"/>
                </a:solidFill>
                <a:cs typeface="Times New Roman" panose="02020603050405020304" pitchFamily="18" charset="0"/>
              </a:rPr>
              <a:t>provision</a:t>
            </a:r>
            <a:r>
              <a:rPr lang="en-GB" altLang="en-US" sz="1600" dirty="0">
                <a:solidFill>
                  <a:schemeClr val="tx1"/>
                </a:solidFill>
                <a:cs typeface="Times New Roman" panose="02020603050405020304" pitchFamily="18" charset="0"/>
              </a:rPr>
              <a:t> of </a:t>
            </a:r>
            <a:r>
              <a:rPr lang="en-GB" altLang="en-US" sz="1600" b="1" u="sng" dirty="0">
                <a:solidFill>
                  <a:schemeClr val="tx1"/>
                </a:solidFill>
                <a:cs typeface="Times New Roman" panose="02020603050405020304" pitchFamily="18" charset="0"/>
              </a:rPr>
              <a:t>food and beverages.</a:t>
            </a:r>
          </a:p>
          <a:p>
            <a:pPr algn="l"/>
            <a:r>
              <a:rPr lang="en-GB" sz="1600" b="1" dirty="0" smtClean="0">
                <a:solidFill>
                  <a:schemeClr val="tx1"/>
                </a:solidFill>
                <a:ea typeface="Kozuka Gothic Pro H" panose="020B0800000000000000" pitchFamily="34" charset="-128"/>
              </a:rPr>
              <a:t>Hostel - </a:t>
            </a:r>
            <a:r>
              <a:rPr lang="en-US" sz="1600" dirty="0" smtClean="0">
                <a:solidFill>
                  <a:schemeClr val="tx1"/>
                </a:solidFill>
              </a:rPr>
              <a:t>establishment </a:t>
            </a:r>
            <a:r>
              <a:rPr lang="en-US" sz="1600" dirty="0">
                <a:solidFill>
                  <a:schemeClr val="tx1"/>
                </a:solidFill>
              </a:rPr>
              <a:t>which provides </a:t>
            </a:r>
            <a:r>
              <a:rPr lang="en-US" sz="1600" b="1" u="sng" dirty="0">
                <a:solidFill>
                  <a:schemeClr val="tx1"/>
                </a:solidFill>
              </a:rPr>
              <a:t>inexpensive</a:t>
            </a:r>
            <a:r>
              <a:rPr lang="en-US" sz="1600" dirty="0">
                <a:solidFill>
                  <a:schemeClr val="tx1"/>
                </a:solidFill>
              </a:rPr>
              <a:t> </a:t>
            </a:r>
            <a:r>
              <a:rPr lang="en-US" sz="1600" b="1" u="sng" dirty="0">
                <a:solidFill>
                  <a:schemeClr val="tx1"/>
                </a:solidFill>
              </a:rPr>
              <a:t>food and lodging</a:t>
            </a:r>
            <a:r>
              <a:rPr lang="en-US" sz="1600" b="1" dirty="0">
                <a:solidFill>
                  <a:schemeClr val="tx1"/>
                </a:solidFill>
              </a:rPr>
              <a:t> </a:t>
            </a:r>
            <a:r>
              <a:rPr lang="en-US" sz="1600" dirty="0">
                <a:solidFill>
                  <a:schemeClr val="tx1"/>
                </a:solidFill>
              </a:rPr>
              <a:t>for a specific group of people, such as </a:t>
            </a:r>
            <a:r>
              <a:rPr lang="en-US" sz="1600" b="1" u="sng" dirty="0">
                <a:solidFill>
                  <a:schemeClr val="tx1"/>
                </a:solidFill>
              </a:rPr>
              <a:t>students, workers, or </a:t>
            </a:r>
            <a:r>
              <a:rPr lang="en-US" sz="1600" b="1" u="sng" dirty="0" smtClean="0">
                <a:solidFill>
                  <a:schemeClr val="tx1"/>
                </a:solidFill>
              </a:rPr>
              <a:t>travelers.</a:t>
            </a:r>
            <a:endParaRPr lang="en-GB" sz="1600" b="1" u="sng" dirty="0" smtClean="0">
              <a:solidFill>
                <a:schemeClr val="tx1"/>
              </a:solidFill>
              <a:ea typeface="Kozuka Gothic Pro H" panose="020B0800000000000000" pitchFamily="34" charset="-128"/>
            </a:endParaRPr>
          </a:p>
          <a:p>
            <a:pPr algn="l"/>
            <a:r>
              <a:rPr lang="en-GB" sz="1600" b="1" dirty="0" smtClean="0">
                <a:solidFill>
                  <a:schemeClr val="tx1"/>
                </a:solidFill>
                <a:ea typeface="Kozuka Gothic Pro H" panose="020B0800000000000000" pitchFamily="34" charset="-128"/>
              </a:rPr>
              <a:t>Hotel - </a:t>
            </a:r>
            <a:r>
              <a:rPr lang="en-US" sz="1600" dirty="0">
                <a:solidFill>
                  <a:schemeClr val="tx1"/>
                </a:solidFill>
              </a:rPr>
              <a:t>an establishment providing </a:t>
            </a:r>
            <a:r>
              <a:rPr lang="en-US" sz="1600" b="1" u="sng" dirty="0">
                <a:solidFill>
                  <a:schemeClr val="tx1"/>
                </a:solidFill>
              </a:rPr>
              <a:t>accommodation</a:t>
            </a:r>
            <a:r>
              <a:rPr lang="en-US" sz="1600" dirty="0">
                <a:solidFill>
                  <a:schemeClr val="tx1"/>
                </a:solidFill>
              </a:rPr>
              <a:t>, </a:t>
            </a:r>
            <a:r>
              <a:rPr lang="en-US" sz="1600" b="1" u="sng" dirty="0">
                <a:solidFill>
                  <a:schemeClr val="tx1"/>
                </a:solidFill>
              </a:rPr>
              <a:t>meals</a:t>
            </a:r>
            <a:r>
              <a:rPr lang="en-US" sz="1600" dirty="0">
                <a:solidFill>
                  <a:schemeClr val="tx1"/>
                </a:solidFill>
              </a:rPr>
              <a:t>, and </a:t>
            </a:r>
            <a:r>
              <a:rPr lang="en-US" sz="1600" b="1" u="sng" dirty="0">
                <a:solidFill>
                  <a:schemeClr val="tx1"/>
                </a:solidFill>
              </a:rPr>
              <a:t>other services</a:t>
            </a:r>
            <a:r>
              <a:rPr lang="en-US" sz="1600" b="1" dirty="0">
                <a:solidFill>
                  <a:schemeClr val="tx1"/>
                </a:solidFill>
              </a:rPr>
              <a:t> </a:t>
            </a:r>
            <a:r>
              <a:rPr lang="en-US" sz="1600" dirty="0">
                <a:solidFill>
                  <a:schemeClr val="tx1"/>
                </a:solidFill>
              </a:rPr>
              <a:t>for </a:t>
            </a:r>
            <a:r>
              <a:rPr lang="en-US" sz="1600" b="1" u="sng" dirty="0" smtClean="0">
                <a:solidFill>
                  <a:schemeClr val="tx1"/>
                </a:solidFill>
              </a:rPr>
              <a:t>travelers </a:t>
            </a:r>
            <a:r>
              <a:rPr lang="en-US" sz="1600" b="1" u="sng" dirty="0">
                <a:solidFill>
                  <a:schemeClr val="tx1"/>
                </a:solidFill>
              </a:rPr>
              <a:t>and tourists.</a:t>
            </a:r>
            <a:endParaRPr lang="en-GB" sz="1600" b="1" u="sng" dirty="0" smtClean="0">
              <a:solidFill>
                <a:schemeClr val="tx1"/>
              </a:solidFill>
              <a:ea typeface="Kozuka Gothic Pro H" panose="020B0800000000000000" pitchFamily="34" charset="-128"/>
            </a:endParaRPr>
          </a:p>
          <a:p>
            <a:pPr algn="l"/>
            <a:r>
              <a:rPr lang="en-GB" sz="1600" b="1" dirty="0" smtClean="0">
                <a:solidFill>
                  <a:schemeClr val="tx1"/>
                </a:solidFill>
                <a:ea typeface="Kozuka Gothic Pro H" panose="020B0800000000000000" pitchFamily="34" charset="-128"/>
              </a:rPr>
              <a:t>Guest House - </a:t>
            </a:r>
            <a:r>
              <a:rPr lang="en-US" sz="1600" dirty="0">
                <a:solidFill>
                  <a:schemeClr val="tx1"/>
                </a:solidFill>
              </a:rPr>
              <a:t>a </a:t>
            </a:r>
            <a:r>
              <a:rPr lang="en-US" sz="1600" b="1" u="sng" dirty="0">
                <a:solidFill>
                  <a:schemeClr val="tx1"/>
                </a:solidFill>
              </a:rPr>
              <a:t>private house</a:t>
            </a:r>
            <a:r>
              <a:rPr lang="en-US" sz="1600" b="1" dirty="0">
                <a:solidFill>
                  <a:schemeClr val="tx1"/>
                </a:solidFill>
              </a:rPr>
              <a:t> </a:t>
            </a:r>
            <a:r>
              <a:rPr lang="en-US" sz="1600" dirty="0">
                <a:solidFill>
                  <a:schemeClr val="tx1"/>
                </a:solidFill>
              </a:rPr>
              <a:t>offering </a:t>
            </a:r>
            <a:r>
              <a:rPr lang="en-US" sz="1600" b="1" u="sng" dirty="0">
                <a:solidFill>
                  <a:schemeClr val="tx1"/>
                </a:solidFill>
              </a:rPr>
              <a:t>accommodation</a:t>
            </a:r>
            <a:r>
              <a:rPr lang="en-US" sz="1600" dirty="0">
                <a:solidFill>
                  <a:schemeClr val="tx1"/>
                </a:solidFill>
              </a:rPr>
              <a:t> to paying </a:t>
            </a:r>
            <a:r>
              <a:rPr lang="en-US" sz="1600" dirty="0" smtClean="0">
                <a:solidFill>
                  <a:schemeClr val="tx1"/>
                </a:solidFill>
              </a:rPr>
              <a:t>guests, </a:t>
            </a:r>
            <a:r>
              <a:rPr lang="en-US" sz="1600" b="1" u="sng" dirty="0" smtClean="0">
                <a:solidFill>
                  <a:schemeClr val="tx1"/>
                </a:solidFill>
              </a:rPr>
              <a:t>smaller business</a:t>
            </a:r>
            <a:r>
              <a:rPr lang="en-US" sz="1600" b="1" dirty="0" smtClean="0">
                <a:solidFill>
                  <a:schemeClr val="tx1"/>
                </a:solidFill>
              </a:rPr>
              <a:t> </a:t>
            </a:r>
            <a:r>
              <a:rPr lang="en-US" sz="1600" dirty="0" smtClean="0">
                <a:solidFill>
                  <a:schemeClr val="tx1"/>
                </a:solidFill>
              </a:rPr>
              <a:t>than hostels and hotels.</a:t>
            </a:r>
            <a:endParaRPr lang="en-GB" sz="1600" b="1" dirty="0" smtClean="0">
              <a:solidFill>
                <a:schemeClr val="tx1"/>
              </a:solidFill>
              <a:ea typeface="Kozuka Gothic Pro H" panose="020B0800000000000000" pitchFamily="34" charset="-128"/>
            </a:endParaRPr>
          </a:p>
          <a:p>
            <a:pPr algn="l"/>
            <a:endParaRPr lang="en-GB" sz="1600" b="1" dirty="0" smtClean="0">
              <a:solidFill>
                <a:schemeClr val="tx1"/>
              </a:solidFill>
              <a:ea typeface="Kozuka Gothic Pro H" panose="020B0800000000000000" pitchFamily="34" charset="-128"/>
            </a:endParaRPr>
          </a:p>
          <a:p>
            <a:pPr algn="l"/>
            <a:endParaRPr lang="en-GB" sz="1600" b="1" dirty="0">
              <a:solidFill>
                <a:schemeClr val="tx1"/>
              </a:solidFill>
              <a:ea typeface="Kozuka Gothic Pro H" panose="020B0800000000000000" pitchFamily="34" charset="-128"/>
            </a:endParaRPr>
          </a:p>
        </p:txBody>
      </p:sp>
    </p:spTree>
    <p:extLst>
      <p:ext uri="{BB962C8B-B14F-4D97-AF65-F5344CB8AC3E}">
        <p14:creationId xmlns:p14="http://schemas.microsoft.com/office/powerpoint/2010/main" val="2287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 result for menu cards place c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96" y="3397662"/>
            <a:ext cx="2604518" cy="2604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_60_158067702632_table_layout500x333.jpg"/>
          <p:cNvPicPr>
            <a:picLocks noChangeAspect="1" noChangeArrowheads="1"/>
          </p:cNvPicPr>
          <p:nvPr/>
        </p:nvPicPr>
        <p:blipFill rotWithShape="1">
          <a:blip r:embed="rId3">
            <a:extLst>
              <a:ext uri="{28A0092B-C50C-407E-A947-70E740481C1C}">
                <a14:useLocalDpi xmlns:a14="http://schemas.microsoft.com/office/drawing/2010/main" val="0"/>
              </a:ext>
            </a:extLst>
          </a:blip>
          <a:srcRect b="15365"/>
          <a:stretch/>
        </p:blipFill>
        <p:spPr bwMode="auto">
          <a:xfrm>
            <a:off x="2788558" y="640713"/>
            <a:ext cx="4722768" cy="2662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8133" y="189541"/>
            <a:ext cx="500090" cy="383856"/>
          </a:xfrm>
        </p:spPr>
        <p:txBody>
          <a:bodyPr anchor="ctr">
            <a:noAutofit/>
          </a:bodyPr>
          <a:lstStyle/>
          <a:p>
            <a:r>
              <a:rPr lang="en-GB" sz="3600" b="1" dirty="0" smtClean="0"/>
              <a:t>5</a:t>
            </a:r>
            <a:endParaRPr lang="en-GB" sz="3600" b="1" dirty="0"/>
          </a:p>
        </p:txBody>
      </p:sp>
      <p:sp>
        <p:nvSpPr>
          <p:cNvPr id="7" name="Title 1"/>
          <p:cNvSpPr txBox="1">
            <a:spLocks/>
          </p:cNvSpPr>
          <p:nvPr/>
        </p:nvSpPr>
        <p:spPr>
          <a:xfrm>
            <a:off x="630222" y="54908"/>
            <a:ext cx="48307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Planning for Functions and Events</a:t>
            </a:r>
            <a:endParaRPr lang="en-GB" sz="2200" b="1" dirty="0"/>
          </a:p>
        </p:txBody>
      </p:sp>
      <p:sp>
        <p:nvSpPr>
          <p:cNvPr id="9" name="Title 1"/>
          <p:cNvSpPr txBox="1">
            <a:spLocks/>
          </p:cNvSpPr>
          <p:nvPr/>
        </p:nvSpPr>
        <p:spPr>
          <a:xfrm>
            <a:off x="196094" y="708029"/>
            <a:ext cx="2636006" cy="2527436"/>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b="1" dirty="0" smtClean="0">
                <a:solidFill>
                  <a:schemeClr val="tx1"/>
                </a:solidFill>
                <a:ea typeface="Kozuka Gothic Pro H" panose="020B0800000000000000" pitchFamily="34" charset="-128"/>
              </a:rPr>
              <a:t>When an event manager plans an event you must consider the following factors: </a:t>
            </a:r>
            <a:endParaRPr lang="en-GB" sz="1200" dirty="0">
              <a:solidFill>
                <a:schemeClr val="tx1"/>
              </a:solidFill>
              <a:ea typeface="Kozuka Gothic Pro H" panose="020B0800000000000000" pitchFamily="34" charset="-128"/>
            </a:endParaRP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Type of function/event</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Date and time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Choice of venue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Number of guests</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Menu and type of service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Promotion/advertising</a:t>
            </a:r>
            <a:endParaRPr lang="en-GB" sz="1200" dirty="0">
              <a:solidFill>
                <a:schemeClr val="tx1"/>
              </a:solidFill>
              <a:ea typeface="Kozuka Gothic Pro H" panose="020B0800000000000000" pitchFamily="34" charset="-128"/>
            </a:endParaRP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Décor and presentation</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Room layout/table layout</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Menu cards/place cards</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Risk Assessment</a:t>
            </a:r>
          </a:p>
          <a:p>
            <a:pPr algn="l"/>
            <a:endParaRPr lang="en-GB" sz="1200" dirty="0">
              <a:solidFill>
                <a:srgbClr val="FF0000"/>
              </a:solidFill>
              <a:ea typeface="Kozuka Gothic Pro H" panose="020B0800000000000000" pitchFamily="34" charset="-128"/>
            </a:endParaRPr>
          </a:p>
        </p:txBody>
      </p:sp>
      <p:pic>
        <p:nvPicPr>
          <p:cNvPr id="5" name="Picture 6" descr="Unique Wedding Reception Layouts | Weddings &amp; Party Reception Hall Gu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4299" y="687208"/>
            <a:ext cx="3128676" cy="2615573"/>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p:cNvSpPr txBox="1">
            <a:spLocks/>
          </p:cNvSpPr>
          <p:nvPr/>
        </p:nvSpPr>
        <p:spPr>
          <a:xfrm>
            <a:off x="7300837" y="726328"/>
            <a:ext cx="2206020" cy="2527436"/>
          </a:xfrm>
          <a:prstGeom prst="rect">
            <a:avLst/>
          </a:prstGeom>
          <a:noFill/>
          <a:ln w="28575">
            <a:solidFill>
              <a:srgbClr val="00206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100" b="1" dirty="0" smtClean="0">
                <a:solidFill>
                  <a:srgbClr val="002060"/>
                </a:solidFill>
                <a:ea typeface="Kozuka Gothic Pro H" panose="020B0800000000000000" pitchFamily="34" charset="-128"/>
              </a:rPr>
              <a:t>Room Layout </a:t>
            </a:r>
            <a:r>
              <a:rPr lang="en-GB" sz="1100" dirty="0" smtClean="0">
                <a:solidFill>
                  <a:schemeClr val="tx1"/>
                </a:solidFill>
                <a:ea typeface="Kozuka Gothic Pro H" panose="020B0800000000000000" pitchFamily="34" charset="-128"/>
              </a:rPr>
              <a:t>The room layout depends on the type of event and the number of guests attending. A wedding may use a banquet style room layout with guests sat together in a seating plan. For an event where there may be entertainment a cabaret style may be more appropriate so all the guests can see the stage. A corporate meeting may require a boardroom or U shape layout.  </a:t>
            </a:r>
            <a:endParaRPr lang="en-GB" sz="1100" dirty="0">
              <a:solidFill>
                <a:srgbClr val="FF0000"/>
              </a:solidFill>
              <a:ea typeface="Kozuka Gothic Pro H" panose="020B0800000000000000" pitchFamily="34" charset="-128"/>
            </a:endParaRPr>
          </a:p>
        </p:txBody>
      </p:sp>
      <p:sp>
        <p:nvSpPr>
          <p:cNvPr id="43" name="Title 1"/>
          <p:cNvSpPr txBox="1">
            <a:spLocks/>
          </p:cNvSpPr>
          <p:nvPr/>
        </p:nvSpPr>
        <p:spPr>
          <a:xfrm>
            <a:off x="6995886" y="6051707"/>
            <a:ext cx="5611133" cy="394274"/>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b="1" dirty="0" smtClean="0">
                <a:solidFill>
                  <a:srgbClr val="00B050"/>
                </a:solidFill>
                <a:ea typeface="Kozuka Gothic Pro H" panose="020B0800000000000000" pitchFamily="34" charset="-128"/>
              </a:rPr>
              <a:t>Example Menu and Place Cards</a:t>
            </a:r>
            <a:r>
              <a:rPr lang="en-GB" sz="1100" dirty="0" smtClean="0">
                <a:solidFill>
                  <a:schemeClr val="tx1"/>
                </a:solidFill>
                <a:ea typeface="Kozuka Gothic Pro H" panose="020B0800000000000000" pitchFamily="34" charset="-128"/>
              </a:rPr>
              <a:t/>
            </a:r>
            <a:br>
              <a:rPr lang="en-GB" sz="1100" dirty="0" smtClean="0">
                <a:solidFill>
                  <a:schemeClr val="tx1"/>
                </a:solidFill>
                <a:ea typeface="Kozuka Gothic Pro H" panose="020B0800000000000000" pitchFamily="34" charset="-128"/>
              </a:rPr>
            </a:br>
            <a:r>
              <a:rPr lang="en-GB" sz="1100" dirty="0" smtClean="0">
                <a:solidFill>
                  <a:schemeClr val="tx1"/>
                </a:solidFill>
                <a:ea typeface="Kozuka Gothic Pro H" panose="020B0800000000000000" pitchFamily="34" charset="-128"/>
              </a:rPr>
              <a:t>These let guests know where to sit and what is on the menu.</a:t>
            </a:r>
            <a:endParaRPr lang="en-GB" sz="1100" dirty="0">
              <a:solidFill>
                <a:schemeClr val="tx1"/>
              </a:solidFill>
              <a:ea typeface="Kozuka Gothic Pro H" panose="020B0800000000000000" pitchFamily="34"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2588640977"/>
              </p:ext>
            </p:extLst>
          </p:nvPr>
        </p:nvGraphicFramePr>
        <p:xfrm>
          <a:off x="104652" y="6475009"/>
          <a:ext cx="12516882" cy="2984500"/>
        </p:xfrm>
        <a:graphic>
          <a:graphicData uri="http://schemas.openxmlformats.org/drawingml/2006/table">
            <a:tbl>
              <a:tblPr firstRow="1" bandRow="1">
                <a:tableStyleId>{5C22544A-7EE6-4342-B048-85BDC9FD1C3A}</a:tableStyleId>
              </a:tblPr>
              <a:tblGrid>
                <a:gridCol w="1187982">
                  <a:extLst>
                    <a:ext uri="{9D8B030D-6E8A-4147-A177-3AD203B41FA5}">
                      <a16:colId xmlns:a16="http://schemas.microsoft.com/office/drawing/2014/main" val="1880113950"/>
                    </a:ext>
                  </a:extLst>
                </a:gridCol>
                <a:gridCol w="1508731">
                  <a:extLst>
                    <a:ext uri="{9D8B030D-6E8A-4147-A177-3AD203B41FA5}">
                      <a16:colId xmlns:a16="http://schemas.microsoft.com/office/drawing/2014/main" val="3371850846"/>
                    </a:ext>
                  </a:extLst>
                </a:gridCol>
                <a:gridCol w="6123179">
                  <a:extLst>
                    <a:ext uri="{9D8B030D-6E8A-4147-A177-3AD203B41FA5}">
                      <a16:colId xmlns:a16="http://schemas.microsoft.com/office/drawing/2014/main" val="944267483"/>
                    </a:ext>
                  </a:extLst>
                </a:gridCol>
                <a:gridCol w="1243584">
                  <a:extLst>
                    <a:ext uri="{9D8B030D-6E8A-4147-A177-3AD203B41FA5}">
                      <a16:colId xmlns:a16="http://schemas.microsoft.com/office/drawing/2014/main" val="4097200738"/>
                    </a:ext>
                  </a:extLst>
                </a:gridCol>
                <a:gridCol w="1444752">
                  <a:extLst>
                    <a:ext uri="{9D8B030D-6E8A-4147-A177-3AD203B41FA5}">
                      <a16:colId xmlns:a16="http://schemas.microsoft.com/office/drawing/2014/main" val="3969495109"/>
                    </a:ext>
                  </a:extLst>
                </a:gridCol>
                <a:gridCol w="1008654">
                  <a:extLst>
                    <a:ext uri="{9D8B030D-6E8A-4147-A177-3AD203B41FA5}">
                      <a16:colId xmlns:a16="http://schemas.microsoft.com/office/drawing/2014/main" val="2177243817"/>
                    </a:ext>
                  </a:extLst>
                </a:gridCol>
              </a:tblGrid>
              <a:tr h="370840">
                <a:tc>
                  <a:txBody>
                    <a:bodyPr/>
                    <a:lstStyle/>
                    <a:p>
                      <a:pPr algn="ctr"/>
                      <a:r>
                        <a:rPr lang="en-GB" sz="1100" b="1" kern="1200" dirty="0" smtClean="0">
                          <a:solidFill>
                            <a:schemeClr val="lt1"/>
                          </a:solidFill>
                          <a:effectLst/>
                          <a:latin typeface="+mn-lt"/>
                          <a:ea typeface="+mn-ea"/>
                          <a:cs typeface="+mn-cs"/>
                        </a:rPr>
                        <a:t>What are the hazards?</a:t>
                      </a:r>
                      <a:endParaRPr lang="en-GB" sz="1100" dirty="0"/>
                    </a:p>
                  </a:txBody>
                  <a:tcPr anchor="ctr"/>
                </a:tc>
                <a:tc>
                  <a:txBody>
                    <a:bodyPr/>
                    <a:lstStyle/>
                    <a:p>
                      <a:pPr algn="ctr"/>
                      <a:r>
                        <a:rPr lang="en-GB" sz="1100" b="1" kern="1200" dirty="0" smtClean="0">
                          <a:solidFill>
                            <a:schemeClr val="lt1"/>
                          </a:solidFill>
                          <a:effectLst/>
                          <a:latin typeface="+mn-lt"/>
                          <a:ea typeface="+mn-ea"/>
                          <a:cs typeface="+mn-cs"/>
                        </a:rPr>
                        <a:t>Who might be harmed and how?</a:t>
                      </a:r>
                      <a:endParaRPr lang="en-GB" sz="1100" dirty="0"/>
                    </a:p>
                  </a:txBody>
                  <a:tcPr anchor="ctr"/>
                </a:tc>
                <a:tc>
                  <a:txBody>
                    <a:bodyPr/>
                    <a:lstStyle/>
                    <a:p>
                      <a:pPr algn="ctr"/>
                      <a:r>
                        <a:rPr lang="en-GB" sz="1100" b="1" kern="1200" dirty="0" smtClean="0">
                          <a:solidFill>
                            <a:schemeClr val="lt1"/>
                          </a:solidFill>
                          <a:effectLst/>
                          <a:latin typeface="+mn-lt"/>
                          <a:ea typeface="+mn-ea"/>
                          <a:cs typeface="+mn-cs"/>
                        </a:rPr>
                        <a:t>What are you already doing?</a:t>
                      </a:r>
                      <a:endParaRPr lang="en-GB" sz="1100" dirty="0"/>
                    </a:p>
                  </a:txBody>
                  <a:tcPr anchor="ctr"/>
                </a:tc>
                <a:tc>
                  <a:txBody>
                    <a:bodyPr/>
                    <a:lstStyle/>
                    <a:p>
                      <a:pPr algn="ctr"/>
                      <a:r>
                        <a:rPr lang="en-GB" sz="1100" b="1" kern="1200" dirty="0" smtClean="0">
                          <a:solidFill>
                            <a:schemeClr val="lt1"/>
                          </a:solidFill>
                          <a:effectLst/>
                          <a:latin typeface="+mn-lt"/>
                          <a:ea typeface="+mn-ea"/>
                          <a:cs typeface="+mn-cs"/>
                        </a:rPr>
                        <a:t>What further action is necessary?</a:t>
                      </a:r>
                      <a:endParaRPr lang="en-GB" sz="1100" dirty="0"/>
                    </a:p>
                  </a:txBody>
                  <a:tcPr anchor="ctr"/>
                </a:tc>
                <a:tc>
                  <a:txBody>
                    <a:bodyPr/>
                    <a:lstStyle/>
                    <a:p>
                      <a:pPr algn="ctr"/>
                      <a:r>
                        <a:rPr lang="en-GB" sz="1100" b="1" kern="1200" dirty="0" smtClean="0">
                          <a:solidFill>
                            <a:schemeClr val="lt1"/>
                          </a:solidFill>
                          <a:effectLst/>
                          <a:latin typeface="+mn-lt"/>
                          <a:ea typeface="+mn-ea"/>
                          <a:cs typeface="+mn-cs"/>
                        </a:rPr>
                        <a:t>Action by whom?</a:t>
                      </a:r>
                      <a:endParaRPr lang="en-GB" sz="1100" dirty="0"/>
                    </a:p>
                  </a:txBody>
                  <a:tcPr anchor="ctr"/>
                </a:tc>
                <a:tc>
                  <a:txBody>
                    <a:bodyPr/>
                    <a:lstStyle/>
                    <a:p>
                      <a:pPr algn="ctr"/>
                      <a:r>
                        <a:rPr lang="en-GB" sz="1100" dirty="0" smtClean="0"/>
                        <a:t>Action by when?</a:t>
                      </a:r>
                      <a:endParaRPr lang="en-GB" sz="1100" dirty="0"/>
                    </a:p>
                  </a:txBody>
                  <a:tcPr anchor="ctr"/>
                </a:tc>
                <a:extLst>
                  <a:ext uri="{0D108BD9-81ED-4DB2-BD59-A6C34878D82A}">
                    <a16:rowId xmlns:a16="http://schemas.microsoft.com/office/drawing/2014/main" val="1595489533"/>
                  </a:ext>
                </a:extLst>
              </a:tr>
              <a:tr h="370840">
                <a:tc>
                  <a:txBody>
                    <a:bodyPr/>
                    <a:lstStyle/>
                    <a:p>
                      <a:r>
                        <a:rPr lang="en-GB" sz="1000" b="0" dirty="0" smtClean="0">
                          <a:effectLst/>
                        </a:rPr>
                        <a:t>Parties,</a:t>
                      </a:r>
                      <a:r>
                        <a:rPr lang="en-GB" sz="1000" b="0" baseline="0" dirty="0" smtClean="0">
                          <a:effectLst/>
                        </a:rPr>
                        <a:t> </a:t>
                      </a:r>
                      <a:r>
                        <a:rPr lang="en-GB" sz="1000" b="0" dirty="0" smtClean="0">
                          <a:effectLst/>
                        </a:rPr>
                        <a:t>Party</a:t>
                      </a:r>
                      <a:br>
                        <a:rPr lang="en-GB" sz="1000" b="0" dirty="0" smtClean="0">
                          <a:effectLst/>
                        </a:rPr>
                      </a:br>
                      <a:r>
                        <a:rPr lang="en-GB" sz="1000" b="0" dirty="0" smtClean="0">
                          <a:effectLst/>
                        </a:rPr>
                        <a:t>Room</a:t>
                      </a:r>
                      <a:endParaRPr lang="en-GB" sz="1000" b="0" dirty="0"/>
                    </a:p>
                  </a:txBody>
                  <a:tcPr/>
                </a:tc>
                <a:tc>
                  <a:txBody>
                    <a:bodyPr/>
                    <a:lstStyle/>
                    <a:p>
                      <a:r>
                        <a:rPr lang="en-GB" sz="1000" b="1" dirty="0" smtClean="0">
                          <a:effectLst/>
                        </a:rPr>
                        <a:t>Customers</a:t>
                      </a:r>
                      <a:r>
                        <a:rPr lang="en-GB" sz="1000" dirty="0" smtClean="0">
                          <a:effectLst/>
                        </a:rPr>
                        <a:t> </a:t>
                      </a:r>
                      <a:br>
                        <a:rPr lang="en-GB" sz="1000" dirty="0" smtClean="0">
                          <a:effectLst/>
                        </a:rPr>
                      </a:br>
                      <a:r>
                        <a:rPr lang="en-GB" sz="1000" dirty="0" smtClean="0">
                          <a:effectLst/>
                        </a:rPr>
                        <a:t>Potential incidents such as cuts, bruises, burns fractures, child security could occur if parties are not managed correctly.</a:t>
                      </a:r>
                      <a:endParaRPr lang="en-GB" sz="1000" dirty="0"/>
                    </a:p>
                  </a:txBody>
                  <a:tcPr/>
                </a:tc>
                <a:tc>
                  <a:txBody>
                    <a:bodyPr/>
                    <a:lstStyle/>
                    <a:p>
                      <a:pPr marL="171450" indent="-171450" algn="l">
                        <a:lnSpc>
                          <a:spcPts val="1275"/>
                        </a:lnSpc>
                        <a:spcAft>
                          <a:spcPts val="0"/>
                        </a:spcAft>
                        <a:buFont typeface="Arial" panose="020B0604020202020204" pitchFamily="34" charset="0"/>
                        <a:buChar char="•"/>
                      </a:pPr>
                      <a:r>
                        <a:rPr lang="en-GB" sz="1000" dirty="0" smtClean="0">
                          <a:effectLst/>
                        </a:rPr>
                        <a:t>Only staff trained to carry out parties can do so. During training staff are made aware of all the safety issues that require adhering too to ensure a safe party.</a:t>
                      </a:r>
                    </a:p>
                    <a:p>
                      <a:pPr marL="171450" indent="-171450" algn="l">
                        <a:lnSpc>
                          <a:spcPts val="1275"/>
                        </a:lnSpc>
                        <a:spcAft>
                          <a:spcPts val="0"/>
                        </a:spcAft>
                        <a:buFont typeface="Arial" panose="020B0604020202020204" pitchFamily="34" charset="0"/>
                        <a:buChar char="•"/>
                      </a:pPr>
                      <a:r>
                        <a:rPr lang="en-GB" sz="1000" dirty="0" smtClean="0">
                          <a:effectLst/>
                        </a:rPr>
                        <a:t>Parents made aware of rules and regulations surrounding parties in party paper leaflets prior to parties.</a:t>
                      </a:r>
                    </a:p>
                    <a:p>
                      <a:pPr marL="171450" indent="-171450" algn="l">
                        <a:lnSpc>
                          <a:spcPts val="1275"/>
                        </a:lnSpc>
                        <a:spcAft>
                          <a:spcPts val="0"/>
                        </a:spcAft>
                        <a:buFont typeface="Arial" panose="020B0604020202020204" pitchFamily="34" charset="0"/>
                        <a:buChar char="•"/>
                      </a:pPr>
                      <a:r>
                        <a:rPr lang="en-GB" sz="1000" dirty="0" smtClean="0">
                          <a:effectLst/>
                        </a:rPr>
                        <a:t>Depending on numbers at the party correct staff levels must be in place. </a:t>
                      </a:r>
                    </a:p>
                    <a:p>
                      <a:pPr marL="171450" indent="-171450" algn="l">
                        <a:lnSpc>
                          <a:spcPts val="1275"/>
                        </a:lnSpc>
                        <a:spcAft>
                          <a:spcPts val="0"/>
                        </a:spcAft>
                        <a:buFont typeface="Arial" panose="020B0604020202020204" pitchFamily="34" charset="0"/>
                        <a:buChar char="•"/>
                      </a:pPr>
                      <a:r>
                        <a:rPr lang="en-GB" sz="1000" dirty="0" smtClean="0">
                          <a:effectLst/>
                        </a:rPr>
                        <a:t>Manager to ensure any photography is part of a party. </a:t>
                      </a:r>
                    </a:p>
                    <a:p>
                      <a:pPr marL="171450" indent="-171450" algn="l">
                        <a:lnSpc>
                          <a:spcPts val="1275"/>
                        </a:lnSpc>
                        <a:spcAft>
                          <a:spcPts val="0"/>
                        </a:spcAft>
                        <a:buFont typeface="Arial" panose="020B0604020202020204" pitchFamily="34" charset="0"/>
                        <a:buChar char="•"/>
                      </a:pPr>
                      <a:r>
                        <a:rPr lang="en-GB" sz="1000" dirty="0" smtClean="0">
                          <a:effectLst/>
                        </a:rPr>
                        <a:t>Whoever is taking the photographs/videoing is to be instructed to be careful they do not linger on the activity of children or adults outside of that party. </a:t>
                      </a:r>
                    </a:p>
                    <a:p>
                      <a:pPr marL="171450" indent="-171450" algn="l">
                        <a:lnSpc>
                          <a:spcPts val="1275"/>
                        </a:lnSpc>
                        <a:spcAft>
                          <a:spcPts val="0"/>
                        </a:spcAft>
                        <a:buFont typeface="Arial" panose="020B0604020202020204" pitchFamily="34" charset="0"/>
                        <a:buChar char="•"/>
                      </a:pPr>
                      <a:r>
                        <a:rPr lang="en-GB" sz="1000" dirty="0" smtClean="0">
                          <a:effectLst/>
                        </a:rPr>
                        <a:t>Pirates Cove staff to use and control secret passageway.</a:t>
                      </a:r>
                    </a:p>
                    <a:p>
                      <a:pPr marL="171450" indent="-171450" algn="l">
                        <a:lnSpc>
                          <a:spcPts val="1275"/>
                        </a:lnSpc>
                        <a:spcAft>
                          <a:spcPts val="0"/>
                        </a:spcAft>
                        <a:buFont typeface="Arial" panose="020B0604020202020204" pitchFamily="34" charset="0"/>
                        <a:buChar char="•"/>
                      </a:pPr>
                      <a:r>
                        <a:rPr lang="en-GB" sz="1000" dirty="0" smtClean="0">
                          <a:effectLst/>
                        </a:rPr>
                        <a:t>Staff and parents to supervise the stairs leading to party room. </a:t>
                      </a:r>
                    </a:p>
                    <a:p>
                      <a:pPr marL="171450" indent="-171450" algn="l">
                        <a:lnSpc>
                          <a:spcPts val="1275"/>
                        </a:lnSpc>
                        <a:spcAft>
                          <a:spcPts val="0"/>
                        </a:spcAft>
                        <a:buFont typeface="Arial" panose="020B0604020202020204" pitchFamily="34" charset="0"/>
                        <a:buChar char="•"/>
                      </a:pPr>
                      <a:r>
                        <a:rPr lang="en-GB" sz="1000" dirty="0" smtClean="0">
                          <a:effectLst/>
                        </a:rPr>
                        <a:t>Children do get excited when returning to the play area, so do stay on your toes </a:t>
                      </a:r>
                      <a:r>
                        <a:rPr lang="en-GB" sz="1000" b="1" dirty="0" smtClean="0">
                          <a:effectLst/>
                        </a:rPr>
                        <a:t>BE ALERT.</a:t>
                      </a:r>
                      <a:endParaRPr lang="en-GB" sz="1000" b="0" dirty="0" smtClean="0">
                        <a:effectLst/>
                      </a:endParaRPr>
                    </a:p>
                    <a:p>
                      <a:pPr marL="171450" indent="-171450" algn="l">
                        <a:lnSpc>
                          <a:spcPts val="1275"/>
                        </a:lnSpc>
                        <a:spcAft>
                          <a:spcPts val="0"/>
                        </a:spcAft>
                        <a:buFont typeface="Arial" panose="020B0604020202020204" pitchFamily="34" charset="0"/>
                        <a:buChar char="•"/>
                      </a:pPr>
                      <a:r>
                        <a:rPr lang="en-GB" sz="1000" dirty="0" smtClean="0">
                          <a:effectLst/>
                        </a:rPr>
                        <a:t>We advice the parent of the birthday child to obtain telephone numbers of any unaccompanied children in the unlikely event in an emergency.</a:t>
                      </a:r>
                      <a:endParaRPr lang="en-GB" sz="1000" dirty="0" smtClean="0">
                        <a:effectLst/>
                        <a:latin typeface="Times New Roman" panose="02020603050405020304" pitchFamily="18" charset="0"/>
                        <a:ea typeface="Times New Roman" panose="02020603050405020304" pitchFamily="18" charset="0"/>
                      </a:endParaRPr>
                    </a:p>
                    <a:p>
                      <a:endParaRPr lang="en-GB" sz="1000" dirty="0"/>
                    </a:p>
                  </a:txBody>
                  <a:tcPr/>
                </a:tc>
                <a:tc>
                  <a:txBody>
                    <a:bodyPr/>
                    <a:lstStyle/>
                    <a:p>
                      <a:r>
                        <a:rPr lang="en-GB" sz="1000" dirty="0" smtClean="0">
                          <a:effectLst/>
                        </a:rPr>
                        <a:t>No more action required.</a:t>
                      </a:r>
                      <a:endParaRPr lang="en-GB" sz="1000" dirty="0"/>
                    </a:p>
                  </a:txBody>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smtClean="0">
                          <a:effectLst/>
                        </a:rPr>
                        <a:t>Duty Manager to monitor.</a:t>
                      </a:r>
                    </a:p>
                    <a:p>
                      <a:pPr marL="0" marR="0" indent="0" algn="l" defTabSz="1280160" rtl="0" eaLnBrk="1" fontAlgn="auto" latinLnBrk="0" hangingPunct="1">
                        <a:lnSpc>
                          <a:spcPct val="100000"/>
                        </a:lnSpc>
                        <a:spcBef>
                          <a:spcPts val="0"/>
                        </a:spcBef>
                        <a:spcAft>
                          <a:spcPts val="0"/>
                        </a:spcAft>
                        <a:buClrTx/>
                        <a:buSzTx/>
                        <a:buFontTx/>
                        <a:buNone/>
                        <a:tabLst/>
                        <a:defRPr/>
                      </a:pPr>
                      <a:endParaRPr lang="en-GB" sz="1000" dirty="0" smtClean="0">
                        <a:effectLst/>
                      </a:endParaRPr>
                    </a:p>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smtClean="0">
                          <a:effectLst/>
                        </a:rPr>
                        <a:t>Supervisor</a:t>
                      </a:r>
                    </a:p>
                    <a:p>
                      <a:pPr marL="0" marR="0" indent="0" algn="l" defTabSz="1280160" rtl="0" eaLnBrk="1" fontAlgn="auto" latinLnBrk="0" hangingPunct="1">
                        <a:lnSpc>
                          <a:spcPct val="100000"/>
                        </a:lnSpc>
                        <a:spcBef>
                          <a:spcPts val="0"/>
                        </a:spcBef>
                        <a:spcAft>
                          <a:spcPts val="0"/>
                        </a:spcAft>
                        <a:buClrTx/>
                        <a:buSzTx/>
                        <a:buFontTx/>
                        <a:buNone/>
                        <a:tabLst/>
                        <a:defRPr/>
                      </a:pPr>
                      <a:endParaRPr lang="en-GB" sz="1000" dirty="0" smtClean="0">
                        <a:effectLst/>
                      </a:endParaRPr>
                    </a:p>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smtClean="0">
                          <a:effectLst/>
                        </a:rPr>
                        <a:t>All staff</a:t>
                      </a:r>
                      <a:endParaRPr lang="en-GB" sz="1000" dirty="0" smtClean="0">
                        <a:effectLst/>
                        <a:latin typeface="Times New Roman" panose="02020603050405020304" pitchFamily="18" charset="0"/>
                        <a:ea typeface="Times New Roman" panose="02020603050405020304" pitchFamily="18" charset="0"/>
                      </a:endParaRPr>
                    </a:p>
                    <a:p>
                      <a:endParaRPr lang="en-GB" sz="1000" dirty="0"/>
                    </a:p>
                  </a:txBody>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smtClean="0">
                          <a:effectLst/>
                        </a:rPr>
                        <a:t>Already</a:t>
                      </a:r>
                      <a:r>
                        <a:rPr lang="en-GB" sz="1000" baseline="0" dirty="0" smtClean="0">
                          <a:effectLst/>
                        </a:rPr>
                        <a:t> in place and ongoing/.</a:t>
                      </a:r>
                      <a:endParaRPr lang="en-GB" sz="1000" dirty="0"/>
                    </a:p>
                  </a:txBody>
                  <a:tcPr/>
                </a:tc>
                <a:extLst>
                  <a:ext uri="{0D108BD9-81ED-4DB2-BD59-A6C34878D82A}">
                    <a16:rowId xmlns:a16="http://schemas.microsoft.com/office/drawing/2014/main" val="3428680359"/>
                  </a:ext>
                </a:extLst>
              </a:tr>
            </a:tbl>
          </a:graphicData>
        </a:graphic>
      </p:graphicFrame>
      <p:sp>
        <p:nvSpPr>
          <p:cNvPr id="48" name="Title 1"/>
          <p:cNvSpPr txBox="1">
            <a:spLocks/>
          </p:cNvSpPr>
          <p:nvPr/>
        </p:nvSpPr>
        <p:spPr>
          <a:xfrm>
            <a:off x="154074" y="6050708"/>
            <a:ext cx="4363062" cy="356985"/>
          </a:xfrm>
          <a:prstGeom prst="rect">
            <a:avLst/>
          </a:prstGeom>
          <a:noFill/>
          <a:ln w="28575">
            <a:solidFill>
              <a:srgbClr val="00206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002060"/>
                </a:solidFill>
                <a:ea typeface="Kozuka Gothic Pro H" panose="020B0800000000000000" pitchFamily="34" charset="-128"/>
              </a:rPr>
              <a:t>Pirates Cove Party Room Risk Assessment</a:t>
            </a:r>
            <a:endParaRPr lang="en-GB" sz="1600" dirty="0">
              <a:solidFill>
                <a:srgbClr val="FF0000"/>
              </a:solidFill>
              <a:ea typeface="Kozuka Gothic Pro H" panose="020B0800000000000000" pitchFamily="34" charset="-128"/>
            </a:endParaRPr>
          </a:p>
        </p:txBody>
      </p:sp>
      <p:pic>
        <p:nvPicPr>
          <p:cNvPr id="11" name="Picture 10" descr="Image result for table layout formal dinn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7" t="2365" b="532"/>
          <a:stretch/>
        </p:blipFill>
        <p:spPr bwMode="auto">
          <a:xfrm>
            <a:off x="200025" y="3339659"/>
            <a:ext cx="3505104" cy="2629341"/>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1"/>
          <p:cNvSpPr txBox="1">
            <a:spLocks/>
          </p:cNvSpPr>
          <p:nvPr/>
        </p:nvSpPr>
        <p:spPr>
          <a:xfrm>
            <a:off x="3833737" y="3413026"/>
            <a:ext cx="2274963" cy="2555974"/>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050" b="1" dirty="0" smtClean="0">
                <a:solidFill>
                  <a:srgbClr val="00B050"/>
                </a:solidFill>
                <a:ea typeface="Kozuka Gothic Pro H" panose="020B0800000000000000" pitchFamily="34" charset="-128"/>
              </a:rPr>
              <a:t>Table Layout </a:t>
            </a:r>
            <a:r>
              <a:rPr lang="en-GB" sz="1050" dirty="0" smtClean="0">
                <a:solidFill>
                  <a:schemeClr val="tx1"/>
                </a:solidFill>
                <a:ea typeface="Kozuka Gothic Pro H" panose="020B0800000000000000" pitchFamily="34" charset="-128"/>
              </a:rPr>
              <a:t>The diagram (left) is a formal table set up, Use your revision mat 4 Menu Planning Presentation, to look at other ways of setting tables. If you are asked a function planning question in the exam, don’t forget about the table. What should be on it? Why? Does the table need to look formal or informal (think about the type of meal being served)? Is it a formal wedding with silver service or an informal buffet</a:t>
            </a:r>
            <a:br>
              <a:rPr lang="en-GB" sz="1050" dirty="0" smtClean="0">
                <a:solidFill>
                  <a:schemeClr val="tx1"/>
                </a:solidFill>
                <a:ea typeface="Kozuka Gothic Pro H" panose="020B0800000000000000" pitchFamily="34" charset="-128"/>
              </a:rPr>
            </a:br>
            <a:r>
              <a:rPr lang="en-GB" sz="1050" dirty="0" smtClean="0">
                <a:solidFill>
                  <a:schemeClr val="tx1"/>
                </a:solidFill>
                <a:ea typeface="Kozuka Gothic Pro H" panose="020B0800000000000000" pitchFamily="34" charset="-128"/>
              </a:rPr>
              <a:t>at a birthday party?</a:t>
            </a:r>
            <a:endParaRPr lang="en-GB" sz="1050" dirty="0">
              <a:solidFill>
                <a:srgbClr val="FF0000"/>
              </a:solidFill>
              <a:ea typeface="Kozuka Gothic Pro H" panose="020B0800000000000000" pitchFamily="34" charset="-128"/>
            </a:endParaRPr>
          </a:p>
        </p:txBody>
      </p:sp>
      <p:pic>
        <p:nvPicPr>
          <p:cNvPr id="10" name="Picture 8" descr="Image result for pirates cov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8430" y="5467974"/>
            <a:ext cx="1508633" cy="11654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menu cards place cards"/>
          <p:cNvPicPr>
            <a:picLocks noChangeAspect="1" noChangeArrowheads="1"/>
          </p:cNvPicPr>
          <p:nvPr/>
        </p:nvPicPr>
        <p:blipFill rotWithShape="1">
          <a:blip r:embed="rId7">
            <a:extLst>
              <a:ext uri="{28A0092B-C50C-407E-A947-70E740481C1C}">
                <a14:useLocalDpi xmlns:a14="http://schemas.microsoft.com/office/drawing/2010/main" val="0"/>
              </a:ext>
            </a:extLst>
          </a:blip>
          <a:srcRect l="6589"/>
          <a:stretch/>
        </p:blipFill>
        <p:spPr bwMode="auto">
          <a:xfrm>
            <a:off x="8982558" y="3417289"/>
            <a:ext cx="3638976" cy="2584891"/>
          </a:xfrm>
          <a:prstGeom prst="rect">
            <a:avLst/>
          </a:prstGeom>
          <a:noFill/>
          <a:extLst>
            <a:ext uri="{909E8E84-426E-40DD-AFC4-6F175D3DCCD1}">
              <a14:hiddenFill xmlns:a14="http://schemas.microsoft.com/office/drawing/2010/main">
                <a:solidFill>
                  <a:srgbClr val="FFFFFF"/>
                </a:solidFill>
              </a14:hiddenFill>
            </a:ext>
          </a:extLst>
        </p:spPr>
      </p:pic>
      <p:sp>
        <p:nvSpPr>
          <p:cNvPr id="52" name="Title 1"/>
          <p:cNvSpPr txBox="1">
            <a:spLocks/>
          </p:cNvSpPr>
          <p:nvPr/>
        </p:nvSpPr>
        <p:spPr>
          <a:xfrm>
            <a:off x="10045627" y="275771"/>
            <a:ext cx="2206020" cy="296929"/>
          </a:xfrm>
          <a:prstGeom prst="rect">
            <a:avLst/>
          </a:prstGeom>
          <a:noFill/>
          <a:ln w="28575">
            <a:solidFill>
              <a:srgbClr val="00206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100" b="1" dirty="0" smtClean="0">
                <a:solidFill>
                  <a:srgbClr val="002060"/>
                </a:solidFill>
                <a:ea typeface="Kozuka Gothic Pro H" panose="020B0800000000000000" pitchFamily="34" charset="-128"/>
              </a:rPr>
              <a:t>Example wedding room layout</a:t>
            </a:r>
            <a:endParaRPr lang="en-GB" sz="1100" dirty="0">
              <a:solidFill>
                <a:srgbClr val="FF0000"/>
              </a:solidFill>
              <a:ea typeface="Kozuka Gothic Pro H" panose="020B0800000000000000" pitchFamily="34" charset="-128"/>
            </a:endParaRPr>
          </a:p>
        </p:txBody>
      </p:sp>
    </p:spTree>
    <p:extLst>
      <p:ext uri="{BB962C8B-B14F-4D97-AF65-F5344CB8AC3E}">
        <p14:creationId xmlns:p14="http://schemas.microsoft.com/office/powerpoint/2010/main" val="191478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6</a:t>
            </a:r>
            <a:endParaRPr lang="en-GB" sz="3600" b="1" dirty="0"/>
          </a:p>
        </p:txBody>
      </p:sp>
      <p:sp>
        <p:nvSpPr>
          <p:cNvPr id="7" name="Title 1"/>
          <p:cNvSpPr txBox="1">
            <a:spLocks/>
          </p:cNvSpPr>
          <p:nvPr/>
        </p:nvSpPr>
        <p:spPr>
          <a:xfrm>
            <a:off x="630222" y="54908"/>
            <a:ext cx="48307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Costs Menus and Events</a:t>
            </a:r>
            <a:endParaRPr lang="en-GB" sz="2200" b="1" dirty="0"/>
          </a:p>
        </p:txBody>
      </p:sp>
      <p:sp>
        <p:nvSpPr>
          <p:cNvPr id="9" name="Title 1"/>
          <p:cNvSpPr txBox="1">
            <a:spLocks/>
          </p:cNvSpPr>
          <p:nvPr/>
        </p:nvSpPr>
        <p:spPr>
          <a:xfrm>
            <a:off x="2819279" y="656946"/>
            <a:ext cx="2641721" cy="2086254"/>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dirty="0">
                <a:solidFill>
                  <a:schemeClr val="tx1"/>
                </a:solidFill>
                <a:ea typeface="Kozuka Gothic Pro H" panose="020B0800000000000000" pitchFamily="34" charset="-128"/>
              </a:rPr>
              <a:t>To have a successful business, you need to make a </a:t>
            </a:r>
            <a:r>
              <a:rPr lang="en-US" sz="1400" b="1" u="sng" dirty="0">
                <a:solidFill>
                  <a:srgbClr val="00B050"/>
                </a:solidFill>
                <a:ea typeface="Kozuka Gothic Pro H" panose="020B0800000000000000" pitchFamily="34" charset="-128"/>
              </a:rPr>
              <a:t>profit!</a:t>
            </a:r>
            <a:r>
              <a:rPr lang="en-US" sz="1400" b="1" dirty="0">
                <a:solidFill>
                  <a:srgbClr val="00B050"/>
                </a:solidFill>
                <a:ea typeface="Kozuka Gothic Pro H" panose="020B0800000000000000" pitchFamily="34" charset="-128"/>
              </a:rPr>
              <a:t> </a:t>
            </a:r>
            <a:r>
              <a:rPr lang="en-US" sz="1400" dirty="0" smtClean="0">
                <a:solidFill>
                  <a:schemeClr val="tx1"/>
                </a:solidFill>
                <a:ea typeface="Kozuka Gothic Pro H" panose="020B0800000000000000" pitchFamily="34" charset="-128"/>
              </a:rPr>
              <a:t>There </a:t>
            </a:r>
            <a:r>
              <a:rPr lang="en-US" sz="1400" dirty="0">
                <a:solidFill>
                  <a:schemeClr val="tx1"/>
                </a:solidFill>
                <a:ea typeface="Kozuka Gothic Pro H" panose="020B0800000000000000" pitchFamily="34" charset="-128"/>
              </a:rPr>
              <a:t>are many different </a:t>
            </a:r>
            <a:r>
              <a:rPr lang="en-US" sz="1400" dirty="0" smtClean="0">
                <a:solidFill>
                  <a:schemeClr val="tx1"/>
                </a:solidFill>
                <a:ea typeface="Kozuka Gothic Pro H" panose="020B0800000000000000" pitchFamily="34" charset="-128"/>
              </a:rPr>
              <a:t>costs </a:t>
            </a:r>
            <a:r>
              <a:rPr lang="en-US" sz="1400" dirty="0">
                <a:solidFill>
                  <a:schemeClr val="tx1"/>
                </a:solidFill>
                <a:ea typeface="Kozuka Gothic Pro H" panose="020B0800000000000000" pitchFamily="34" charset="-128"/>
              </a:rPr>
              <a:t>you need to consider to run a business.</a:t>
            </a:r>
          </a:p>
          <a:p>
            <a:pPr algn="l"/>
            <a:r>
              <a:rPr lang="en-US" sz="1400" dirty="0">
                <a:solidFill>
                  <a:schemeClr val="tx1"/>
                </a:solidFill>
                <a:ea typeface="Kozuka Gothic Pro H" panose="020B0800000000000000" pitchFamily="34" charset="-128"/>
              </a:rPr>
              <a:t>These different costs can be split into 3 </a:t>
            </a:r>
            <a:r>
              <a:rPr lang="en-US" sz="1400" dirty="0" smtClean="0">
                <a:solidFill>
                  <a:schemeClr val="tx1"/>
                </a:solidFill>
                <a:ea typeface="Kozuka Gothic Pro H" panose="020B0800000000000000" pitchFamily="34" charset="-128"/>
              </a:rPr>
              <a:t>categories:</a:t>
            </a:r>
            <a:br>
              <a:rPr lang="en-US" sz="1400" dirty="0" smtClean="0">
                <a:solidFill>
                  <a:schemeClr val="tx1"/>
                </a:solidFill>
                <a:ea typeface="Kozuka Gothic Pro H" panose="020B0800000000000000" pitchFamily="34" charset="-128"/>
              </a:rPr>
            </a:br>
            <a:r>
              <a:rPr lang="en-US" sz="1400" b="1" dirty="0" smtClean="0">
                <a:solidFill>
                  <a:srgbClr val="00B050"/>
                </a:solidFill>
                <a:ea typeface="Kozuka Gothic Pro H" panose="020B0800000000000000" pitchFamily="34" charset="-128"/>
              </a:rPr>
              <a:t>Material Costs, </a:t>
            </a:r>
            <a:r>
              <a:rPr lang="en-US" sz="1400" b="1" dirty="0" err="1" smtClean="0">
                <a:solidFill>
                  <a:srgbClr val="00B050"/>
                </a:solidFill>
                <a:ea typeface="Kozuka Gothic Pro H" panose="020B0800000000000000" pitchFamily="34" charset="-128"/>
              </a:rPr>
              <a:t>Labour</a:t>
            </a:r>
            <a:r>
              <a:rPr lang="en-US" sz="1400" b="1" dirty="0" smtClean="0">
                <a:solidFill>
                  <a:srgbClr val="00B050"/>
                </a:solidFill>
                <a:ea typeface="Kozuka Gothic Pro H" panose="020B0800000000000000" pitchFamily="34" charset="-128"/>
              </a:rPr>
              <a:t> Costs and Overheads.</a:t>
            </a:r>
            <a:endParaRPr lang="en-US" sz="1400" b="1" dirty="0">
              <a:solidFill>
                <a:srgbClr val="00B050"/>
              </a:solidFill>
              <a:ea typeface="Kozuka Gothic Pro H" panose="020B0800000000000000" pitchFamily="34" charset="-128"/>
            </a:endParaRPr>
          </a:p>
        </p:txBody>
      </p:sp>
      <p:pic>
        <p:nvPicPr>
          <p:cNvPr id="54" name="Picture 2" descr="Image result for accounts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56"/>
          <a:stretch/>
        </p:blipFill>
        <p:spPr bwMode="auto">
          <a:xfrm>
            <a:off x="287447" y="655326"/>
            <a:ext cx="2400889" cy="2087873"/>
          </a:xfrm>
          <a:prstGeom prst="rect">
            <a:avLst/>
          </a:prstGeom>
          <a:noFill/>
          <a:extLst>
            <a:ext uri="{909E8E84-426E-40DD-AFC4-6F175D3DCCD1}">
              <a14:hiddenFill xmlns:a14="http://schemas.microsoft.com/office/drawing/2010/main">
                <a:solidFill>
                  <a:srgbClr val="FFFFFF"/>
                </a:solidFill>
              </a14:hiddenFill>
            </a:ext>
          </a:extLst>
        </p:spPr>
      </p:pic>
      <p:sp>
        <p:nvSpPr>
          <p:cNvPr id="98" name="Title 1"/>
          <p:cNvSpPr txBox="1">
            <a:spLocks/>
          </p:cNvSpPr>
          <p:nvPr/>
        </p:nvSpPr>
        <p:spPr>
          <a:xfrm>
            <a:off x="326123" y="2936873"/>
            <a:ext cx="6476920" cy="656579"/>
          </a:xfrm>
          <a:prstGeom prst="rect">
            <a:avLst/>
          </a:prstGeom>
          <a:noFill/>
          <a:ln w="28575">
            <a:solidFill>
              <a:srgbClr val="E8026A"/>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E8026A"/>
                </a:solidFill>
                <a:ea typeface="Kozuka Gothic Pro H" panose="020B0800000000000000" pitchFamily="34" charset="-128"/>
              </a:rPr>
              <a:t>Material Costs</a:t>
            </a:r>
            <a:br>
              <a:rPr lang="en-US" sz="1200" b="1" dirty="0" smtClean="0">
                <a:solidFill>
                  <a:srgbClr val="E8026A"/>
                </a:solidFill>
                <a:ea typeface="Kozuka Gothic Pro H" panose="020B0800000000000000" pitchFamily="34" charset="-128"/>
              </a:rPr>
            </a:br>
            <a:r>
              <a:rPr lang="en-US" sz="1200" dirty="0" smtClean="0">
                <a:solidFill>
                  <a:schemeClr val="tx1"/>
                </a:solidFill>
                <a:ea typeface="Kozuka Gothic Pro H" panose="020B0800000000000000" pitchFamily="34" charset="-128"/>
              </a:rPr>
              <a:t>Food, drinks, recipe ingredients, printer paper, from decorations e.g. balloons and table covers, party poppers, napkins.</a:t>
            </a:r>
            <a:endParaRPr lang="en-US" sz="1200" dirty="0">
              <a:solidFill>
                <a:schemeClr val="tx1"/>
              </a:solidFill>
              <a:ea typeface="Kozuka Gothic Pro H" panose="020B0800000000000000" pitchFamily="34" charset="-128"/>
            </a:endParaRPr>
          </a:p>
        </p:txBody>
      </p:sp>
      <p:sp>
        <p:nvSpPr>
          <p:cNvPr id="99" name="Title 1"/>
          <p:cNvSpPr txBox="1">
            <a:spLocks/>
          </p:cNvSpPr>
          <p:nvPr/>
        </p:nvSpPr>
        <p:spPr>
          <a:xfrm>
            <a:off x="185005" y="4821896"/>
            <a:ext cx="6618038" cy="1021222"/>
          </a:xfrm>
          <a:prstGeom prst="rect">
            <a:avLst/>
          </a:prstGeom>
          <a:noFill/>
          <a:ln w="28575">
            <a:solidFill>
              <a:srgbClr val="00B0F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err="1" smtClean="0">
                <a:solidFill>
                  <a:srgbClr val="00B0F0"/>
                </a:solidFill>
                <a:ea typeface="Kozuka Gothic Pro H" panose="020B0800000000000000" pitchFamily="34" charset="-128"/>
              </a:rPr>
              <a:t>Labour</a:t>
            </a:r>
            <a:r>
              <a:rPr lang="en-US" sz="1200" b="1" dirty="0" smtClean="0">
                <a:solidFill>
                  <a:srgbClr val="00B0F0"/>
                </a:solidFill>
                <a:ea typeface="Kozuka Gothic Pro H" panose="020B0800000000000000" pitchFamily="34" charset="-128"/>
              </a:rPr>
              <a:t> Costs</a:t>
            </a:r>
            <a:br>
              <a:rPr lang="en-US" sz="1200" b="1" dirty="0" smtClean="0">
                <a:solidFill>
                  <a:srgbClr val="00B0F0"/>
                </a:solidFill>
                <a:ea typeface="Kozuka Gothic Pro H" panose="020B0800000000000000" pitchFamily="34" charset="-128"/>
              </a:rPr>
            </a:br>
            <a:r>
              <a:rPr lang="en-US" sz="1200" b="1" dirty="0" smtClean="0">
                <a:solidFill>
                  <a:schemeClr val="tx1"/>
                </a:solidFill>
                <a:ea typeface="Kozuka Gothic Pro H" panose="020B0800000000000000" pitchFamily="34" charset="-128"/>
              </a:rPr>
              <a:t>Staff salaries (wages) </a:t>
            </a:r>
            <a:r>
              <a:rPr lang="en-US" sz="1200" dirty="0" smtClean="0">
                <a:solidFill>
                  <a:schemeClr val="tx1"/>
                </a:solidFill>
                <a:ea typeface="Kozuka Gothic Pro H" panose="020B0800000000000000" pitchFamily="34" charset="-128"/>
              </a:rPr>
              <a:t>– staff who are regular workers at an establishment or on a </a:t>
            </a:r>
            <a:r>
              <a:rPr lang="en-US" sz="1200" b="1" dirty="0" smtClean="0">
                <a:solidFill>
                  <a:schemeClr val="tx1"/>
                </a:solidFill>
                <a:ea typeface="Kozuka Gothic Pro H" panose="020B0800000000000000" pitchFamily="34" charset="-128"/>
              </a:rPr>
              <a:t>permanent</a:t>
            </a:r>
            <a:r>
              <a:rPr lang="en-US" sz="1200" dirty="0" smtClean="0">
                <a:solidFill>
                  <a:schemeClr val="tx1"/>
                </a:solidFill>
                <a:ea typeface="Kozuka Gothic Pro H" panose="020B0800000000000000" pitchFamily="34" charset="-128"/>
              </a:rPr>
              <a:t> or </a:t>
            </a:r>
            <a:r>
              <a:rPr lang="en-US" sz="1200" b="1" dirty="0" smtClean="0">
                <a:solidFill>
                  <a:schemeClr val="tx1"/>
                </a:solidFill>
                <a:ea typeface="Kozuka Gothic Pro H" panose="020B0800000000000000" pitchFamily="34" charset="-128"/>
              </a:rPr>
              <a:t>fixed term contract </a:t>
            </a:r>
            <a:r>
              <a:rPr lang="en-US" sz="1200" dirty="0" smtClean="0">
                <a:solidFill>
                  <a:schemeClr val="tx1"/>
                </a:solidFill>
                <a:ea typeface="Kozuka Gothic Pro H" panose="020B0800000000000000" pitchFamily="34" charset="-128"/>
              </a:rPr>
              <a:t>will have a set wage they are paid each month. Examples of this type of staff are: chefs, waiters, managers, receptionists, chamber maids, cleaners, janitors, porters, concierge, sales staff, event planners/managers.</a:t>
            </a:r>
            <a:endParaRPr lang="en-US" sz="1200" b="1" dirty="0">
              <a:solidFill>
                <a:srgbClr val="00B0F0"/>
              </a:solidFill>
              <a:ea typeface="Kozuka Gothic Pro H" panose="020B0800000000000000" pitchFamily="34" charset="-128"/>
            </a:endParaRPr>
          </a:p>
        </p:txBody>
      </p:sp>
      <p:sp>
        <p:nvSpPr>
          <p:cNvPr id="86" name="Rectangle 85"/>
          <p:cNvSpPr/>
          <p:nvPr/>
        </p:nvSpPr>
        <p:spPr>
          <a:xfrm>
            <a:off x="10855992" y="2929070"/>
            <a:ext cx="1767260" cy="3785652"/>
          </a:xfrm>
          <a:prstGeom prst="rect">
            <a:avLst/>
          </a:prstGeom>
          <a:ln w="28575">
            <a:solidFill>
              <a:schemeClr val="accent2">
                <a:lumMod val="75000"/>
              </a:schemeClr>
            </a:solidFill>
            <a:prstDash val="sysDot"/>
          </a:ln>
        </p:spPr>
        <p:txBody>
          <a:bodyPr wrap="square">
            <a:spAutoFit/>
          </a:bodyPr>
          <a:lstStyle/>
          <a:p>
            <a:pPr lvl="0"/>
            <a:r>
              <a:rPr lang="en-GB" sz="1200" b="1" dirty="0">
                <a:solidFill>
                  <a:schemeClr val="accent2">
                    <a:lumMod val="75000"/>
                  </a:schemeClr>
                </a:solidFill>
              </a:rPr>
              <a:t>Energy</a:t>
            </a:r>
            <a:r>
              <a:rPr lang="en-GB" sz="1200" b="1" dirty="0">
                <a:solidFill>
                  <a:schemeClr val="accent2"/>
                </a:solidFill>
              </a:rPr>
              <a:t/>
            </a:r>
            <a:br>
              <a:rPr lang="en-GB" sz="1200" b="1" dirty="0">
                <a:solidFill>
                  <a:schemeClr val="accent2"/>
                </a:solidFill>
              </a:rPr>
            </a:br>
            <a:r>
              <a:rPr lang="en-US" sz="1200" dirty="0"/>
              <a:t>Gas</a:t>
            </a:r>
            <a:br>
              <a:rPr lang="en-US" sz="1200" dirty="0"/>
            </a:br>
            <a:r>
              <a:rPr lang="en-US" sz="1200" dirty="0"/>
              <a:t>Electricity</a:t>
            </a:r>
            <a:br>
              <a:rPr lang="en-US" sz="1200" dirty="0"/>
            </a:br>
            <a:r>
              <a:rPr lang="en-US" sz="1200" dirty="0"/>
              <a:t>Water</a:t>
            </a:r>
            <a:endParaRPr lang="en-GB" sz="1200" b="1" dirty="0"/>
          </a:p>
          <a:p>
            <a:pPr>
              <a:spcAft>
                <a:spcPts val="0"/>
              </a:spcAft>
            </a:pPr>
            <a:r>
              <a:rPr lang="en-US" sz="1200" b="1" dirty="0" smtClean="0">
                <a:solidFill>
                  <a:schemeClr val="accent2">
                    <a:lumMod val="75000"/>
                  </a:schemeClr>
                </a:solidFill>
              </a:rPr>
              <a:t>Printing Expenses</a:t>
            </a:r>
            <a:r>
              <a:rPr lang="en-US" sz="1200" dirty="0" smtClean="0">
                <a:solidFill>
                  <a:srgbClr val="002060"/>
                </a:solidFill>
              </a:rPr>
              <a:t/>
            </a:r>
            <a:br>
              <a:rPr lang="en-US" sz="1200" dirty="0" smtClean="0">
                <a:solidFill>
                  <a:srgbClr val="002060"/>
                </a:solidFill>
              </a:rPr>
            </a:br>
            <a:r>
              <a:rPr lang="en-US" sz="1200" dirty="0" smtClean="0"/>
              <a:t>Manuals</a:t>
            </a:r>
            <a:br>
              <a:rPr lang="en-US" sz="1200" dirty="0" smtClean="0"/>
            </a:br>
            <a:r>
              <a:rPr lang="en-US" sz="1200" dirty="0" smtClean="0"/>
              <a:t>Guides</a:t>
            </a:r>
            <a:br>
              <a:rPr lang="en-US" sz="1200" dirty="0" smtClean="0"/>
            </a:br>
            <a:r>
              <a:rPr lang="en-US" sz="1200" dirty="0" smtClean="0"/>
              <a:t>Maps</a:t>
            </a:r>
            <a:br>
              <a:rPr lang="en-US" sz="1200" dirty="0" smtClean="0"/>
            </a:br>
            <a:r>
              <a:rPr lang="en-US" sz="1200" dirty="0" smtClean="0"/>
              <a:t>Signage</a:t>
            </a:r>
            <a:br>
              <a:rPr lang="en-US" sz="1200" dirty="0" smtClean="0"/>
            </a:br>
            <a:r>
              <a:rPr lang="en-US" sz="1200" dirty="0" smtClean="0"/>
              <a:t>Desk pads</a:t>
            </a:r>
            <a:br>
              <a:rPr lang="en-US" sz="1200" dirty="0" smtClean="0"/>
            </a:br>
            <a:r>
              <a:rPr lang="en-US" sz="1200" dirty="0" smtClean="0"/>
              <a:t>Stationery</a:t>
            </a:r>
            <a:br>
              <a:rPr lang="en-US" sz="1200" dirty="0" smtClean="0"/>
            </a:br>
            <a:r>
              <a:rPr lang="en-US" sz="1200" dirty="0" smtClean="0"/>
              <a:t>Envelopes</a:t>
            </a:r>
            <a:br>
              <a:rPr lang="en-US" sz="1200" dirty="0" smtClean="0"/>
            </a:br>
            <a:r>
              <a:rPr lang="en-US" sz="1200" dirty="0" smtClean="0"/>
              <a:t>Room cards</a:t>
            </a:r>
            <a:br>
              <a:rPr lang="en-US" sz="1200" dirty="0" smtClean="0"/>
            </a:br>
            <a:r>
              <a:rPr lang="en-US" sz="1200" dirty="0" smtClean="0"/>
              <a:t>Admin forms</a:t>
            </a:r>
          </a:p>
          <a:p>
            <a:pPr lvl="0"/>
            <a:r>
              <a:rPr lang="en-GB" sz="1200" b="1" dirty="0">
                <a:solidFill>
                  <a:schemeClr val="accent2">
                    <a:lumMod val="75000"/>
                  </a:schemeClr>
                </a:solidFill>
              </a:rPr>
              <a:t>Transport Expenses</a:t>
            </a:r>
            <a:r>
              <a:rPr lang="en-GB" sz="1200" b="1" dirty="0">
                <a:solidFill>
                  <a:schemeClr val="accent2"/>
                </a:solidFill>
              </a:rPr>
              <a:t/>
            </a:r>
            <a:br>
              <a:rPr lang="en-GB" sz="1200" b="1" dirty="0">
                <a:solidFill>
                  <a:schemeClr val="accent2"/>
                </a:solidFill>
              </a:rPr>
            </a:br>
            <a:r>
              <a:rPr lang="en-US" sz="1200" dirty="0"/>
              <a:t>Limousines</a:t>
            </a:r>
            <a:br>
              <a:rPr lang="en-US" sz="1200" dirty="0"/>
            </a:br>
            <a:r>
              <a:rPr lang="en-US" sz="1200" dirty="0"/>
              <a:t>Town Cars</a:t>
            </a:r>
            <a:br>
              <a:rPr lang="en-US" sz="1200" dirty="0"/>
            </a:br>
            <a:r>
              <a:rPr lang="en-US" sz="1200" dirty="0"/>
              <a:t>Transport services (mini bus)</a:t>
            </a:r>
            <a:br>
              <a:rPr lang="en-US" sz="1200" dirty="0"/>
            </a:br>
            <a:r>
              <a:rPr lang="en-US" sz="1200" dirty="0" smtClean="0"/>
              <a:t>Petrol/Diesel</a:t>
            </a:r>
            <a:endParaRPr lang="en-GB" sz="1200" dirty="0"/>
          </a:p>
        </p:txBody>
      </p:sp>
      <p:sp>
        <p:nvSpPr>
          <p:cNvPr id="89" name="Rectangle 88"/>
          <p:cNvSpPr/>
          <p:nvPr/>
        </p:nvSpPr>
        <p:spPr>
          <a:xfrm>
            <a:off x="5640480" y="1955312"/>
            <a:ext cx="4020715" cy="830997"/>
          </a:xfrm>
          <a:prstGeom prst="rect">
            <a:avLst/>
          </a:prstGeom>
          <a:ln w="28575">
            <a:solidFill>
              <a:srgbClr val="002060"/>
            </a:solidFill>
            <a:prstDash val="sysDot"/>
          </a:ln>
        </p:spPr>
        <p:txBody>
          <a:bodyPr wrap="square">
            <a:spAutoFit/>
          </a:bodyPr>
          <a:lstStyle/>
          <a:p>
            <a:pPr lvl="0">
              <a:spcAft>
                <a:spcPts val="0"/>
              </a:spcAft>
              <a:tabLst>
                <a:tab pos="228600" algn="l"/>
              </a:tabLst>
            </a:pPr>
            <a:r>
              <a:rPr lang="en-GB" sz="1200" b="1" dirty="0" smtClean="0">
                <a:solidFill>
                  <a:srgbClr val="002060"/>
                </a:solidFill>
              </a:rPr>
              <a:t>Fixed Expenses</a:t>
            </a:r>
            <a:r>
              <a:rPr lang="en-GB" sz="1200" b="1" dirty="0" smtClean="0">
                <a:solidFill>
                  <a:schemeClr val="accent2"/>
                </a:solidFill>
              </a:rPr>
              <a:t/>
            </a:r>
            <a:br>
              <a:rPr lang="en-GB" sz="1200" b="1" dirty="0" smtClean="0">
                <a:solidFill>
                  <a:schemeClr val="accent2"/>
                </a:solidFill>
              </a:rPr>
            </a:br>
            <a:r>
              <a:rPr lang="en-US" sz="1200" dirty="0" smtClean="0"/>
              <a:t>Insurance, Taxes, Rent/Rates</a:t>
            </a:r>
            <a:br>
              <a:rPr lang="en-US" sz="1200" dirty="0" smtClean="0"/>
            </a:br>
            <a:r>
              <a:rPr lang="en-US" sz="1200" dirty="0" smtClean="0"/>
              <a:t>Staff wages (also called </a:t>
            </a:r>
            <a:r>
              <a:rPr lang="en-US" sz="1200" dirty="0" err="1" smtClean="0"/>
              <a:t>labour</a:t>
            </a:r>
            <a:r>
              <a:rPr lang="en-US" sz="1200" dirty="0" smtClean="0"/>
              <a:t> costs)</a:t>
            </a:r>
            <a:br>
              <a:rPr lang="en-US" sz="1200" dirty="0" smtClean="0"/>
            </a:br>
            <a:r>
              <a:rPr lang="en-US" sz="1200" dirty="0" smtClean="0"/>
              <a:t>Advertising</a:t>
            </a:r>
            <a:endParaRPr lang="en-GB" sz="1200" b="1" dirty="0"/>
          </a:p>
        </p:txBody>
      </p:sp>
      <p:pic>
        <p:nvPicPr>
          <p:cNvPr id="33" name="Picture 16" descr="Image result for napki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66" b="17867"/>
          <a:stretch/>
        </p:blipFill>
        <p:spPr bwMode="auto">
          <a:xfrm>
            <a:off x="309620" y="3663267"/>
            <a:ext cx="1542095" cy="97871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56"/>
          <a:stretch/>
        </p:blipFill>
        <p:spPr bwMode="auto">
          <a:xfrm>
            <a:off x="1940376" y="3653709"/>
            <a:ext cx="1402641" cy="9882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Image result for bar shel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3800" y="3653709"/>
            <a:ext cx="1482412" cy="9882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build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4634" y="8158238"/>
            <a:ext cx="1859341" cy="123686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electrici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773" y="8156530"/>
            <a:ext cx="3065986" cy="122639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painter decora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7851" y="8156530"/>
            <a:ext cx="1635192" cy="1226394"/>
          </a:xfrm>
          <a:prstGeom prst="rect">
            <a:avLst/>
          </a:prstGeom>
          <a:noFill/>
          <a:extLst>
            <a:ext uri="{909E8E84-426E-40DD-AFC4-6F175D3DCCD1}">
              <a14:hiddenFill xmlns:a14="http://schemas.microsoft.com/office/drawing/2010/main">
                <a:solidFill>
                  <a:srgbClr val="FFFFFF"/>
                </a:solidFill>
              </a14:hiddenFill>
            </a:ext>
          </a:extLst>
        </p:spPr>
      </p:pic>
      <p:sp>
        <p:nvSpPr>
          <p:cNvPr id="111" name="Title 1"/>
          <p:cNvSpPr txBox="1">
            <a:spLocks/>
          </p:cNvSpPr>
          <p:nvPr/>
        </p:nvSpPr>
        <p:spPr>
          <a:xfrm>
            <a:off x="185005" y="7231041"/>
            <a:ext cx="6618038" cy="837077"/>
          </a:xfrm>
          <a:prstGeom prst="rect">
            <a:avLst/>
          </a:prstGeom>
          <a:noFill/>
          <a:ln w="28575">
            <a:solidFill>
              <a:srgbClr val="00B0F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err="1" smtClean="0">
                <a:solidFill>
                  <a:srgbClr val="00B0F0"/>
                </a:solidFill>
                <a:ea typeface="Kozuka Gothic Pro H" panose="020B0800000000000000" pitchFamily="34" charset="-128"/>
              </a:rPr>
              <a:t>Labour</a:t>
            </a:r>
            <a:r>
              <a:rPr lang="en-US" sz="1200" b="1" dirty="0" smtClean="0">
                <a:solidFill>
                  <a:srgbClr val="00B0F0"/>
                </a:solidFill>
                <a:ea typeface="Kozuka Gothic Pro H" panose="020B0800000000000000" pitchFamily="34" charset="-128"/>
              </a:rPr>
              <a:t> Costs</a:t>
            </a:r>
            <a:br>
              <a:rPr lang="en-US" sz="1200" b="1" dirty="0" smtClean="0">
                <a:solidFill>
                  <a:srgbClr val="00B0F0"/>
                </a:solidFill>
                <a:ea typeface="Kozuka Gothic Pro H" panose="020B0800000000000000" pitchFamily="34" charset="-128"/>
              </a:rPr>
            </a:br>
            <a:r>
              <a:rPr lang="en-US" sz="1200" b="1" dirty="0" smtClean="0">
                <a:solidFill>
                  <a:schemeClr val="tx1"/>
                </a:solidFill>
                <a:ea typeface="Kozuka Gothic Pro H" panose="020B0800000000000000" pitchFamily="34" charset="-128"/>
              </a:rPr>
              <a:t>Establishments may have to hire in staff for one off or specialist jobs such as: </a:t>
            </a:r>
            <a:r>
              <a:rPr lang="en-US" sz="1200" dirty="0" smtClean="0">
                <a:solidFill>
                  <a:schemeClr val="tx1"/>
                </a:solidFill>
                <a:ea typeface="Kozuka Gothic Pro H" panose="020B0800000000000000" pitchFamily="34" charset="-128"/>
              </a:rPr>
              <a:t>builders, plumbers, electricians, painters and decorators, contract caterers, pest control, line cleaners (for the bar).</a:t>
            </a:r>
            <a:endParaRPr lang="en-US" sz="1200" dirty="0">
              <a:solidFill>
                <a:schemeClr val="tx1"/>
              </a:solidFill>
              <a:ea typeface="Kozuka Gothic Pro H" panose="020B0800000000000000" pitchFamily="34" charset="-128"/>
            </a:endParaRPr>
          </a:p>
          <a:p>
            <a:pPr algn="l"/>
            <a:endParaRPr lang="en-US" sz="1200" b="1" dirty="0">
              <a:solidFill>
                <a:srgbClr val="00B0F0"/>
              </a:solidFill>
              <a:ea typeface="Kozuka Gothic Pro H" panose="020B0800000000000000" pitchFamily="34" charset="-128"/>
            </a:endParaRPr>
          </a:p>
        </p:txBody>
      </p:sp>
      <p:pic>
        <p:nvPicPr>
          <p:cNvPr id="2076" name="Picture 28" descr="Image result for hotel receptioni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133" y="5890085"/>
            <a:ext cx="2520203" cy="126010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room attenda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5265" y="5890085"/>
            <a:ext cx="2185761" cy="125083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che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7727" y="5890086"/>
            <a:ext cx="1875316" cy="1250836"/>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mage result for food shopp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6437" y="3654125"/>
            <a:ext cx="1581957" cy="989999"/>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117"/>
          <p:cNvSpPr/>
          <p:nvPr/>
        </p:nvSpPr>
        <p:spPr>
          <a:xfrm>
            <a:off x="7005619" y="2938690"/>
            <a:ext cx="1810966" cy="3785652"/>
          </a:xfrm>
          <a:prstGeom prst="rect">
            <a:avLst/>
          </a:prstGeom>
          <a:ln w="28575">
            <a:solidFill>
              <a:srgbClr val="7030A0"/>
            </a:solidFill>
            <a:prstDash val="sysDot"/>
          </a:ln>
        </p:spPr>
        <p:txBody>
          <a:bodyPr wrap="square">
            <a:spAutoFit/>
          </a:bodyPr>
          <a:lstStyle/>
          <a:p>
            <a:pPr>
              <a:spcAft>
                <a:spcPts val="0"/>
              </a:spcAft>
            </a:pPr>
            <a:r>
              <a:rPr lang="en-US" sz="1200" b="1" dirty="0" smtClean="0">
                <a:solidFill>
                  <a:srgbClr val="7030A0"/>
                </a:solidFill>
              </a:rPr>
              <a:t>Room </a:t>
            </a:r>
            <a:r>
              <a:rPr lang="en-US" sz="1200" b="1" dirty="0">
                <a:solidFill>
                  <a:srgbClr val="7030A0"/>
                </a:solidFill>
              </a:rPr>
              <a:t>Expenses</a:t>
            </a:r>
            <a:r>
              <a:rPr lang="en-US" sz="1200" dirty="0">
                <a:solidFill>
                  <a:schemeClr val="tx1">
                    <a:lumMod val="75000"/>
                    <a:lumOff val="25000"/>
                  </a:schemeClr>
                </a:solidFill>
              </a:rPr>
              <a:t/>
            </a:r>
            <a:br>
              <a:rPr lang="en-US" sz="1200" dirty="0">
                <a:solidFill>
                  <a:schemeClr val="tx1">
                    <a:lumMod val="75000"/>
                    <a:lumOff val="25000"/>
                  </a:schemeClr>
                </a:solidFill>
              </a:rPr>
            </a:br>
            <a:r>
              <a:rPr lang="en-US" sz="1200" dirty="0">
                <a:ea typeface="Times New Roman" panose="02020603050405020304" pitchFamily="18" charset="0"/>
              </a:rPr>
              <a:t>Newspapers</a:t>
            </a:r>
            <a:br>
              <a:rPr lang="en-US" sz="1200" dirty="0">
                <a:ea typeface="Times New Roman" panose="02020603050405020304" pitchFamily="18" charset="0"/>
              </a:rPr>
            </a:br>
            <a:r>
              <a:rPr lang="en-US" sz="1200" dirty="0">
                <a:ea typeface="Times New Roman" panose="02020603050405020304" pitchFamily="18" charset="0"/>
              </a:rPr>
              <a:t>Guest stationary</a:t>
            </a:r>
            <a:br>
              <a:rPr lang="en-US" sz="1200" dirty="0">
                <a:ea typeface="Times New Roman" panose="02020603050405020304" pitchFamily="18" charset="0"/>
              </a:rPr>
            </a:br>
            <a:r>
              <a:rPr lang="en-US" sz="1200" dirty="0">
                <a:ea typeface="Times New Roman" panose="02020603050405020304" pitchFamily="18" charset="0"/>
              </a:rPr>
              <a:t>Tea/Coffee</a:t>
            </a:r>
            <a:br>
              <a:rPr lang="en-US" sz="1200" dirty="0">
                <a:ea typeface="Times New Roman" panose="02020603050405020304" pitchFamily="18" charset="0"/>
              </a:rPr>
            </a:br>
            <a:r>
              <a:rPr lang="en-US" sz="1200" dirty="0">
                <a:ea typeface="Times New Roman" panose="02020603050405020304" pitchFamily="18" charset="0"/>
              </a:rPr>
              <a:t>Toiletries</a:t>
            </a:r>
            <a:br>
              <a:rPr lang="en-US" sz="1200" dirty="0">
                <a:ea typeface="Times New Roman" panose="02020603050405020304" pitchFamily="18" charset="0"/>
              </a:rPr>
            </a:br>
            <a:r>
              <a:rPr lang="en-US" sz="1200" dirty="0">
                <a:ea typeface="Times New Roman" panose="02020603050405020304" pitchFamily="18" charset="0"/>
              </a:rPr>
              <a:t>Flowers</a:t>
            </a:r>
            <a:br>
              <a:rPr lang="en-US" sz="1200" dirty="0">
                <a:ea typeface="Times New Roman" panose="02020603050405020304" pitchFamily="18" charset="0"/>
              </a:rPr>
            </a:br>
            <a:r>
              <a:rPr lang="en-US" sz="1200" dirty="0">
                <a:ea typeface="Times New Roman" panose="02020603050405020304" pitchFamily="18" charset="0"/>
              </a:rPr>
              <a:t>Hangers</a:t>
            </a:r>
            <a:br>
              <a:rPr lang="en-US" sz="1200" dirty="0">
                <a:ea typeface="Times New Roman" panose="02020603050405020304" pitchFamily="18" charset="0"/>
              </a:rPr>
            </a:br>
            <a:r>
              <a:rPr lang="en-GB" sz="1200" dirty="0">
                <a:ea typeface="Times New Roman" panose="02020603050405020304" pitchFamily="18" charset="0"/>
              </a:rPr>
              <a:t>Complimentary </a:t>
            </a:r>
            <a:r>
              <a:rPr lang="en-GB" sz="1200" dirty="0" smtClean="0">
                <a:ea typeface="Times New Roman" panose="02020603050405020304" pitchFamily="18" charset="0"/>
              </a:rPr>
              <a:t>sweets </a:t>
            </a:r>
          </a:p>
          <a:p>
            <a:r>
              <a:rPr lang="en-US" sz="1200" b="1" dirty="0">
                <a:solidFill>
                  <a:srgbClr val="7030A0"/>
                </a:solidFill>
              </a:rPr>
              <a:t>Linen Expenses</a:t>
            </a:r>
            <a:r>
              <a:rPr lang="en-US" sz="1200" dirty="0">
                <a:solidFill>
                  <a:schemeClr val="tx1">
                    <a:lumMod val="75000"/>
                    <a:lumOff val="25000"/>
                  </a:schemeClr>
                </a:solidFill>
              </a:rPr>
              <a:t/>
            </a:r>
            <a:br>
              <a:rPr lang="en-US" sz="1200" dirty="0">
                <a:solidFill>
                  <a:schemeClr val="tx1">
                    <a:lumMod val="75000"/>
                    <a:lumOff val="25000"/>
                  </a:schemeClr>
                </a:solidFill>
              </a:rPr>
            </a:br>
            <a:r>
              <a:rPr lang="en-US" sz="1200" dirty="0"/>
              <a:t>Towels</a:t>
            </a:r>
            <a:br>
              <a:rPr lang="en-US" sz="1200" dirty="0"/>
            </a:br>
            <a:r>
              <a:rPr lang="en-US" sz="1200" dirty="0"/>
              <a:t>Facecloths</a:t>
            </a:r>
            <a:br>
              <a:rPr lang="en-US" sz="1200" dirty="0"/>
            </a:br>
            <a:r>
              <a:rPr lang="en-US" sz="1200" dirty="0"/>
              <a:t>Dry cleaning</a:t>
            </a:r>
            <a:br>
              <a:rPr lang="en-US" sz="1200" dirty="0"/>
            </a:br>
            <a:r>
              <a:rPr lang="en-US" sz="1200" dirty="0"/>
              <a:t>Bed </a:t>
            </a:r>
            <a:r>
              <a:rPr lang="en-US" sz="1200" dirty="0" smtClean="0"/>
              <a:t>linen</a:t>
            </a:r>
          </a:p>
          <a:p>
            <a:r>
              <a:rPr lang="en-US" sz="1200" b="1" dirty="0">
                <a:solidFill>
                  <a:srgbClr val="7030A0"/>
                </a:solidFill>
              </a:rPr>
              <a:t>Food Expenses</a:t>
            </a:r>
            <a:r>
              <a:rPr lang="en-US" sz="1200" dirty="0">
                <a:solidFill>
                  <a:schemeClr val="tx1">
                    <a:lumMod val="75000"/>
                    <a:lumOff val="25000"/>
                  </a:schemeClr>
                </a:solidFill>
              </a:rPr>
              <a:t/>
            </a:r>
            <a:br>
              <a:rPr lang="en-US" sz="1200" dirty="0">
                <a:solidFill>
                  <a:schemeClr val="tx1">
                    <a:lumMod val="75000"/>
                    <a:lumOff val="25000"/>
                  </a:schemeClr>
                </a:solidFill>
              </a:rPr>
            </a:br>
            <a:r>
              <a:rPr lang="en-GB" sz="1200" dirty="0">
                <a:ea typeface="Times New Roman" panose="02020603050405020304" pitchFamily="18" charset="0"/>
              </a:rPr>
              <a:t>Ingredients</a:t>
            </a:r>
            <a:br>
              <a:rPr lang="en-GB" sz="1200" dirty="0">
                <a:ea typeface="Times New Roman" panose="02020603050405020304" pitchFamily="18" charset="0"/>
              </a:rPr>
            </a:br>
            <a:r>
              <a:rPr lang="en-GB" sz="1200" dirty="0">
                <a:ea typeface="Times New Roman" panose="02020603050405020304" pitchFamily="18" charset="0"/>
              </a:rPr>
              <a:t>Storage equipment</a:t>
            </a:r>
            <a:br>
              <a:rPr lang="en-GB" sz="1200" dirty="0">
                <a:ea typeface="Times New Roman" panose="02020603050405020304" pitchFamily="18" charset="0"/>
              </a:rPr>
            </a:br>
            <a:r>
              <a:rPr lang="en-GB" sz="1200" dirty="0">
                <a:ea typeface="Times New Roman" panose="02020603050405020304" pitchFamily="18" charset="0"/>
              </a:rPr>
              <a:t>Cooking equipment</a:t>
            </a:r>
            <a:br>
              <a:rPr lang="en-GB" sz="1200" dirty="0">
                <a:ea typeface="Times New Roman" panose="02020603050405020304" pitchFamily="18" charset="0"/>
              </a:rPr>
            </a:br>
            <a:r>
              <a:rPr lang="en-GB" sz="1200" dirty="0">
                <a:ea typeface="Times New Roman" panose="02020603050405020304" pitchFamily="18" charset="0"/>
              </a:rPr>
              <a:t>Crockery</a:t>
            </a:r>
            <a:br>
              <a:rPr lang="en-GB" sz="1200" dirty="0">
                <a:ea typeface="Times New Roman" panose="02020603050405020304" pitchFamily="18" charset="0"/>
              </a:rPr>
            </a:br>
            <a:r>
              <a:rPr lang="en-GB" sz="1200" dirty="0">
                <a:ea typeface="Times New Roman" panose="02020603050405020304" pitchFamily="18" charset="0"/>
              </a:rPr>
              <a:t>Cutlery</a:t>
            </a:r>
            <a:br>
              <a:rPr lang="en-GB" sz="1200" dirty="0">
                <a:ea typeface="Times New Roman" panose="02020603050405020304" pitchFamily="18" charset="0"/>
              </a:rPr>
            </a:br>
            <a:r>
              <a:rPr lang="en-GB" sz="1200" dirty="0" smtClean="0">
                <a:ea typeface="Times New Roman" panose="02020603050405020304" pitchFamily="18" charset="0"/>
              </a:rPr>
              <a:t>Glasses</a:t>
            </a:r>
            <a:endParaRPr lang="en-GB" sz="1200" dirty="0">
              <a:ea typeface="Times New Roman" panose="02020603050405020304" pitchFamily="18" charset="0"/>
            </a:endParaRPr>
          </a:p>
        </p:txBody>
      </p:sp>
      <p:sp>
        <p:nvSpPr>
          <p:cNvPr id="119" name="Title 1"/>
          <p:cNvSpPr txBox="1">
            <a:spLocks/>
          </p:cNvSpPr>
          <p:nvPr/>
        </p:nvSpPr>
        <p:spPr>
          <a:xfrm>
            <a:off x="6975457" y="6934200"/>
            <a:ext cx="5659196" cy="2460904"/>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b="1" dirty="0" smtClean="0">
                <a:solidFill>
                  <a:srgbClr val="FF0000"/>
                </a:solidFill>
                <a:ea typeface="Kozuka Gothic Pro H" panose="020B0800000000000000" pitchFamily="34" charset="-128"/>
              </a:rPr>
              <a:t>Key Words</a:t>
            </a:r>
          </a:p>
          <a:p>
            <a:pPr algn="l"/>
            <a:r>
              <a:rPr lang="en-GB" sz="1400" b="1" dirty="0" smtClean="0">
                <a:solidFill>
                  <a:schemeClr val="tx1"/>
                </a:solidFill>
                <a:ea typeface="Kozuka Gothic Pro H" panose="020B0800000000000000" pitchFamily="34" charset="-128"/>
              </a:rPr>
              <a:t>Capital - </a:t>
            </a:r>
            <a:r>
              <a:rPr lang="en-US" sz="1400" dirty="0">
                <a:solidFill>
                  <a:schemeClr val="tx1"/>
                </a:solidFill>
              </a:rPr>
              <a:t>wealth in the form of money or other assets owned by a person or </a:t>
            </a:r>
            <a:r>
              <a:rPr lang="en-US" sz="1400" dirty="0" smtClean="0">
                <a:solidFill>
                  <a:schemeClr val="tx1"/>
                </a:solidFill>
              </a:rPr>
              <a:t>business </a:t>
            </a:r>
            <a:r>
              <a:rPr lang="en-GB" sz="1400" dirty="0" smtClean="0">
                <a:solidFill>
                  <a:schemeClr val="tx1"/>
                </a:solidFill>
              </a:rPr>
              <a:t>that can be used to buy things necessary for the business to run (be maintained) or grow.</a:t>
            </a:r>
          </a:p>
          <a:p>
            <a:pPr algn="l"/>
            <a:r>
              <a:rPr lang="en-GB" sz="1400" b="1" dirty="0" smtClean="0">
                <a:solidFill>
                  <a:schemeClr val="tx1"/>
                </a:solidFill>
              </a:rPr>
              <a:t>V.A.T </a:t>
            </a:r>
            <a:r>
              <a:rPr lang="en-GB" sz="1400" b="1" dirty="0">
                <a:solidFill>
                  <a:schemeClr val="tx1"/>
                </a:solidFill>
                <a:ea typeface="Kozuka Gothic Pro H" panose="020B0800000000000000" pitchFamily="34" charset="-128"/>
              </a:rPr>
              <a:t>- </a:t>
            </a:r>
            <a:r>
              <a:rPr lang="en-GB" sz="1400" dirty="0" smtClean="0">
                <a:solidFill>
                  <a:schemeClr val="tx1"/>
                </a:solidFill>
              </a:rPr>
              <a:t>or </a:t>
            </a:r>
            <a:r>
              <a:rPr lang="en-GB" sz="1400" dirty="0">
                <a:solidFill>
                  <a:schemeClr val="tx1"/>
                </a:solidFill>
              </a:rPr>
              <a:t>Value Add </a:t>
            </a:r>
            <a:r>
              <a:rPr lang="en-GB" sz="1400" dirty="0" smtClean="0">
                <a:solidFill>
                  <a:schemeClr val="tx1"/>
                </a:solidFill>
              </a:rPr>
              <a:t>Tax, </a:t>
            </a:r>
            <a:r>
              <a:rPr lang="en-GB" sz="1400" dirty="0">
                <a:solidFill>
                  <a:schemeClr val="tx1"/>
                </a:solidFill>
              </a:rPr>
              <a:t>is a tax that is charged to all </a:t>
            </a:r>
            <a:r>
              <a:rPr lang="en-GB" sz="1400" dirty="0" smtClean="0">
                <a:solidFill>
                  <a:schemeClr val="tx1"/>
                </a:solidFill>
              </a:rPr>
              <a:t>businesses</a:t>
            </a:r>
            <a:r>
              <a:rPr lang="en-US" sz="1400" dirty="0">
                <a:solidFill>
                  <a:schemeClr val="tx1"/>
                </a:solidFill>
              </a:rPr>
              <a:t>.</a:t>
            </a:r>
            <a:endParaRPr lang="en-GB" sz="1400" b="1" dirty="0" smtClean="0">
              <a:solidFill>
                <a:schemeClr val="tx1"/>
              </a:solidFill>
            </a:endParaRPr>
          </a:p>
          <a:p>
            <a:pPr algn="l"/>
            <a:r>
              <a:rPr lang="en-GB" sz="1400" b="1" dirty="0" smtClean="0">
                <a:solidFill>
                  <a:schemeClr val="tx1"/>
                </a:solidFill>
              </a:rPr>
              <a:t>Profit </a:t>
            </a:r>
            <a:r>
              <a:rPr lang="en-GB" sz="1400" b="1" dirty="0">
                <a:solidFill>
                  <a:schemeClr val="tx1"/>
                </a:solidFill>
                <a:ea typeface="Kozuka Gothic Pro H" panose="020B0800000000000000" pitchFamily="34" charset="-128"/>
              </a:rPr>
              <a:t>- </a:t>
            </a:r>
            <a:r>
              <a:rPr lang="en-US" sz="1400" dirty="0" smtClean="0">
                <a:solidFill>
                  <a:schemeClr val="tx1"/>
                </a:solidFill>
              </a:rPr>
              <a:t>amount of money earned after costs have been deducted.</a:t>
            </a:r>
          </a:p>
          <a:p>
            <a:pPr algn="l"/>
            <a:r>
              <a:rPr lang="en-US" sz="1400" b="1" dirty="0" smtClean="0">
                <a:solidFill>
                  <a:schemeClr val="tx1"/>
                </a:solidFill>
                <a:ea typeface="Kozuka Gothic Pro H" panose="020B0800000000000000" pitchFamily="34" charset="-128"/>
              </a:rPr>
              <a:t>Overheads – </a:t>
            </a:r>
            <a:r>
              <a:rPr lang="en-GB" sz="1400" dirty="0" smtClean="0">
                <a:solidFill>
                  <a:schemeClr val="tx1"/>
                </a:solidFill>
                <a:ea typeface="Kozuka Gothic Pro H" panose="020B0800000000000000" pitchFamily="34" charset="-128"/>
              </a:rPr>
              <a:t>a cost or an expense, e.g. electricity, gas, water, staff wages, food costs such as ingredients, phone/internet bills, drinks e.g. wine, beer, lager, spirits, tea and coffee. </a:t>
            </a:r>
            <a:endParaRPr lang="en-GB" sz="1400" b="1" dirty="0" smtClean="0">
              <a:solidFill>
                <a:schemeClr val="tx1"/>
              </a:solidFill>
              <a:ea typeface="Kozuka Gothic Pro H" panose="020B0800000000000000" pitchFamily="34" charset="-128"/>
            </a:endParaRPr>
          </a:p>
          <a:p>
            <a:pPr algn="l"/>
            <a:endParaRPr lang="en-GB" sz="1400" b="1" dirty="0" smtClean="0">
              <a:solidFill>
                <a:schemeClr val="tx1"/>
              </a:solidFill>
              <a:ea typeface="Kozuka Gothic Pro H" panose="020B0800000000000000" pitchFamily="34" charset="-128"/>
            </a:endParaRPr>
          </a:p>
          <a:p>
            <a:pPr algn="l"/>
            <a:endParaRPr lang="en-GB" sz="1400" b="1" dirty="0">
              <a:solidFill>
                <a:schemeClr val="tx1"/>
              </a:solidFill>
              <a:ea typeface="Kozuka Gothic Pro H" panose="020B0800000000000000" pitchFamily="34" charset="-128"/>
            </a:endParaRPr>
          </a:p>
        </p:txBody>
      </p:sp>
      <p:sp>
        <p:nvSpPr>
          <p:cNvPr id="121" name="Title 1"/>
          <p:cNvSpPr txBox="1">
            <a:spLocks/>
          </p:cNvSpPr>
          <p:nvPr/>
        </p:nvSpPr>
        <p:spPr>
          <a:xfrm>
            <a:off x="5633653" y="655326"/>
            <a:ext cx="4027542" cy="1211574"/>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chemeClr val="accent2"/>
              </a:buClr>
            </a:pPr>
            <a:r>
              <a:rPr lang="en-GB" sz="1400" b="1" u="sng" dirty="0">
                <a:solidFill>
                  <a:schemeClr val="tx1"/>
                </a:solidFill>
              </a:rPr>
              <a:t>Fixed</a:t>
            </a:r>
            <a:r>
              <a:rPr lang="en-GB" sz="1400" dirty="0">
                <a:solidFill>
                  <a:schemeClr val="tx1"/>
                </a:solidFill>
              </a:rPr>
              <a:t> costs are those that </a:t>
            </a:r>
            <a:r>
              <a:rPr lang="en-GB" sz="1400" b="1" u="sng" dirty="0">
                <a:solidFill>
                  <a:schemeClr val="tx1"/>
                </a:solidFill>
              </a:rPr>
              <a:t>stay the same</a:t>
            </a:r>
            <a:r>
              <a:rPr lang="en-GB" sz="1400" dirty="0">
                <a:solidFill>
                  <a:schemeClr val="tx1"/>
                </a:solidFill>
              </a:rPr>
              <a:t>,</a:t>
            </a:r>
            <a:br>
              <a:rPr lang="en-GB" sz="1400" dirty="0">
                <a:solidFill>
                  <a:schemeClr val="tx1"/>
                </a:solidFill>
              </a:rPr>
            </a:br>
            <a:r>
              <a:rPr lang="en-GB" sz="1400" dirty="0">
                <a:solidFill>
                  <a:schemeClr val="tx1"/>
                </a:solidFill>
              </a:rPr>
              <a:t>e.g. rent, insurance, energy, rates</a:t>
            </a:r>
          </a:p>
          <a:p>
            <a:pPr algn="l">
              <a:buClr>
                <a:schemeClr val="accent2"/>
              </a:buClr>
            </a:pPr>
            <a:endParaRPr lang="en-GB" sz="1400" dirty="0">
              <a:solidFill>
                <a:schemeClr val="tx1"/>
              </a:solidFill>
            </a:endParaRPr>
          </a:p>
          <a:p>
            <a:pPr algn="l">
              <a:buClr>
                <a:schemeClr val="accent2"/>
              </a:buClr>
            </a:pPr>
            <a:r>
              <a:rPr lang="en-GB" sz="1400" b="1" u="sng" dirty="0">
                <a:solidFill>
                  <a:schemeClr val="tx1"/>
                </a:solidFill>
              </a:rPr>
              <a:t>Variable</a:t>
            </a:r>
            <a:r>
              <a:rPr lang="en-GB" sz="1400" dirty="0">
                <a:solidFill>
                  <a:schemeClr val="tx1"/>
                </a:solidFill>
              </a:rPr>
              <a:t> costs are those that </a:t>
            </a:r>
            <a:r>
              <a:rPr lang="en-GB" sz="1400" b="1" u="sng" dirty="0">
                <a:solidFill>
                  <a:schemeClr val="tx1"/>
                </a:solidFill>
              </a:rPr>
              <a:t>can change</a:t>
            </a:r>
            <a:r>
              <a:rPr lang="en-GB" sz="1400" dirty="0">
                <a:solidFill>
                  <a:schemeClr val="tx1"/>
                </a:solidFill>
              </a:rPr>
              <a:t>,</a:t>
            </a:r>
            <a:br>
              <a:rPr lang="en-GB" sz="1400" dirty="0">
                <a:solidFill>
                  <a:schemeClr val="tx1"/>
                </a:solidFill>
              </a:rPr>
            </a:br>
            <a:r>
              <a:rPr lang="en-GB" sz="1400" dirty="0">
                <a:solidFill>
                  <a:schemeClr val="tx1"/>
                </a:solidFill>
              </a:rPr>
              <a:t>e.g. wages, food costs, drink, </a:t>
            </a:r>
            <a:r>
              <a:rPr lang="en-GB" sz="1400" dirty="0" smtClean="0">
                <a:solidFill>
                  <a:schemeClr val="tx1"/>
                </a:solidFill>
              </a:rPr>
              <a:t>tax.</a:t>
            </a:r>
            <a:endParaRPr lang="en-GB" sz="1400" dirty="0">
              <a:solidFill>
                <a:schemeClr val="tx1"/>
              </a:solidFill>
            </a:endParaRPr>
          </a:p>
        </p:txBody>
      </p:sp>
      <p:sp>
        <p:nvSpPr>
          <p:cNvPr id="122" name="Rectangle 121"/>
          <p:cNvSpPr/>
          <p:nvPr/>
        </p:nvSpPr>
        <p:spPr>
          <a:xfrm>
            <a:off x="8914653" y="2938690"/>
            <a:ext cx="1810966" cy="1754326"/>
          </a:xfrm>
          <a:prstGeom prst="rect">
            <a:avLst/>
          </a:prstGeom>
          <a:ln w="28575">
            <a:solidFill>
              <a:srgbClr val="7030A0"/>
            </a:solidFill>
            <a:prstDash val="sysDot"/>
          </a:ln>
        </p:spPr>
        <p:txBody>
          <a:bodyPr wrap="square">
            <a:spAutoFit/>
          </a:bodyPr>
          <a:lstStyle/>
          <a:p>
            <a:pPr>
              <a:spcAft>
                <a:spcPts val="0"/>
              </a:spcAft>
            </a:pPr>
            <a:r>
              <a:rPr lang="en-US" sz="1200" b="1" dirty="0" smtClean="0">
                <a:solidFill>
                  <a:srgbClr val="7030A0"/>
                </a:solidFill>
                <a:ea typeface="Times New Roman" panose="02020603050405020304" pitchFamily="18" charset="0"/>
              </a:rPr>
              <a:t>Cleaning </a:t>
            </a:r>
            <a:r>
              <a:rPr lang="en-US" sz="1200" b="1" dirty="0">
                <a:solidFill>
                  <a:srgbClr val="7030A0"/>
                </a:solidFill>
                <a:ea typeface="Times New Roman" panose="02020603050405020304" pitchFamily="18" charset="0"/>
              </a:rPr>
              <a:t>Expenses</a:t>
            </a:r>
            <a:r>
              <a:rPr lang="en-US" sz="1200" dirty="0">
                <a:solidFill>
                  <a:schemeClr val="tx1">
                    <a:lumMod val="75000"/>
                    <a:lumOff val="25000"/>
                  </a:schemeClr>
                </a:solidFill>
                <a:ea typeface="Times New Roman" panose="02020603050405020304" pitchFamily="18" charset="0"/>
              </a:rPr>
              <a:t/>
            </a:r>
            <a:br>
              <a:rPr lang="en-US" sz="1200" dirty="0">
                <a:solidFill>
                  <a:schemeClr val="tx1">
                    <a:lumMod val="75000"/>
                    <a:lumOff val="25000"/>
                  </a:schemeClr>
                </a:solidFill>
                <a:ea typeface="Times New Roman" panose="02020603050405020304" pitchFamily="18" charset="0"/>
              </a:rPr>
            </a:br>
            <a:r>
              <a:rPr lang="en-US" sz="1200" dirty="0">
                <a:ea typeface="Times New Roman" panose="02020603050405020304" pitchFamily="18" charset="0"/>
              </a:rPr>
              <a:t>Cleaning cloths/mops</a:t>
            </a:r>
            <a:br>
              <a:rPr lang="en-US" sz="1200" dirty="0">
                <a:ea typeface="Times New Roman" panose="02020603050405020304" pitchFamily="18" charset="0"/>
              </a:rPr>
            </a:br>
            <a:r>
              <a:rPr lang="en-US" sz="1200" dirty="0">
                <a:ea typeface="Times New Roman" panose="02020603050405020304" pitchFamily="18" charset="0"/>
              </a:rPr>
              <a:t>Cleaning chemicals</a:t>
            </a:r>
            <a:br>
              <a:rPr lang="en-US" sz="1200" dirty="0">
                <a:ea typeface="Times New Roman" panose="02020603050405020304" pitchFamily="18" charset="0"/>
              </a:rPr>
            </a:br>
            <a:r>
              <a:rPr lang="en-US" sz="1200" dirty="0">
                <a:ea typeface="Times New Roman" panose="02020603050405020304" pitchFamily="18" charset="0"/>
              </a:rPr>
              <a:t>Dusters</a:t>
            </a:r>
            <a:endParaRPr lang="en-GB" sz="1200" dirty="0">
              <a:ea typeface="Times New Roman" panose="02020603050405020304" pitchFamily="18" charset="0"/>
            </a:endParaRPr>
          </a:p>
          <a:p>
            <a:pPr>
              <a:spcAft>
                <a:spcPts val="0"/>
              </a:spcAft>
            </a:pPr>
            <a:r>
              <a:rPr lang="en-US" sz="1200" dirty="0">
                <a:ea typeface="Times New Roman" panose="02020603050405020304" pitchFamily="18" charset="0"/>
              </a:rPr>
              <a:t>Dustpans</a:t>
            </a:r>
            <a:endParaRPr lang="en-GB" sz="1200" dirty="0">
              <a:ea typeface="Times New Roman" panose="02020603050405020304" pitchFamily="18" charset="0"/>
            </a:endParaRPr>
          </a:p>
          <a:p>
            <a:pPr>
              <a:spcAft>
                <a:spcPts val="0"/>
              </a:spcAft>
            </a:pPr>
            <a:r>
              <a:rPr lang="en-US" sz="1200" dirty="0">
                <a:ea typeface="Times New Roman" panose="02020603050405020304" pitchFamily="18" charset="0"/>
              </a:rPr>
              <a:t>Buckets</a:t>
            </a:r>
            <a:br>
              <a:rPr lang="en-US" sz="1200" dirty="0">
                <a:ea typeface="Times New Roman" panose="02020603050405020304" pitchFamily="18" charset="0"/>
              </a:rPr>
            </a:br>
            <a:r>
              <a:rPr lang="en-US" sz="1200" dirty="0">
                <a:ea typeface="Times New Roman" panose="02020603050405020304" pitchFamily="18" charset="0"/>
              </a:rPr>
              <a:t>Bin bags</a:t>
            </a:r>
            <a:br>
              <a:rPr lang="en-US" sz="1200" dirty="0">
                <a:ea typeface="Times New Roman" panose="02020603050405020304" pitchFamily="18" charset="0"/>
              </a:rPr>
            </a:br>
            <a:r>
              <a:rPr lang="en-US" sz="1200" dirty="0">
                <a:ea typeface="Times New Roman" panose="02020603050405020304" pitchFamily="18" charset="0"/>
              </a:rPr>
              <a:t>Vacuum cleaners</a:t>
            </a:r>
            <a:br>
              <a:rPr lang="en-US" sz="1200" dirty="0">
                <a:ea typeface="Times New Roman" panose="02020603050405020304" pitchFamily="18" charset="0"/>
              </a:rPr>
            </a:br>
            <a:r>
              <a:rPr lang="en-US" sz="1200" dirty="0">
                <a:ea typeface="Times New Roman" panose="02020603050405020304" pitchFamily="18" charset="0"/>
              </a:rPr>
              <a:t>Other </a:t>
            </a:r>
            <a:r>
              <a:rPr lang="en-US" sz="1200" dirty="0" smtClean="0">
                <a:ea typeface="Times New Roman" panose="02020603050405020304" pitchFamily="18" charset="0"/>
              </a:rPr>
              <a:t>equipment</a:t>
            </a:r>
            <a:endParaRPr lang="en-GB" sz="1200" dirty="0">
              <a:ea typeface="Times New Roman" panose="02020603050405020304" pitchFamily="18" charset="0"/>
            </a:endParaRPr>
          </a:p>
        </p:txBody>
      </p:sp>
      <p:pic>
        <p:nvPicPr>
          <p:cNvPr id="2084" name="Picture 36" descr="Image result for spend money clip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1513" y="645967"/>
            <a:ext cx="2927055" cy="1987602"/>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Image result for profit clip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43088" y="4836295"/>
            <a:ext cx="1820632" cy="182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6</a:t>
            </a:r>
            <a:endParaRPr lang="en-GB" sz="3600" b="1" dirty="0"/>
          </a:p>
        </p:txBody>
      </p:sp>
      <p:sp>
        <p:nvSpPr>
          <p:cNvPr id="7" name="Title 1"/>
          <p:cNvSpPr txBox="1">
            <a:spLocks/>
          </p:cNvSpPr>
          <p:nvPr/>
        </p:nvSpPr>
        <p:spPr>
          <a:xfrm>
            <a:off x="630222" y="54908"/>
            <a:ext cx="56308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Costs Menus and Events: Calculations</a:t>
            </a:r>
            <a:endParaRPr lang="en-GB" sz="2200" b="1" dirty="0"/>
          </a:p>
        </p:txBody>
      </p:sp>
      <p:sp>
        <p:nvSpPr>
          <p:cNvPr id="9" name="Title 1"/>
          <p:cNvSpPr txBox="1">
            <a:spLocks/>
          </p:cNvSpPr>
          <p:nvPr/>
        </p:nvSpPr>
        <p:spPr>
          <a:xfrm>
            <a:off x="333818" y="687208"/>
            <a:ext cx="5927282" cy="1804080"/>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b="1" dirty="0">
                <a:solidFill>
                  <a:schemeClr val="tx1"/>
                </a:solidFill>
                <a:ea typeface="Kozuka Gothic Pro H" panose="020B0800000000000000" pitchFamily="34" charset="-128"/>
              </a:rPr>
              <a:t>Food costs </a:t>
            </a:r>
            <a:r>
              <a:rPr lang="en-US" sz="1600" dirty="0">
                <a:solidFill>
                  <a:schemeClr val="tx1"/>
                </a:solidFill>
                <a:ea typeface="Kozuka Gothic Pro H" panose="020B0800000000000000" pitchFamily="34" charset="-128"/>
              </a:rPr>
              <a:t>are </a:t>
            </a:r>
            <a:r>
              <a:rPr lang="en-US" sz="1600" b="1" dirty="0">
                <a:solidFill>
                  <a:schemeClr val="tx1"/>
                </a:solidFill>
                <a:ea typeface="Kozuka Gothic Pro H" panose="020B0800000000000000" pitchFamily="34" charset="-128"/>
              </a:rPr>
              <a:t>large percentage </a:t>
            </a:r>
            <a:r>
              <a:rPr lang="en-US" sz="1600" dirty="0">
                <a:solidFill>
                  <a:schemeClr val="tx1"/>
                </a:solidFill>
                <a:ea typeface="Kozuka Gothic Pro H" panose="020B0800000000000000" pitchFamily="34" charset="-128"/>
              </a:rPr>
              <a:t>of costs for most hospitality businesses. When planning menus chefs must </a:t>
            </a:r>
            <a:r>
              <a:rPr lang="en-US" sz="1600" b="1" dirty="0">
                <a:solidFill>
                  <a:schemeClr val="tx1"/>
                </a:solidFill>
                <a:ea typeface="Kozuka Gothic Pro H" panose="020B0800000000000000" pitchFamily="34" charset="-128"/>
              </a:rPr>
              <a:t>calculate</a:t>
            </a:r>
            <a:r>
              <a:rPr lang="en-US" sz="1600" dirty="0">
                <a:solidFill>
                  <a:schemeClr val="tx1"/>
                </a:solidFill>
                <a:ea typeface="Kozuka Gothic Pro H" panose="020B0800000000000000" pitchFamily="34" charset="-128"/>
              </a:rPr>
              <a:t> how much dishes will </a:t>
            </a:r>
            <a:r>
              <a:rPr lang="en-US" sz="1600" b="1" dirty="0">
                <a:solidFill>
                  <a:schemeClr val="tx1"/>
                </a:solidFill>
                <a:ea typeface="Kozuka Gothic Pro H" panose="020B0800000000000000" pitchFamily="34" charset="-128"/>
              </a:rPr>
              <a:t>cost</a:t>
            </a:r>
            <a:r>
              <a:rPr lang="en-US" sz="1600" dirty="0">
                <a:solidFill>
                  <a:schemeClr val="tx1"/>
                </a:solidFill>
                <a:ea typeface="Kozuka Gothic Pro H" panose="020B0800000000000000" pitchFamily="34" charset="-128"/>
              </a:rPr>
              <a:t> </a:t>
            </a:r>
            <a:r>
              <a:rPr lang="en-US" sz="1600" b="1" dirty="0">
                <a:solidFill>
                  <a:schemeClr val="tx1"/>
                </a:solidFill>
                <a:ea typeface="Kozuka Gothic Pro H" panose="020B0800000000000000" pitchFamily="34" charset="-128"/>
              </a:rPr>
              <a:t>per portion </a:t>
            </a:r>
            <a:r>
              <a:rPr lang="en-US" sz="1600" dirty="0">
                <a:solidFill>
                  <a:schemeClr val="tx1"/>
                </a:solidFill>
                <a:ea typeface="Kozuka Gothic Pro H" panose="020B0800000000000000" pitchFamily="34" charset="-128"/>
              </a:rPr>
              <a:t>to be able to justify keeping it on the menu. Expensive dishes that are not ordered often may lead to </a:t>
            </a:r>
            <a:r>
              <a:rPr lang="en-US" sz="1600" b="1" dirty="0">
                <a:solidFill>
                  <a:schemeClr val="tx1"/>
                </a:solidFill>
                <a:ea typeface="Kozuka Gothic Pro H" panose="020B0800000000000000" pitchFamily="34" charset="-128"/>
              </a:rPr>
              <a:t>wasted ingredients </a:t>
            </a:r>
            <a:r>
              <a:rPr lang="en-US" sz="1600" dirty="0">
                <a:solidFill>
                  <a:schemeClr val="tx1"/>
                </a:solidFill>
                <a:ea typeface="Kozuka Gothic Pro H" panose="020B0800000000000000" pitchFamily="34" charset="-128"/>
              </a:rPr>
              <a:t>that are unused, which result in </a:t>
            </a:r>
            <a:r>
              <a:rPr lang="en-US" sz="1600" b="1" dirty="0">
                <a:solidFill>
                  <a:schemeClr val="tx1"/>
                </a:solidFill>
                <a:ea typeface="Kozuka Gothic Pro H" panose="020B0800000000000000" pitchFamily="34" charset="-128"/>
              </a:rPr>
              <a:t>less profit</a:t>
            </a:r>
            <a:r>
              <a:rPr lang="en-US" sz="1600" dirty="0">
                <a:solidFill>
                  <a:schemeClr val="tx1"/>
                </a:solidFill>
                <a:ea typeface="Kozuka Gothic Pro H" panose="020B0800000000000000" pitchFamily="34" charset="-128"/>
              </a:rPr>
              <a:t>. Chef’s must design dishes that generate a profit to stay operational.</a:t>
            </a:r>
          </a:p>
        </p:txBody>
      </p:sp>
      <p:sp>
        <p:nvSpPr>
          <p:cNvPr id="4" name="Rectangle 3"/>
          <p:cNvSpPr/>
          <p:nvPr/>
        </p:nvSpPr>
        <p:spPr>
          <a:xfrm>
            <a:off x="274217" y="5917333"/>
            <a:ext cx="5986883" cy="1323439"/>
          </a:xfrm>
          <a:prstGeom prst="rect">
            <a:avLst/>
          </a:prstGeom>
          <a:ln w="28575">
            <a:solidFill>
              <a:srgbClr val="7030A0"/>
            </a:solidFill>
            <a:prstDash val="sysDot"/>
          </a:ln>
        </p:spPr>
        <p:txBody>
          <a:bodyPr wrap="square">
            <a:spAutoFit/>
          </a:bodyPr>
          <a:lstStyle/>
          <a:p>
            <a:r>
              <a:rPr lang="en-GB" sz="1600" dirty="0"/>
              <a:t>To work out the minimum cost per portion for the business to make a profit, businesses use the following formula</a:t>
            </a:r>
            <a:r>
              <a:rPr lang="en-GB" sz="1600" dirty="0" smtClean="0"/>
              <a:t>.</a:t>
            </a:r>
          </a:p>
          <a:p>
            <a:pPr algn="ctr"/>
            <a:r>
              <a:rPr lang="en-GB" sz="1600" b="1" dirty="0"/>
              <a:t>Cost per portion x </a:t>
            </a:r>
            <a:r>
              <a:rPr lang="en-GB" sz="1600" b="1" dirty="0" smtClean="0"/>
              <a:t>100</a:t>
            </a:r>
            <a:br>
              <a:rPr lang="en-GB" sz="1600" b="1" dirty="0" smtClean="0"/>
            </a:br>
            <a:r>
              <a:rPr lang="en-GB" sz="1600" b="1" dirty="0" smtClean="0"/>
              <a:t>____________________</a:t>
            </a:r>
            <a:br>
              <a:rPr lang="en-GB" sz="1600" b="1" dirty="0" smtClean="0"/>
            </a:br>
            <a:r>
              <a:rPr lang="en-GB" sz="1600" b="1" dirty="0" smtClean="0"/>
              <a:t>40</a:t>
            </a:r>
            <a:endParaRPr lang="en-GB" sz="1600" b="1" dirty="0"/>
          </a:p>
        </p:txBody>
      </p:sp>
      <p:sp>
        <p:nvSpPr>
          <p:cNvPr id="5" name="Rectangle 4"/>
          <p:cNvSpPr/>
          <p:nvPr/>
        </p:nvSpPr>
        <p:spPr>
          <a:xfrm>
            <a:off x="274217" y="7328806"/>
            <a:ext cx="5986883" cy="2031325"/>
          </a:xfrm>
          <a:prstGeom prst="rect">
            <a:avLst/>
          </a:prstGeom>
          <a:ln w="28575">
            <a:solidFill>
              <a:srgbClr val="7030A0"/>
            </a:solidFill>
            <a:prstDash val="sysDot"/>
          </a:ln>
        </p:spPr>
        <p:txBody>
          <a:bodyPr wrap="square">
            <a:spAutoFit/>
          </a:bodyPr>
          <a:lstStyle/>
          <a:p>
            <a:r>
              <a:rPr lang="en-GB" sz="1400" dirty="0"/>
              <a:t>The cost </a:t>
            </a:r>
            <a:r>
              <a:rPr lang="en-GB" sz="1400" dirty="0" smtClean="0"/>
              <a:t>is sometimes </a:t>
            </a:r>
            <a:r>
              <a:rPr lang="en-GB" sz="1400" dirty="0"/>
              <a:t>rounded up or down so the </a:t>
            </a:r>
            <a:r>
              <a:rPr lang="en-GB" sz="1400" dirty="0" smtClean="0"/>
              <a:t>number ends </a:t>
            </a:r>
            <a:r>
              <a:rPr lang="en-GB" sz="1400" dirty="0"/>
              <a:t>in </a:t>
            </a:r>
            <a:r>
              <a:rPr lang="en-GB" sz="1400" dirty="0" smtClean="0"/>
              <a:t>a</a:t>
            </a:r>
            <a:br>
              <a:rPr lang="en-GB" sz="1400" dirty="0" smtClean="0"/>
            </a:br>
            <a:r>
              <a:rPr lang="en-GB" sz="1400" dirty="0" smtClean="0"/>
              <a:t>5 </a:t>
            </a:r>
            <a:r>
              <a:rPr lang="en-GB" sz="1400" dirty="0"/>
              <a:t>or 0 </a:t>
            </a:r>
            <a:r>
              <a:rPr lang="en-GB" sz="1400" dirty="0" smtClean="0"/>
              <a:t>making it easier to calculate a customer’s bill and calculate change, </a:t>
            </a:r>
            <a:r>
              <a:rPr lang="en-GB" sz="1400" dirty="0"/>
              <a:t>e.g. £20.50 </a:t>
            </a:r>
            <a:r>
              <a:rPr lang="en-GB" sz="1400" dirty="0" smtClean="0"/>
              <a:t>instead of </a:t>
            </a:r>
            <a:r>
              <a:rPr lang="en-GB" sz="1400" dirty="0"/>
              <a:t>£</a:t>
            </a:r>
            <a:r>
              <a:rPr lang="en-GB" sz="1400" dirty="0" smtClean="0"/>
              <a:t>20.47</a:t>
            </a:r>
          </a:p>
          <a:p>
            <a:endParaRPr lang="en-GB" sz="1400" b="1" dirty="0" smtClean="0"/>
          </a:p>
          <a:p>
            <a:r>
              <a:rPr lang="en-GB" sz="1400" b="1" dirty="0" smtClean="0"/>
              <a:t>Example: A dish costs £17.56 to make, to calculate the cost per portion you would:</a:t>
            </a:r>
            <a:endParaRPr lang="en-GB" sz="1400" b="1" dirty="0"/>
          </a:p>
          <a:p>
            <a:r>
              <a:rPr lang="en-GB" sz="1400" dirty="0"/>
              <a:t>£17.56 x 100 = 1,756</a:t>
            </a:r>
          </a:p>
          <a:p>
            <a:r>
              <a:rPr lang="en-GB" sz="1400" b="1" dirty="0">
                <a:solidFill>
                  <a:srgbClr val="FF0000"/>
                </a:solidFill>
              </a:rPr>
              <a:t>1,756 / 40 </a:t>
            </a:r>
            <a:r>
              <a:rPr lang="en-GB" sz="1400" b="1" dirty="0">
                <a:solidFill>
                  <a:srgbClr val="00B050"/>
                </a:solidFill>
              </a:rPr>
              <a:t>= </a:t>
            </a:r>
            <a:r>
              <a:rPr lang="en-GB" sz="1400" b="1" u="sng" dirty="0">
                <a:solidFill>
                  <a:srgbClr val="00B050"/>
                </a:solidFill>
              </a:rPr>
              <a:t>£</a:t>
            </a:r>
            <a:r>
              <a:rPr lang="en-GB" sz="1400" b="1" u="sng" dirty="0" smtClean="0">
                <a:solidFill>
                  <a:srgbClr val="00B050"/>
                </a:solidFill>
              </a:rPr>
              <a:t>43.90</a:t>
            </a:r>
          </a:p>
          <a:p>
            <a:r>
              <a:rPr lang="en-GB" sz="1400" dirty="0" smtClean="0"/>
              <a:t>The dish would be advertised on the menu for £43.90</a:t>
            </a:r>
            <a:endParaRPr lang="en-GB" sz="1400" b="1" dirty="0"/>
          </a:p>
        </p:txBody>
      </p:sp>
      <p:pic>
        <p:nvPicPr>
          <p:cNvPr id="41" name="Picture 2" descr="Image result for tax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809" y="687208"/>
            <a:ext cx="2539742" cy="25397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lculate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b="27279"/>
          <a:stretch/>
        </p:blipFill>
        <p:spPr bwMode="auto">
          <a:xfrm>
            <a:off x="302350" y="2579322"/>
            <a:ext cx="5958750" cy="32499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260" y="811037"/>
            <a:ext cx="3466840" cy="2246769"/>
          </a:xfrm>
          <a:prstGeom prst="rect">
            <a:avLst/>
          </a:prstGeom>
          <a:ln w="28575">
            <a:solidFill>
              <a:srgbClr val="0070C0"/>
            </a:solidFill>
            <a:prstDash val="sysDot"/>
          </a:ln>
        </p:spPr>
        <p:txBody>
          <a:bodyPr wrap="square">
            <a:spAutoFit/>
          </a:bodyPr>
          <a:lstStyle/>
          <a:p>
            <a:pPr>
              <a:buClr>
                <a:schemeClr val="accent2"/>
              </a:buClr>
            </a:pPr>
            <a:r>
              <a:rPr lang="en-GB" sz="2000" b="1" dirty="0">
                <a:solidFill>
                  <a:srgbClr val="0070C0"/>
                </a:solidFill>
              </a:rPr>
              <a:t>VAT (or Value Add </a:t>
            </a:r>
            <a:r>
              <a:rPr lang="en-GB" sz="2000" b="1" dirty="0" smtClean="0">
                <a:solidFill>
                  <a:srgbClr val="0070C0"/>
                </a:solidFill>
              </a:rPr>
              <a:t>Tax)</a:t>
            </a:r>
            <a:br>
              <a:rPr lang="en-GB" sz="2000" b="1" dirty="0" smtClean="0">
                <a:solidFill>
                  <a:srgbClr val="0070C0"/>
                </a:solidFill>
              </a:rPr>
            </a:br>
            <a:r>
              <a:rPr lang="en-GB" sz="2000" dirty="0" smtClean="0"/>
              <a:t>VAT </a:t>
            </a:r>
            <a:r>
              <a:rPr lang="en-GB" sz="2000" dirty="0"/>
              <a:t>is currently 20%</a:t>
            </a:r>
          </a:p>
          <a:p>
            <a:pPr>
              <a:buClr>
                <a:schemeClr val="accent2"/>
              </a:buClr>
            </a:pPr>
            <a:r>
              <a:rPr lang="en-GB" sz="2000" dirty="0"/>
              <a:t>To work out a price including the standard rate of VAT (20</a:t>
            </a:r>
            <a:r>
              <a:rPr lang="en-GB" sz="2000" dirty="0" smtClean="0"/>
              <a:t>%), multiply </a:t>
            </a:r>
            <a:r>
              <a:rPr lang="en-GB" sz="2000" dirty="0"/>
              <a:t>the price excluding VAT by 1.2 e.g</a:t>
            </a:r>
            <a:r>
              <a:rPr lang="en-GB" sz="2000" dirty="0" smtClean="0"/>
              <a:t>. £</a:t>
            </a:r>
            <a:r>
              <a:rPr lang="en-GB" sz="2000" dirty="0"/>
              <a:t>300 x 1.2 </a:t>
            </a:r>
            <a:r>
              <a:rPr lang="en-GB" sz="2000" b="1" dirty="0">
                <a:solidFill>
                  <a:srgbClr val="00B050"/>
                </a:solidFill>
              </a:rPr>
              <a:t>= </a:t>
            </a:r>
            <a:r>
              <a:rPr lang="en-GB" sz="2000" b="1" u="sng" dirty="0">
                <a:solidFill>
                  <a:srgbClr val="00B050"/>
                </a:solidFill>
              </a:rPr>
              <a:t>£</a:t>
            </a:r>
            <a:r>
              <a:rPr lang="en-GB" sz="2000" b="1" u="sng" dirty="0" smtClean="0">
                <a:solidFill>
                  <a:srgbClr val="00B050"/>
                </a:solidFill>
              </a:rPr>
              <a:t>360.</a:t>
            </a:r>
            <a:endParaRPr lang="en-GB" sz="2000" b="1" u="sng" dirty="0">
              <a:solidFill>
                <a:srgbClr val="00B050"/>
              </a:solidFill>
            </a:endParaRPr>
          </a:p>
        </p:txBody>
      </p:sp>
      <p:sp>
        <p:nvSpPr>
          <p:cNvPr id="10" name="Rectangle 9"/>
          <p:cNvSpPr/>
          <p:nvPr/>
        </p:nvSpPr>
        <p:spPr>
          <a:xfrm>
            <a:off x="6432808" y="3430866"/>
            <a:ext cx="6178291" cy="5940088"/>
          </a:xfrm>
          <a:prstGeom prst="rect">
            <a:avLst/>
          </a:prstGeom>
          <a:ln w="28575">
            <a:solidFill>
              <a:srgbClr val="0070C0"/>
            </a:solidFill>
            <a:prstDash val="sysDot"/>
          </a:ln>
        </p:spPr>
        <p:txBody>
          <a:bodyPr wrap="square">
            <a:spAutoFit/>
          </a:bodyPr>
          <a:lstStyle/>
          <a:p>
            <a:pPr>
              <a:buClr>
                <a:schemeClr val="accent2"/>
              </a:buClr>
            </a:pPr>
            <a:r>
              <a:rPr lang="en-GB" sz="2000" b="1" dirty="0" smtClean="0">
                <a:solidFill>
                  <a:srgbClr val="0070C0"/>
                </a:solidFill>
              </a:rPr>
              <a:t>Try the following calculations:</a:t>
            </a:r>
          </a:p>
          <a:p>
            <a:pPr marL="457200" indent="-457200">
              <a:buClr>
                <a:srgbClr val="0070C0"/>
              </a:buClr>
              <a:buFont typeface="+mj-lt"/>
              <a:buAutoNum type="arabicPeriod"/>
            </a:pPr>
            <a:r>
              <a:rPr lang="en-GB" sz="2000" dirty="0" smtClean="0"/>
              <a:t>Add VAT to £50</a:t>
            </a:r>
          </a:p>
          <a:p>
            <a:pPr marL="457200" indent="-457200">
              <a:buClr>
                <a:srgbClr val="0070C0"/>
              </a:buClr>
              <a:buFont typeface="+mj-lt"/>
              <a:buAutoNum type="arabicPeriod"/>
            </a:pPr>
            <a:r>
              <a:rPr lang="en-GB" sz="2000" dirty="0" smtClean="0"/>
              <a:t>Add VAT to £75</a:t>
            </a:r>
          </a:p>
          <a:p>
            <a:pPr marL="457200" indent="-457200">
              <a:buClr>
                <a:srgbClr val="0070C0"/>
              </a:buClr>
              <a:buFont typeface="+mj-lt"/>
              <a:buAutoNum type="arabicPeriod"/>
            </a:pPr>
            <a:r>
              <a:rPr lang="en-GB" sz="2000" dirty="0" smtClean="0"/>
              <a:t>Add VAT to £6.40</a:t>
            </a:r>
          </a:p>
          <a:p>
            <a:pPr marL="457200" indent="-457200">
              <a:buClr>
                <a:srgbClr val="0070C0"/>
              </a:buClr>
              <a:buFont typeface="+mj-lt"/>
              <a:buAutoNum type="arabicPeriod"/>
            </a:pPr>
            <a:endParaRPr lang="en-GB" sz="2000" dirty="0"/>
          </a:p>
          <a:p>
            <a:pPr marL="457200" indent="-457200">
              <a:buClr>
                <a:srgbClr val="0070C0"/>
              </a:buClr>
              <a:buFont typeface="+mj-lt"/>
              <a:buAutoNum type="arabicPeriod"/>
            </a:pPr>
            <a:r>
              <a:rPr lang="en-GB" sz="2000" dirty="0" smtClean="0"/>
              <a:t>If a dish costs £4 to make, how much does</a:t>
            </a:r>
            <a:br>
              <a:rPr lang="en-GB" sz="2000" dirty="0" smtClean="0"/>
            </a:br>
            <a:r>
              <a:rPr lang="en-GB" sz="2000" dirty="0" smtClean="0"/>
              <a:t>it need to be sold for to make profit?</a:t>
            </a:r>
          </a:p>
          <a:p>
            <a:pPr marL="457200" indent="-457200">
              <a:buClr>
                <a:srgbClr val="0070C0"/>
              </a:buClr>
              <a:buFont typeface="+mj-lt"/>
              <a:buAutoNum type="arabicPeriod"/>
            </a:pPr>
            <a:endParaRPr lang="en-GB" sz="2000" dirty="0"/>
          </a:p>
          <a:p>
            <a:pPr marL="457200" indent="-457200">
              <a:buClr>
                <a:srgbClr val="0070C0"/>
              </a:buClr>
              <a:buFont typeface="+mj-lt"/>
              <a:buAutoNum type="arabicPeriod"/>
            </a:pPr>
            <a:r>
              <a:rPr lang="en-GB" sz="2000" dirty="0"/>
              <a:t>If a dish costs </a:t>
            </a:r>
            <a:r>
              <a:rPr lang="en-GB" sz="2000" dirty="0" smtClean="0"/>
              <a:t>£12 </a:t>
            </a:r>
            <a:r>
              <a:rPr lang="en-GB" sz="2000" dirty="0"/>
              <a:t>to make, how much </a:t>
            </a:r>
            <a:r>
              <a:rPr lang="en-GB" sz="2000" dirty="0" smtClean="0"/>
              <a:t>does</a:t>
            </a:r>
            <a:br>
              <a:rPr lang="en-GB" sz="2000" dirty="0" smtClean="0"/>
            </a:br>
            <a:r>
              <a:rPr lang="en-GB" sz="2000" dirty="0" smtClean="0"/>
              <a:t>it </a:t>
            </a:r>
            <a:r>
              <a:rPr lang="en-GB" sz="2000" dirty="0"/>
              <a:t>need to be sold for to make profit</a:t>
            </a:r>
            <a:r>
              <a:rPr lang="en-GB" sz="2000" dirty="0" smtClean="0"/>
              <a:t>?</a:t>
            </a:r>
          </a:p>
          <a:p>
            <a:pPr marL="457200" indent="-457200">
              <a:buClr>
                <a:srgbClr val="0070C0"/>
              </a:buClr>
              <a:buFont typeface="+mj-lt"/>
              <a:buAutoNum type="arabicPeriod"/>
            </a:pPr>
            <a:endParaRPr lang="en-GB" sz="2000" dirty="0"/>
          </a:p>
          <a:p>
            <a:pPr marL="457200" indent="-457200">
              <a:buClr>
                <a:srgbClr val="0070C0"/>
              </a:buClr>
              <a:buFont typeface="+mj-lt"/>
              <a:buAutoNum type="arabicPeriod"/>
            </a:pPr>
            <a:r>
              <a:rPr lang="en-GB" sz="2000" dirty="0"/>
              <a:t>If a dish costs </a:t>
            </a:r>
            <a:r>
              <a:rPr lang="en-GB" sz="2000" dirty="0" smtClean="0"/>
              <a:t>£23 </a:t>
            </a:r>
            <a:r>
              <a:rPr lang="en-GB" sz="2000" dirty="0"/>
              <a:t>to make, how much </a:t>
            </a:r>
            <a:r>
              <a:rPr lang="en-GB" sz="2000" dirty="0" smtClean="0"/>
              <a:t>does</a:t>
            </a:r>
            <a:br>
              <a:rPr lang="en-GB" sz="2000" dirty="0" smtClean="0"/>
            </a:br>
            <a:r>
              <a:rPr lang="en-GB" sz="2000" dirty="0" smtClean="0"/>
              <a:t>it </a:t>
            </a:r>
            <a:r>
              <a:rPr lang="en-GB" sz="2000" dirty="0"/>
              <a:t>need to be sold for to make profit</a:t>
            </a:r>
            <a:r>
              <a:rPr lang="en-GB" sz="2000" dirty="0" smtClean="0"/>
              <a:t>?</a:t>
            </a:r>
          </a:p>
          <a:p>
            <a:pPr marL="457200" indent="-457200">
              <a:buClr>
                <a:srgbClr val="0070C0"/>
              </a:buClr>
              <a:buFont typeface="+mj-lt"/>
              <a:buAutoNum type="arabicPeriod"/>
            </a:pPr>
            <a:endParaRPr lang="en-GB" sz="2000" dirty="0"/>
          </a:p>
          <a:p>
            <a:pPr marL="457200" indent="-457200">
              <a:buClr>
                <a:srgbClr val="0070C0"/>
              </a:buClr>
              <a:buFont typeface="+mj-lt"/>
              <a:buAutoNum type="arabicPeriod"/>
            </a:pPr>
            <a:r>
              <a:rPr lang="en-GB" sz="2000" dirty="0" smtClean="0"/>
              <a:t>If a dish costs £20 on the menu, how much did it cost to make?</a:t>
            </a:r>
          </a:p>
          <a:p>
            <a:pPr marL="457200" indent="-457200">
              <a:buClr>
                <a:srgbClr val="0070C0"/>
              </a:buClr>
              <a:buFont typeface="+mj-lt"/>
              <a:buAutoNum type="arabicPeriod"/>
            </a:pPr>
            <a:endParaRPr lang="en-GB" sz="2000" dirty="0"/>
          </a:p>
          <a:p>
            <a:pPr marL="457200" indent="-457200">
              <a:buClr>
                <a:srgbClr val="0070C0"/>
              </a:buClr>
              <a:buFont typeface="+mj-lt"/>
              <a:buAutoNum type="arabicPeriod"/>
            </a:pPr>
            <a:r>
              <a:rPr lang="en-GB" sz="2000" dirty="0"/>
              <a:t>If a dish costs </a:t>
            </a:r>
            <a:r>
              <a:rPr lang="en-GB" sz="2000" dirty="0" smtClean="0"/>
              <a:t>£30 </a:t>
            </a:r>
            <a:r>
              <a:rPr lang="en-GB" sz="2000" dirty="0"/>
              <a:t>on the menu, how much did it cost to make</a:t>
            </a:r>
            <a:r>
              <a:rPr lang="en-GB" sz="2000" dirty="0" smtClean="0"/>
              <a:t>?</a:t>
            </a:r>
            <a:endParaRPr lang="en-GB" sz="2000" dirty="0"/>
          </a:p>
        </p:txBody>
      </p:sp>
    </p:spTree>
    <p:extLst>
      <p:ext uri="{BB962C8B-B14F-4D97-AF65-F5344CB8AC3E}">
        <p14:creationId xmlns:p14="http://schemas.microsoft.com/office/powerpoint/2010/main" val="29873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7</a:t>
            </a:r>
            <a:endParaRPr lang="en-GB" sz="3600" b="1" dirty="0"/>
          </a:p>
        </p:txBody>
      </p:sp>
      <p:sp>
        <p:nvSpPr>
          <p:cNvPr id="7" name="Title 1"/>
          <p:cNvSpPr txBox="1">
            <a:spLocks/>
          </p:cNvSpPr>
          <p:nvPr/>
        </p:nvSpPr>
        <p:spPr>
          <a:xfrm>
            <a:off x="630222" y="54908"/>
            <a:ext cx="56308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Customer Care</a:t>
            </a:r>
            <a:endParaRPr lang="en-GB" sz="2200" b="1" dirty="0"/>
          </a:p>
        </p:txBody>
      </p:sp>
      <p:sp>
        <p:nvSpPr>
          <p:cNvPr id="9" name="Title 1"/>
          <p:cNvSpPr txBox="1">
            <a:spLocks/>
          </p:cNvSpPr>
          <p:nvPr/>
        </p:nvSpPr>
        <p:spPr>
          <a:xfrm>
            <a:off x="197162" y="3051480"/>
            <a:ext cx="3352811" cy="3953359"/>
          </a:xfrm>
          <a:prstGeom prst="rect">
            <a:avLst/>
          </a:prstGeom>
          <a:noFill/>
          <a:ln w="28575">
            <a:solidFill>
              <a:srgbClr val="0070C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dirty="0" smtClean="0">
                <a:solidFill>
                  <a:schemeClr val="tx1"/>
                </a:solidFill>
                <a:ea typeface="Kozuka Gothic Pro H" panose="020B0800000000000000" pitchFamily="34" charset="-128"/>
              </a:rPr>
              <a:t>Quality Service is </a:t>
            </a:r>
            <a:r>
              <a:rPr lang="en-US" sz="1400" dirty="0">
                <a:solidFill>
                  <a:schemeClr val="tx1"/>
                </a:solidFill>
                <a:ea typeface="Kozuka Gothic Pro H" panose="020B0800000000000000" pitchFamily="34" charset="-128"/>
              </a:rPr>
              <a:t>integral to securing </a:t>
            </a:r>
            <a:r>
              <a:rPr lang="en-US" sz="1400" b="1" u="sng" dirty="0">
                <a:solidFill>
                  <a:schemeClr val="tx1"/>
                </a:solidFill>
                <a:ea typeface="Kozuka Gothic Pro H" panose="020B0800000000000000" pitchFamily="34" charset="-128"/>
              </a:rPr>
              <a:t>repeat business</a:t>
            </a:r>
            <a:r>
              <a:rPr lang="en-US" sz="1400" b="1" i="1" dirty="0">
                <a:solidFill>
                  <a:schemeClr val="tx1"/>
                </a:solidFill>
                <a:ea typeface="Kozuka Gothic Pro H" panose="020B0800000000000000" pitchFamily="34" charset="-128"/>
              </a:rPr>
              <a:t> </a:t>
            </a:r>
            <a:r>
              <a:rPr lang="en-US" sz="1400" dirty="0">
                <a:solidFill>
                  <a:schemeClr val="tx1"/>
                </a:solidFill>
                <a:ea typeface="Kozuka Gothic Pro H" panose="020B0800000000000000" pitchFamily="34" charset="-128"/>
              </a:rPr>
              <a:t>and </a:t>
            </a:r>
            <a:r>
              <a:rPr lang="en-US" sz="1400" b="1" u="sng" dirty="0">
                <a:solidFill>
                  <a:schemeClr val="tx1"/>
                </a:solidFill>
                <a:ea typeface="Kozuka Gothic Pro H" panose="020B0800000000000000" pitchFamily="34" charset="-128"/>
              </a:rPr>
              <a:t>being successful.</a:t>
            </a:r>
          </a:p>
          <a:p>
            <a:pPr algn="l"/>
            <a:r>
              <a:rPr lang="en-US" sz="1400" b="1" dirty="0">
                <a:solidFill>
                  <a:schemeClr val="tx1"/>
                </a:solidFill>
                <a:ea typeface="Kozuka Gothic Pro H" panose="020B0800000000000000" pitchFamily="34" charset="-128"/>
              </a:rPr>
              <a:t>Basic services that should always be of a high standard are:</a:t>
            </a:r>
          </a:p>
          <a:p>
            <a:pPr marL="285750" indent="-285750" algn="l">
              <a:buFont typeface="Arial" panose="020B0604020202020204" pitchFamily="34" charset="0"/>
              <a:buChar char="•"/>
            </a:pPr>
            <a:r>
              <a:rPr lang="en-US" sz="1400" dirty="0" smtClean="0">
                <a:solidFill>
                  <a:schemeClr val="tx1"/>
                </a:solidFill>
                <a:ea typeface="Kozuka Gothic Pro H" panose="020B0800000000000000" pitchFamily="34" charset="-128"/>
              </a:rPr>
              <a:t>who </a:t>
            </a:r>
            <a:r>
              <a:rPr lang="en-US" sz="1400" dirty="0" err="1" smtClean="0">
                <a:solidFill>
                  <a:schemeClr val="tx1"/>
                </a:solidFill>
                <a:ea typeface="Kozuka Gothic Pro H" panose="020B0800000000000000" pitchFamily="34" charset="-128"/>
              </a:rPr>
              <a:t>antici</a:t>
            </a:r>
            <a:r>
              <a:rPr lang="en-US" sz="1400" dirty="0" err="1">
                <a:solidFill>
                  <a:schemeClr val="tx1"/>
                </a:solidFill>
                <a:ea typeface="Kozuka Gothic Pro H" panose="020B0800000000000000" pitchFamily="34" charset="-128"/>
              </a:rPr>
              <a:t>Cleanliness</a:t>
            </a:r>
            <a:endParaRPr lang="en-US" sz="1400" dirty="0">
              <a:solidFill>
                <a:schemeClr val="tx1"/>
              </a:solidFill>
              <a:ea typeface="Kozuka Gothic Pro H" panose="020B0800000000000000" pitchFamily="34" charset="-128"/>
            </a:endParaRPr>
          </a:p>
          <a:p>
            <a:pPr marL="285750" indent="-285750" algn="l">
              <a:buFont typeface="Arial" panose="020B0604020202020204" pitchFamily="34" charset="0"/>
              <a:buChar char="•"/>
            </a:pPr>
            <a:r>
              <a:rPr lang="en-US" sz="1400" dirty="0">
                <a:solidFill>
                  <a:schemeClr val="tx1"/>
                </a:solidFill>
                <a:ea typeface="Kozuka Gothic Pro H" panose="020B0800000000000000" pitchFamily="34" charset="-128"/>
              </a:rPr>
              <a:t>Employees ability to respond to customer requests quickly</a:t>
            </a:r>
          </a:p>
          <a:p>
            <a:pPr marL="285750" indent="-285750" algn="l">
              <a:buFont typeface="Arial" panose="020B0604020202020204" pitchFamily="34" charset="0"/>
              <a:buChar char="•"/>
            </a:pPr>
            <a:r>
              <a:rPr lang="en-US" sz="1400" dirty="0">
                <a:solidFill>
                  <a:schemeClr val="tx1"/>
                </a:solidFill>
                <a:ea typeface="Kozuka Gothic Pro H" panose="020B0800000000000000" pitchFamily="34" charset="-128"/>
              </a:rPr>
              <a:t>Employees </a:t>
            </a:r>
            <a:r>
              <a:rPr lang="en-US" sz="1400" dirty="0" smtClean="0">
                <a:solidFill>
                  <a:schemeClr val="tx1"/>
                </a:solidFill>
                <a:ea typeface="Kozuka Gothic Pro H" panose="020B0800000000000000" pitchFamily="34" charset="-128"/>
              </a:rPr>
              <a:t>pate </a:t>
            </a:r>
            <a:r>
              <a:rPr lang="en-US" sz="1400" dirty="0">
                <a:solidFill>
                  <a:schemeClr val="tx1"/>
                </a:solidFill>
                <a:ea typeface="Kozuka Gothic Pro H" panose="020B0800000000000000" pitchFamily="34" charset="-128"/>
              </a:rPr>
              <a:t>customers’ </a:t>
            </a:r>
            <a:r>
              <a:rPr lang="en-US" sz="1400" dirty="0" smtClean="0">
                <a:solidFill>
                  <a:schemeClr val="tx1"/>
                </a:solidFill>
                <a:ea typeface="Kozuka Gothic Pro H" panose="020B0800000000000000" pitchFamily="34" charset="-128"/>
              </a:rPr>
              <a:t>needs</a:t>
            </a:r>
          </a:p>
          <a:p>
            <a:pPr algn="l"/>
            <a:r>
              <a:rPr lang="en-US" sz="1400" dirty="0" smtClean="0">
                <a:solidFill>
                  <a:schemeClr val="tx1"/>
                </a:solidFill>
                <a:ea typeface="Kozuka Gothic Pro H" panose="020B0800000000000000" pitchFamily="34" charset="-128"/>
              </a:rPr>
              <a:t>The </a:t>
            </a:r>
            <a:r>
              <a:rPr lang="en-US" sz="1400" dirty="0">
                <a:solidFill>
                  <a:schemeClr val="tx1"/>
                </a:solidFill>
                <a:ea typeface="Kozuka Gothic Pro H" panose="020B0800000000000000" pitchFamily="34" charset="-128"/>
              </a:rPr>
              <a:t>above can be </a:t>
            </a:r>
            <a:r>
              <a:rPr lang="en-US" sz="1400" b="1" dirty="0">
                <a:solidFill>
                  <a:schemeClr val="tx1"/>
                </a:solidFill>
                <a:ea typeface="Kozuka Gothic Pro H" panose="020B0800000000000000" pitchFamily="34" charset="-128"/>
              </a:rPr>
              <a:t>achieved</a:t>
            </a:r>
            <a:r>
              <a:rPr lang="en-US" sz="1400" dirty="0">
                <a:solidFill>
                  <a:schemeClr val="tx1"/>
                </a:solidFill>
                <a:ea typeface="Kozuka Gothic Pro H" panose="020B0800000000000000" pitchFamily="34" charset="-128"/>
              </a:rPr>
              <a:t> with </a:t>
            </a:r>
            <a:r>
              <a:rPr lang="en-US" sz="1400" b="1" dirty="0">
                <a:solidFill>
                  <a:schemeClr val="tx1"/>
                </a:solidFill>
                <a:ea typeface="Kozuka Gothic Pro H" panose="020B0800000000000000" pitchFamily="34" charset="-128"/>
              </a:rPr>
              <a:t>quality training </a:t>
            </a:r>
            <a:r>
              <a:rPr lang="en-US" sz="1400" dirty="0">
                <a:solidFill>
                  <a:schemeClr val="tx1"/>
                </a:solidFill>
                <a:ea typeface="Kozuka Gothic Pro H" panose="020B0800000000000000" pitchFamily="34" charset="-128"/>
              </a:rPr>
              <a:t>and a </a:t>
            </a:r>
            <a:r>
              <a:rPr lang="en-US" sz="1400" b="1" dirty="0">
                <a:solidFill>
                  <a:schemeClr val="tx1"/>
                </a:solidFill>
                <a:ea typeface="Kozuka Gothic Pro H" panose="020B0800000000000000" pitchFamily="34" charset="-128"/>
              </a:rPr>
              <a:t>good attitude/work ethic </a:t>
            </a:r>
            <a:r>
              <a:rPr lang="en-US" sz="1400" dirty="0">
                <a:solidFill>
                  <a:schemeClr val="tx1"/>
                </a:solidFill>
                <a:ea typeface="Kozuka Gothic Pro H" panose="020B0800000000000000" pitchFamily="34" charset="-128"/>
              </a:rPr>
              <a:t>from the </a:t>
            </a:r>
            <a:r>
              <a:rPr lang="en-US" sz="1400" b="1" dirty="0">
                <a:solidFill>
                  <a:schemeClr val="tx1"/>
                </a:solidFill>
                <a:ea typeface="Kozuka Gothic Pro H" panose="020B0800000000000000" pitchFamily="34" charset="-128"/>
              </a:rPr>
              <a:t>employee</a:t>
            </a:r>
            <a:r>
              <a:rPr lang="en-US" sz="1400" dirty="0" smtClean="0">
                <a:solidFill>
                  <a:schemeClr val="tx1"/>
                </a:solidFill>
                <a:ea typeface="Kozuka Gothic Pro H" panose="020B0800000000000000" pitchFamily="34" charset="-128"/>
              </a:rPr>
              <a:t>.</a:t>
            </a:r>
          </a:p>
          <a:p>
            <a:pPr algn="l"/>
            <a:r>
              <a:rPr lang="en-US" sz="1400" dirty="0" smtClean="0">
                <a:solidFill>
                  <a:schemeClr val="tx1"/>
                </a:solidFill>
                <a:ea typeface="Kozuka Gothic Pro H" panose="020B0800000000000000" pitchFamily="34" charset="-128"/>
              </a:rPr>
              <a:t>Service </a:t>
            </a:r>
            <a:r>
              <a:rPr lang="en-US" sz="1400" dirty="0">
                <a:solidFill>
                  <a:schemeClr val="tx1"/>
                </a:solidFill>
                <a:ea typeface="Kozuka Gothic Pro H" panose="020B0800000000000000" pitchFamily="34" charset="-128"/>
              </a:rPr>
              <a:t>should be consistently high and not sporadic. </a:t>
            </a:r>
            <a:r>
              <a:rPr lang="en-US" sz="1400" b="1" i="1" dirty="0">
                <a:solidFill>
                  <a:srgbClr val="0070C0"/>
                </a:solidFill>
                <a:ea typeface="Kozuka Gothic Pro H" panose="020B0800000000000000" pitchFamily="34" charset="-128"/>
              </a:rPr>
              <a:t>Your business is only as good as your last </a:t>
            </a:r>
            <a:r>
              <a:rPr lang="en-US" sz="1400" b="1" i="1" dirty="0" smtClean="0">
                <a:solidFill>
                  <a:srgbClr val="0070C0"/>
                </a:solidFill>
                <a:ea typeface="Kozuka Gothic Pro H" panose="020B0800000000000000" pitchFamily="34" charset="-128"/>
              </a:rPr>
              <a:t>visit.</a:t>
            </a:r>
            <a:br>
              <a:rPr lang="en-US" sz="1400" b="1" i="1" dirty="0" smtClean="0">
                <a:solidFill>
                  <a:srgbClr val="0070C0"/>
                </a:solidFill>
                <a:ea typeface="Kozuka Gothic Pro H" panose="020B0800000000000000" pitchFamily="34" charset="-128"/>
              </a:rPr>
            </a:br>
            <a:r>
              <a:rPr lang="en-US" sz="1400" dirty="0" smtClean="0">
                <a:solidFill>
                  <a:schemeClr val="tx1"/>
                </a:solidFill>
                <a:ea typeface="Kozuka Gothic Pro H" panose="020B0800000000000000" pitchFamily="34" charset="-128"/>
              </a:rPr>
              <a:t>If </a:t>
            </a:r>
            <a:r>
              <a:rPr lang="en-US" sz="1400" dirty="0">
                <a:solidFill>
                  <a:schemeClr val="tx1"/>
                </a:solidFill>
                <a:ea typeface="Kozuka Gothic Pro H" panose="020B0800000000000000" pitchFamily="34" charset="-128"/>
              </a:rPr>
              <a:t>guests feel standards have slipped they will move </a:t>
            </a:r>
            <a:r>
              <a:rPr lang="en-US" sz="1400" dirty="0" smtClean="0">
                <a:solidFill>
                  <a:schemeClr val="tx1"/>
                </a:solidFill>
                <a:ea typeface="Kozuka Gothic Pro H" panose="020B0800000000000000" pitchFamily="34" charset="-128"/>
              </a:rPr>
              <a:t>on.</a:t>
            </a:r>
            <a:endParaRPr lang="en-US" sz="1400" dirty="0">
              <a:solidFill>
                <a:schemeClr val="tx1"/>
              </a:solidFill>
              <a:ea typeface="Kozuka Gothic Pro H" panose="020B0800000000000000" pitchFamily="34" charset="-128"/>
            </a:endParaRPr>
          </a:p>
        </p:txBody>
      </p:sp>
      <p:pic>
        <p:nvPicPr>
          <p:cNvPr id="13" name="Picture 2" descr="Image result for customer service hotel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7" y="687208"/>
            <a:ext cx="3381840" cy="2250461"/>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3694075" y="2146504"/>
            <a:ext cx="2417670" cy="3939971"/>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B050"/>
                </a:solidFill>
                <a:ea typeface="Kozuka Gothic Pro H" panose="020B0800000000000000" pitchFamily="34" charset="-128"/>
              </a:rPr>
              <a:t>Good Customer Service Can</a:t>
            </a:r>
            <a:r>
              <a:rPr lang="en-US" sz="1200" dirty="0" smtClean="0">
                <a:solidFill>
                  <a:srgbClr val="00B050"/>
                </a:solidFill>
                <a:ea typeface="Kozuka Gothic Pro H" panose="020B0800000000000000" pitchFamily="34" charset="-128"/>
              </a:rPr>
              <a:t>:</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Boost </a:t>
            </a:r>
            <a:r>
              <a:rPr lang="en-US" sz="1200" dirty="0">
                <a:solidFill>
                  <a:schemeClr val="tx1"/>
                </a:solidFill>
                <a:ea typeface="Kozuka Gothic Pro H" panose="020B0800000000000000" pitchFamily="34" charset="-128"/>
              </a:rPr>
              <a:t>repeat business</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Create </a:t>
            </a:r>
            <a:r>
              <a:rPr lang="en-US" sz="1200" dirty="0">
                <a:solidFill>
                  <a:schemeClr val="tx1"/>
                </a:solidFill>
                <a:ea typeface="Kozuka Gothic Pro H" panose="020B0800000000000000" pitchFamily="34" charset="-128"/>
              </a:rPr>
              <a:t>demand from new customers</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Cut </a:t>
            </a:r>
            <a:r>
              <a:rPr lang="en-US" sz="1200" dirty="0">
                <a:solidFill>
                  <a:schemeClr val="tx1"/>
                </a:solidFill>
                <a:ea typeface="Kozuka Gothic Pro H" panose="020B0800000000000000" pitchFamily="34" charset="-128"/>
              </a:rPr>
              <a:t>costs, such as marketing costs (attracting</a:t>
            </a:r>
            <a:br>
              <a:rPr lang="en-US" sz="1200" dirty="0">
                <a:solidFill>
                  <a:schemeClr val="tx1"/>
                </a:solidFill>
                <a:ea typeface="Kozuka Gothic Pro H" panose="020B0800000000000000" pitchFamily="34" charset="-128"/>
              </a:rPr>
            </a:br>
            <a:r>
              <a:rPr lang="en-US" sz="1200" dirty="0">
                <a:solidFill>
                  <a:schemeClr val="tx1"/>
                </a:solidFill>
                <a:ea typeface="Kozuka Gothic Pro H" panose="020B0800000000000000" pitchFamily="34" charset="-128"/>
              </a:rPr>
              <a:t>new customers is calculated to be five times</a:t>
            </a:r>
            <a:br>
              <a:rPr lang="en-US" sz="1200" dirty="0">
                <a:solidFill>
                  <a:schemeClr val="tx1"/>
                </a:solidFill>
                <a:ea typeface="Kozuka Gothic Pro H" panose="020B0800000000000000" pitchFamily="34" charset="-128"/>
              </a:rPr>
            </a:br>
            <a:r>
              <a:rPr lang="en-US" sz="1200" dirty="0">
                <a:solidFill>
                  <a:schemeClr val="tx1"/>
                </a:solidFill>
                <a:ea typeface="Kozuka Gothic Pro H" panose="020B0800000000000000" pitchFamily="34" charset="-128"/>
              </a:rPr>
              <a:t>more expensive than retaining existing ones)</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Motivate </a:t>
            </a:r>
            <a:r>
              <a:rPr lang="en-US" sz="1200" dirty="0">
                <a:solidFill>
                  <a:schemeClr val="tx1"/>
                </a:solidFill>
                <a:ea typeface="Kozuka Gothic Pro H" panose="020B0800000000000000" pitchFamily="34" charset="-128"/>
              </a:rPr>
              <a:t>staff, encouraging them to work harder</a:t>
            </a:r>
            <a:br>
              <a:rPr lang="en-US" sz="1200" dirty="0">
                <a:solidFill>
                  <a:schemeClr val="tx1"/>
                </a:solidFill>
                <a:ea typeface="Kozuka Gothic Pro H" panose="020B0800000000000000" pitchFamily="34" charset="-128"/>
              </a:rPr>
            </a:br>
            <a:r>
              <a:rPr lang="en-US" sz="1200" dirty="0">
                <a:solidFill>
                  <a:schemeClr val="tx1"/>
                </a:solidFill>
                <a:ea typeface="Kozuka Gothic Pro H" panose="020B0800000000000000" pitchFamily="34" charset="-128"/>
              </a:rPr>
              <a:t>and stay with the company longer</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Provide </a:t>
            </a:r>
            <a:r>
              <a:rPr lang="en-US" sz="1200" dirty="0">
                <a:solidFill>
                  <a:schemeClr val="tx1"/>
                </a:solidFill>
                <a:ea typeface="Kozuka Gothic Pro H" panose="020B0800000000000000" pitchFamily="34" charset="-128"/>
              </a:rPr>
              <a:t>an edge over competitors</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Encourage </a:t>
            </a:r>
            <a:r>
              <a:rPr lang="en-US" sz="1200" dirty="0">
                <a:solidFill>
                  <a:schemeClr val="tx1"/>
                </a:solidFill>
                <a:ea typeface="Kozuka Gothic Pro H" panose="020B0800000000000000" pitchFamily="34" charset="-128"/>
              </a:rPr>
              <a:t>customers to pay more to be certain</a:t>
            </a:r>
            <a:br>
              <a:rPr lang="en-US" sz="1200" dirty="0">
                <a:solidFill>
                  <a:schemeClr val="tx1"/>
                </a:solidFill>
                <a:ea typeface="Kozuka Gothic Pro H" panose="020B0800000000000000" pitchFamily="34" charset="-128"/>
              </a:rPr>
            </a:br>
            <a:r>
              <a:rPr lang="en-US" sz="1200" dirty="0">
                <a:solidFill>
                  <a:schemeClr val="tx1"/>
                </a:solidFill>
                <a:ea typeface="Kozuka Gothic Pro H" panose="020B0800000000000000" pitchFamily="34" charset="-128"/>
              </a:rPr>
              <a:t>of receiving good service</a:t>
            </a:r>
          </a:p>
          <a:p>
            <a:pPr algn="l"/>
            <a:r>
              <a:rPr lang="en-GB" altLang="en-US" sz="1200" dirty="0">
                <a:solidFill>
                  <a:schemeClr val="tx1"/>
                </a:solidFill>
                <a:latin typeface="Calibri" panose="020F0502020204030204" pitchFamily="34" charset="0"/>
              </a:rPr>
              <a:t>• </a:t>
            </a:r>
            <a:r>
              <a:rPr lang="en-US" sz="1200" dirty="0" smtClean="0">
                <a:solidFill>
                  <a:schemeClr val="tx1"/>
                </a:solidFill>
                <a:ea typeface="Kozuka Gothic Pro H" panose="020B0800000000000000" pitchFamily="34" charset="-128"/>
              </a:rPr>
              <a:t>Lead </a:t>
            </a:r>
            <a:r>
              <a:rPr lang="en-US" sz="1200" dirty="0">
                <a:solidFill>
                  <a:schemeClr val="tx1"/>
                </a:solidFill>
                <a:ea typeface="Kozuka Gothic Pro H" panose="020B0800000000000000" pitchFamily="34" charset="-128"/>
              </a:rPr>
              <a:t>to higher profits</a:t>
            </a:r>
          </a:p>
          <a:p>
            <a:pPr algn="l"/>
            <a:r>
              <a:rPr lang="en-GB" altLang="en-US" sz="1200" dirty="0">
                <a:solidFill>
                  <a:schemeClr val="tx1"/>
                </a:solidFill>
                <a:latin typeface="Calibri" panose="020F0502020204030204" pitchFamily="34" charset="0"/>
              </a:rPr>
              <a:t>• </a:t>
            </a:r>
            <a:r>
              <a:rPr lang="en-US" altLang="en-US" sz="1200" dirty="0" smtClean="0">
                <a:solidFill>
                  <a:schemeClr val="tx1"/>
                </a:solidFill>
                <a:ea typeface="Kozuka Gothic Pro H" panose="020B0800000000000000" pitchFamily="34" charset="-128"/>
              </a:rPr>
              <a:t>Win </a:t>
            </a:r>
            <a:r>
              <a:rPr lang="en-US" sz="1200" dirty="0" smtClean="0">
                <a:solidFill>
                  <a:schemeClr val="tx1"/>
                </a:solidFill>
                <a:ea typeface="Kozuka Gothic Pro H" panose="020B0800000000000000" pitchFamily="34" charset="-128"/>
              </a:rPr>
              <a:t>awards!</a:t>
            </a:r>
            <a:endParaRPr lang="en-US" sz="1200" dirty="0">
              <a:solidFill>
                <a:schemeClr val="tx1"/>
              </a:solidFill>
              <a:ea typeface="Kozuka Gothic Pro H" panose="020B0800000000000000" pitchFamily="34" charset="-128"/>
            </a:endParaRPr>
          </a:p>
        </p:txBody>
      </p:sp>
      <p:pic>
        <p:nvPicPr>
          <p:cNvPr id="19" name="Picture 4" descr="Image result for customer serv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588" y="687208"/>
            <a:ext cx="2403156" cy="13517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annoyed custo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411" y="687208"/>
            <a:ext cx="2555556" cy="14290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5910" y="2146504"/>
            <a:ext cx="2249071" cy="2106182"/>
          </a:xfrm>
          <a:prstGeom prst="rect">
            <a:avLst/>
          </a:prstGeom>
          <a:ln w="28575">
            <a:solidFill>
              <a:srgbClr val="FF0000"/>
            </a:solidFill>
            <a:prstDash val="sysDot"/>
          </a:ln>
        </p:spPr>
        <p:txBody>
          <a:bodyPr wrap="square">
            <a:spAutoFit/>
          </a:bodyPr>
          <a:lstStyle/>
          <a:p>
            <a:pPr>
              <a:buClr>
                <a:schemeClr val="accent2"/>
              </a:buClr>
            </a:pPr>
            <a:r>
              <a:rPr lang="en-GB" altLang="en-US" sz="1200" b="1" dirty="0" smtClean="0">
                <a:solidFill>
                  <a:srgbClr val="FF0000"/>
                </a:solidFill>
              </a:rPr>
              <a:t>Poor Customer Service Can: </a:t>
            </a:r>
          </a:p>
          <a:p>
            <a:pPr>
              <a:buClr>
                <a:schemeClr val="accent2"/>
              </a:buClr>
            </a:pPr>
            <a:r>
              <a:rPr lang="en-GB" altLang="en-US" sz="1200" dirty="0" smtClean="0">
                <a:latin typeface="Calibri" panose="020F0502020204030204" pitchFamily="34" charset="0"/>
              </a:rPr>
              <a:t>• </a:t>
            </a:r>
            <a:r>
              <a:rPr lang="en-GB" altLang="en-US" sz="1200" dirty="0" smtClean="0"/>
              <a:t>Discourage </a:t>
            </a:r>
            <a:r>
              <a:rPr lang="en-GB" altLang="en-US" sz="1200" dirty="0"/>
              <a:t>customers from returning</a:t>
            </a:r>
          </a:p>
          <a:p>
            <a:pPr>
              <a:buClr>
                <a:schemeClr val="accent2"/>
              </a:buClr>
            </a:pPr>
            <a:r>
              <a:rPr lang="en-GB" altLang="en-US" sz="1200" dirty="0">
                <a:latin typeface="Calibri" panose="020F0502020204030204" pitchFamily="34" charset="0"/>
              </a:rPr>
              <a:t>• </a:t>
            </a:r>
            <a:r>
              <a:rPr lang="en-GB" altLang="en-US" sz="1200" dirty="0" smtClean="0"/>
              <a:t>Encourage </a:t>
            </a:r>
            <a:r>
              <a:rPr lang="en-GB" altLang="en-US" sz="1200" dirty="0"/>
              <a:t>them to turn to competitors.</a:t>
            </a:r>
          </a:p>
          <a:p>
            <a:pPr>
              <a:buFontTx/>
              <a:buNone/>
            </a:pPr>
            <a:r>
              <a:rPr lang="en-GB" altLang="en-US" sz="1200" dirty="0">
                <a:latin typeface="Calibri" panose="020F0502020204030204" pitchFamily="34" charset="0"/>
              </a:rPr>
              <a:t>• </a:t>
            </a:r>
            <a:r>
              <a:rPr lang="en-GB" altLang="en-US" sz="1200" dirty="0" smtClean="0"/>
              <a:t>Research </a:t>
            </a:r>
            <a:r>
              <a:rPr lang="en-GB" altLang="en-US" sz="1200" dirty="0"/>
              <a:t>shows that </a:t>
            </a:r>
            <a:r>
              <a:rPr lang="en-GB" altLang="en-US" sz="1200" b="1" dirty="0"/>
              <a:t>68%</a:t>
            </a:r>
            <a:r>
              <a:rPr lang="en-GB" altLang="en-US" sz="1200" dirty="0"/>
              <a:t> of lost customers are dissatisfied about service</a:t>
            </a:r>
          </a:p>
          <a:p>
            <a:pPr>
              <a:buFontTx/>
              <a:buNone/>
            </a:pPr>
            <a:r>
              <a:rPr lang="en-GB" altLang="en-US" sz="1200" dirty="0"/>
              <a:t>and attitude; only </a:t>
            </a:r>
            <a:r>
              <a:rPr lang="en-GB" altLang="en-US" sz="1200" b="1" dirty="0"/>
              <a:t>14%</a:t>
            </a:r>
            <a:r>
              <a:rPr lang="en-GB" altLang="en-US" sz="1200" dirty="0"/>
              <a:t> are dissatisfied about the product.</a:t>
            </a:r>
            <a:endParaRPr lang="en-US" altLang="en-US" sz="1200" dirty="0"/>
          </a:p>
        </p:txBody>
      </p:sp>
      <p:pic>
        <p:nvPicPr>
          <p:cNvPr id="30"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21" t="7087" r="10103"/>
          <a:stretch/>
        </p:blipFill>
        <p:spPr bwMode="auto">
          <a:xfrm>
            <a:off x="8726679" y="676656"/>
            <a:ext cx="2055621" cy="135377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726679" y="2146504"/>
            <a:ext cx="3723772" cy="2123658"/>
          </a:xfrm>
          <a:prstGeom prst="rect">
            <a:avLst/>
          </a:prstGeom>
          <a:ln w="28575">
            <a:solidFill>
              <a:schemeClr val="tx1"/>
            </a:solidFill>
            <a:prstDash val="sysDot"/>
          </a:ln>
        </p:spPr>
        <p:txBody>
          <a:bodyPr wrap="square">
            <a:spAutoFit/>
          </a:bodyPr>
          <a:lstStyle/>
          <a:p>
            <a:pPr>
              <a:buClr>
                <a:schemeClr val="accent2"/>
              </a:buClr>
            </a:pPr>
            <a:r>
              <a:rPr lang="en-US" altLang="en-US" sz="1200" b="1" dirty="0" smtClean="0"/>
              <a:t>Dealing with Complaints</a:t>
            </a:r>
            <a:endParaRPr lang="en-US" altLang="en-US" sz="1200" dirty="0" smtClean="0"/>
          </a:p>
          <a:p>
            <a:pPr>
              <a:buClr>
                <a:schemeClr val="accent2"/>
              </a:buClr>
            </a:pPr>
            <a:r>
              <a:rPr lang="en-GB" altLang="en-US" sz="1200" dirty="0">
                <a:latin typeface="Calibri" panose="020F0502020204030204" pitchFamily="34" charset="0"/>
              </a:rPr>
              <a:t>• </a:t>
            </a:r>
            <a:r>
              <a:rPr lang="en-US" altLang="en-US" sz="1200" dirty="0" smtClean="0"/>
              <a:t>Listen </a:t>
            </a:r>
            <a:r>
              <a:rPr lang="en-US" altLang="en-US" sz="1200" dirty="0"/>
              <a:t>with empathy</a:t>
            </a:r>
          </a:p>
          <a:p>
            <a:pPr>
              <a:buClr>
                <a:schemeClr val="accent2"/>
              </a:buClr>
            </a:pPr>
            <a:r>
              <a:rPr lang="en-GB" altLang="en-US" sz="1200" dirty="0">
                <a:latin typeface="Calibri" panose="020F0502020204030204" pitchFamily="34" charset="0"/>
              </a:rPr>
              <a:t>• </a:t>
            </a:r>
            <a:r>
              <a:rPr lang="en-US" altLang="en-US" sz="1200" dirty="0" smtClean="0"/>
              <a:t>Allow </a:t>
            </a:r>
            <a:r>
              <a:rPr lang="en-US" altLang="en-US" sz="1200" dirty="0"/>
              <a:t>the customer to make their point (do not take things personally)</a:t>
            </a:r>
          </a:p>
          <a:p>
            <a:pPr>
              <a:buClr>
                <a:schemeClr val="accent2"/>
              </a:buClr>
            </a:pPr>
            <a:r>
              <a:rPr lang="en-GB" altLang="en-US" sz="1200" dirty="0">
                <a:latin typeface="Calibri" panose="020F0502020204030204" pitchFamily="34" charset="0"/>
              </a:rPr>
              <a:t>• </a:t>
            </a:r>
            <a:r>
              <a:rPr lang="en-US" altLang="en-US" sz="1200" dirty="0" smtClean="0"/>
              <a:t>Be </a:t>
            </a:r>
            <a:r>
              <a:rPr lang="en-US" altLang="en-US" sz="1200" dirty="0"/>
              <a:t>supportive, </a:t>
            </a:r>
            <a:r>
              <a:rPr lang="en-US" altLang="en-US" sz="1200" dirty="0" err="1"/>
              <a:t>apologise</a:t>
            </a:r>
            <a:r>
              <a:rPr lang="en-US" altLang="en-US" sz="1200" dirty="0"/>
              <a:t> if necessary (this can diffuse the </a:t>
            </a:r>
            <a:r>
              <a:rPr lang="en-US" altLang="en-US" sz="1200" dirty="0" smtClean="0"/>
              <a:t>situation)</a:t>
            </a:r>
            <a:endParaRPr lang="en-US" altLang="en-US" sz="1200" dirty="0"/>
          </a:p>
          <a:p>
            <a:pPr>
              <a:buClr>
                <a:schemeClr val="accent2"/>
              </a:buClr>
            </a:pPr>
            <a:r>
              <a:rPr lang="en-GB" altLang="en-US" sz="1200" dirty="0">
                <a:latin typeface="Calibri" panose="020F0502020204030204" pitchFamily="34" charset="0"/>
              </a:rPr>
              <a:t>• </a:t>
            </a:r>
            <a:r>
              <a:rPr lang="en-US" altLang="en-US" sz="1200" dirty="0" smtClean="0"/>
              <a:t>Do </a:t>
            </a:r>
            <a:r>
              <a:rPr lang="en-US" altLang="en-US" sz="1200" dirty="0"/>
              <a:t>not blame someone else (this looks unprofessional)</a:t>
            </a:r>
          </a:p>
          <a:p>
            <a:pPr>
              <a:buClr>
                <a:schemeClr val="accent2"/>
              </a:buClr>
            </a:pPr>
            <a:r>
              <a:rPr lang="en-GB" altLang="en-US" sz="1200" dirty="0">
                <a:latin typeface="Calibri" panose="020F0502020204030204" pitchFamily="34" charset="0"/>
              </a:rPr>
              <a:t>• </a:t>
            </a:r>
            <a:r>
              <a:rPr lang="en-US" altLang="en-US" sz="1200" dirty="0" smtClean="0"/>
              <a:t>Have </a:t>
            </a:r>
            <a:r>
              <a:rPr lang="en-US" altLang="en-US" sz="1200" dirty="0"/>
              <a:t>a positive attitude</a:t>
            </a:r>
          </a:p>
          <a:p>
            <a:pPr>
              <a:buClr>
                <a:schemeClr val="accent2"/>
              </a:buClr>
            </a:pPr>
            <a:r>
              <a:rPr lang="en-GB" altLang="en-US" sz="1200" dirty="0">
                <a:latin typeface="Calibri" panose="020F0502020204030204" pitchFamily="34" charset="0"/>
              </a:rPr>
              <a:t>• </a:t>
            </a:r>
            <a:r>
              <a:rPr lang="en-US" altLang="en-US" sz="1200" dirty="0" smtClean="0"/>
              <a:t>Offer </a:t>
            </a:r>
            <a:r>
              <a:rPr lang="en-US" altLang="en-US" sz="1200" dirty="0"/>
              <a:t>a solution</a:t>
            </a:r>
          </a:p>
          <a:p>
            <a:pPr>
              <a:buClr>
                <a:schemeClr val="accent2"/>
              </a:buClr>
            </a:pPr>
            <a:r>
              <a:rPr lang="en-GB" altLang="en-US" sz="1200" dirty="0">
                <a:latin typeface="Calibri" panose="020F0502020204030204" pitchFamily="34" charset="0"/>
              </a:rPr>
              <a:t>• </a:t>
            </a:r>
            <a:r>
              <a:rPr lang="en-US" altLang="en-US" sz="1200" dirty="0" smtClean="0"/>
              <a:t>Follow </a:t>
            </a:r>
            <a:r>
              <a:rPr lang="en-US" altLang="en-US" sz="1200" dirty="0"/>
              <a:t>through on the </a:t>
            </a:r>
            <a:r>
              <a:rPr lang="en-US" altLang="en-US" sz="1200" dirty="0" smtClean="0"/>
              <a:t>situation</a:t>
            </a:r>
            <a:endParaRPr lang="en-US" altLang="en-US" sz="1200" dirty="0"/>
          </a:p>
        </p:txBody>
      </p:sp>
      <p:sp>
        <p:nvSpPr>
          <p:cNvPr id="38" name="Title 1"/>
          <p:cNvSpPr txBox="1">
            <a:spLocks/>
          </p:cNvSpPr>
          <p:nvPr/>
        </p:nvSpPr>
        <p:spPr>
          <a:xfrm>
            <a:off x="6177833" y="5540247"/>
            <a:ext cx="4641611"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Customer Care and Accessibility</a:t>
            </a:r>
            <a:endParaRPr lang="en-GB" sz="2200" b="1" dirty="0"/>
          </a:p>
        </p:txBody>
      </p:sp>
      <p:grpSp>
        <p:nvGrpSpPr>
          <p:cNvPr id="8" name="Group 7"/>
          <p:cNvGrpSpPr/>
          <p:nvPr/>
        </p:nvGrpSpPr>
        <p:grpSpPr>
          <a:xfrm>
            <a:off x="6382799" y="4582117"/>
            <a:ext cx="952255" cy="923401"/>
            <a:chOff x="6369040" y="4418567"/>
            <a:chExt cx="2057401" cy="1995059"/>
          </a:xfrm>
        </p:grpSpPr>
        <p:sp>
          <p:nvSpPr>
            <p:cNvPr id="39" name="Rounded Rectangle 38"/>
            <p:cNvSpPr/>
            <p:nvPr/>
          </p:nvSpPr>
          <p:spPr>
            <a:xfrm>
              <a:off x="6369040" y="4418567"/>
              <a:ext cx="2057401" cy="1995059"/>
            </a:xfrm>
            <a:prstGeom prst="roundRect">
              <a:avLst>
                <a:gd name="adj" fmla="val 59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0" name="Picture 2" descr="Image result for hearing loop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4347" y="4602702"/>
              <a:ext cx="1626788" cy="1626788"/>
            </a:xfrm>
            <a:prstGeom prst="rect">
              <a:avLst/>
            </a:prstGeom>
            <a:solidFill>
              <a:schemeClr val="bg1"/>
            </a:solidFill>
            <a:extLst/>
          </p:spPr>
        </p:pic>
      </p:grpSp>
      <p:sp>
        <p:nvSpPr>
          <p:cNvPr id="42" name="Rectangle 41"/>
          <p:cNvSpPr/>
          <p:nvPr/>
        </p:nvSpPr>
        <p:spPr>
          <a:xfrm>
            <a:off x="6319299" y="6072581"/>
            <a:ext cx="6317201" cy="584775"/>
          </a:xfrm>
          <a:prstGeom prst="rect">
            <a:avLst/>
          </a:prstGeom>
          <a:ln w="28575">
            <a:solidFill>
              <a:srgbClr val="7030A0"/>
            </a:solidFill>
            <a:prstDash val="sysDot"/>
          </a:ln>
        </p:spPr>
        <p:txBody>
          <a:bodyPr wrap="square">
            <a:spAutoFit/>
          </a:bodyPr>
          <a:lstStyle/>
          <a:p>
            <a:r>
              <a:rPr lang="en-US" sz="1600" dirty="0"/>
              <a:t>In the UK</a:t>
            </a:r>
            <a:r>
              <a:rPr lang="en-US" sz="1600" dirty="0" smtClean="0"/>
              <a:t>, </a:t>
            </a:r>
            <a:r>
              <a:rPr lang="en-US" sz="1600" b="1" u="sng" dirty="0" smtClean="0">
                <a:solidFill>
                  <a:srgbClr val="FF0000"/>
                </a:solidFill>
              </a:rPr>
              <a:t>1 in 5 people</a:t>
            </a:r>
            <a:r>
              <a:rPr lang="en-US" sz="1600" b="1" dirty="0" smtClean="0">
                <a:solidFill>
                  <a:srgbClr val="FF0000"/>
                </a:solidFill>
              </a:rPr>
              <a:t> </a:t>
            </a:r>
            <a:r>
              <a:rPr lang="en-US" sz="1600" dirty="0" smtClean="0"/>
              <a:t>have a </a:t>
            </a:r>
            <a:r>
              <a:rPr lang="en-US" sz="1600" b="1" u="sng" dirty="0" smtClean="0">
                <a:solidFill>
                  <a:srgbClr val="FF0000"/>
                </a:solidFill>
              </a:rPr>
              <a:t>disability</a:t>
            </a:r>
            <a:r>
              <a:rPr lang="en-US" sz="1600" dirty="0"/>
              <a:t> - this could be visual, hearing, motor or cognitive (affecting memory and thinking</a:t>
            </a:r>
            <a:r>
              <a:rPr lang="en-US" sz="1600" dirty="0" smtClean="0"/>
              <a:t>).</a:t>
            </a:r>
            <a:endParaRPr lang="en-US" sz="1600" dirty="0"/>
          </a:p>
        </p:txBody>
      </p:sp>
      <p:pic>
        <p:nvPicPr>
          <p:cNvPr id="43" name="Picture 4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7108" y="4572902"/>
            <a:ext cx="965071" cy="965072"/>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6327126" y="6778915"/>
            <a:ext cx="6309373" cy="1384995"/>
          </a:xfrm>
          <a:prstGeom prst="rect">
            <a:avLst/>
          </a:prstGeom>
          <a:ln w="28575">
            <a:solidFill>
              <a:srgbClr val="7030A0"/>
            </a:solidFill>
            <a:prstDash val="sysDot"/>
          </a:ln>
        </p:spPr>
        <p:txBody>
          <a:bodyPr wrap="square">
            <a:spAutoFit/>
          </a:bodyPr>
          <a:lstStyle/>
          <a:p>
            <a:r>
              <a:rPr lang="en-US" sz="1400" b="1" dirty="0" smtClean="0"/>
              <a:t>Accessibility</a:t>
            </a:r>
            <a:r>
              <a:rPr lang="en-US" sz="1400" dirty="0" smtClean="0"/>
              <a:t> </a:t>
            </a:r>
            <a:r>
              <a:rPr lang="en-US" sz="1400" dirty="0"/>
              <a:t>is about making sure your service can be used by as many people as possible. Thinking about this from the beginning will help you:</a:t>
            </a:r>
          </a:p>
          <a:p>
            <a:pPr marL="285750" indent="-285750">
              <a:buFont typeface="Arial" panose="020B0604020202020204" pitchFamily="34" charset="0"/>
              <a:buChar char="•"/>
            </a:pPr>
            <a:r>
              <a:rPr lang="en-US" sz="1400" dirty="0"/>
              <a:t>make sure that nobody is excluded</a:t>
            </a:r>
          </a:p>
          <a:p>
            <a:pPr marL="285750" indent="-285750">
              <a:buFont typeface="Arial" panose="020B0604020202020204" pitchFamily="34" charset="0"/>
              <a:buChar char="•"/>
            </a:pPr>
            <a:r>
              <a:rPr lang="en-US" sz="1400" dirty="0"/>
              <a:t>find out earlier if any parts of your service aren’t accessible </a:t>
            </a:r>
            <a:r>
              <a:rPr lang="en-US" sz="1400" dirty="0" smtClean="0"/>
              <a:t>– problems</a:t>
            </a:r>
          </a:p>
          <a:p>
            <a:pPr marL="285750" indent="-285750">
              <a:buFont typeface="Arial" panose="020B0604020202020204" pitchFamily="34" charset="0"/>
              <a:buChar char="•"/>
            </a:pPr>
            <a:r>
              <a:rPr lang="en-US" sz="1400" dirty="0" smtClean="0"/>
              <a:t>usually </a:t>
            </a:r>
            <a:r>
              <a:rPr lang="en-US" sz="1400" dirty="0"/>
              <a:t>cost less to fix if you find them early</a:t>
            </a:r>
          </a:p>
        </p:txBody>
      </p:sp>
      <p:pic>
        <p:nvPicPr>
          <p:cNvPr id="5122" name="Picture 2" descr="Image result for wheelchair access hot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490" y="6193995"/>
            <a:ext cx="2563921" cy="19229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ccessibility hote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4233" y="4520706"/>
            <a:ext cx="1676055" cy="104622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customer complain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9444" y="676656"/>
            <a:ext cx="1848162" cy="13537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otel lif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82341" y="4520707"/>
            <a:ext cx="1568110" cy="104499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well presented staff hot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648" y="7092681"/>
            <a:ext cx="3367326" cy="22392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equality act 2010">
            <a:hlinkClick r:id="rId13"/>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530" b="8957"/>
          <a:stretch/>
        </p:blipFill>
        <p:spPr bwMode="auto">
          <a:xfrm>
            <a:off x="3808719" y="8220201"/>
            <a:ext cx="2127610" cy="124128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6327126" y="8285469"/>
            <a:ext cx="6309373" cy="1015663"/>
          </a:xfrm>
          <a:prstGeom prst="rect">
            <a:avLst/>
          </a:prstGeom>
          <a:noFill/>
          <a:ln w="28575">
            <a:solidFill>
              <a:srgbClr val="7030A0"/>
            </a:solidFill>
            <a:prstDash val="sysDot"/>
          </a:ln>
        </p:spPr>
        <p:txBody>
          <a:bodyPr wrap="square">
            <a:spAutoFit/>
          </a:bodyPr>
          <a:lstStyle/>
          <a:p>
            <a:r>
              <a:rPr lang="en-US" sz="1200" b="1" dirty="0">
                <a:solidFill>
                  <a:srgbClr val="7030A0"/>
                </a:solidFill>
              </a:rPr>
              <a:t>If you provide any sort of accommodation, serviced or self-catering, the Equality Act 2010 applies to you.</a:t>
            </a:r>
          </a:p>
          <a:p>
            <a:pPr marL="285750" indent="-285750">
              <a:buFont typeface="Arial" panose="020B0604020202020204" pitchFamily="34" charset="0"/>
              <a:buChar char="•"/>
            </a:pPr>
            <a:r>
              <a:rPr lang="en-US" sz="1200" dirty="0" smtClean="0"/>
              <a:t>The</a:t>
            </a:r>
            <a:r>
              <a:rPr lang="en-US" sz="1200" dirty="0"/>
              <a:t> Act gives </a:t>
            </a:r>
            <a:r>
              <a:rPr lang="en-US" sz="1200" dirty="0" smtClean="0"/>
              <a:t>people </a:t>
            </a:r>
            <a:r>
              <a:rPr lang="en-US" sz="1200" dirty="0"/>
              <a:t>rights of access to goods, facilities and services (including tourist accommodation) and ensures that they are treated no less </a:t>
            </a:r>
            <a:r>
              <a:rPr lang="en-US" sz="1200" dirty="0" err="1"/>
              <a:t>favourably</a:t>
            </a:r>
            <a:r>
              <a:rPr lang="en-US" sz="1200" dirty="0"/>
              <a:t> than other customers</a:t>
            </a:r>
            <a:r>
              <a:rPr lang="en-US" sz="1200" dirty="0" smtClean="0"/>
              <a:t>.</a:t>
            </a:r>
          </a:p>
        </p:txBody>
      </p:sp>
    </p:spTree>
    <p:extLst>
      <p:ext uri="{BB962C8B-B14F-4D97-AF65-F5344CB8AC3E}">
        <p14:creationId xmlns:p14="http://schemas.microsoft.com/office/powerpoint/2010/main" val="2710500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 name="Picture 20" descr="Image result for smell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887" y="4153872"/>
            <a:ext cx="1940917" cy="194958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wif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62" y="960641"/>
            <a:ext cx="1727779" cy="1244001"/>
          </a:xfrm>
          <a:prstGeom prst="rect">
            <a:avLst/>
          </a:prstGeom>
          <a:noFill/>
        </p:spPr>
      </p:pic>
      <p:sp>
        <p:nvSpPr>
          <p:cNvPr id="2" name="Title 1"/>
          <p:cNvSpPr>
            <a:spLocks noGrp="1"/>
          </p:cNvSpPr>
          <p:nvPr>
            <p:ph type="ctrTitle"/>
          </p:nvPr>
        </p:nvSpPr>
        <p:spPr>
          <a:xfrm>
            <a:off x="168133" y="189541"/>
            <a:ext cx="500090" cy="383856"/>
          </a:xfrm>
        </p:spPr>
        <p:txBody>
          <a:bodyPr anchor="ctr">
            <a:noAutofit/>
          </a:bodyPr>
          <a:lstStyle/>
          <a:p>
            <a:r>
              <a:rPr lang="en-GB" sz="3600" b="1" dirty="0" smtClean="0"/>
              <a:t>7</a:t>
            </a:r>
            <a:endParaRPr lang="en-GB" sz="3600" b="1" dirty="0"/>
          </a:p>
        </p:txBody>
      </p:sp>
      <p:sp>
        <p:nvSpPr>
          <p:cNvPr id="7" name="Title 1"/>
          <p:cNvSpPr txBox="1">
            <a:spLocks/>
          </p:cNvSpPr>
          <p:nvPr/>
        </p:nvSpPr>
        <p:spPr>
          <a:xfrm>
            <a:off x="630222" y="54908"/>
            <a:ext cx="56308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Customer Care</a:t>
            </a:r>
            <a:endParaRPr lang="en-GB" sz="2200" b="1" dirty="0"/>
          </a:p>
        </p:txBody>
      </p:sp>
      <p:sp>
        <p:nvSpPr>
          <p:cNvPr id="9" name="Title 1"/>
          <p:cNvSpPr txBox="1">
            <a:spLocks/>
          </p:cNvSpPr>
          <p:nvPr/>
        </p:nvSpPr>
        <p:spPr>
          <a:xfrm>
            <a:off x="168133" y="644457"/>
            <a:ext cx="4349003" cy="479969"/>
          </a:xfrm>
          <a:prstGeom prst="rect">
            <a:avLst/>
          </a:prstGeom>
          <a:noFill/>
          <a:ln w="28575">
            <a:no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smtClean="0">
                <a:solidFill>
                  <a:schemeClr val="tx1"/>
                </a:solidFill>
                <a:ea typeface="Kozuka Gothic Pro H" panose="020B0800000000000000" pitchFamily="34" charset="-128"/>
              </a:rPr>
              <a:t>Basic Customer Services Include:</a:t>
            </a:r>
            <a:endParaRPr lang="en-US" sz="2000" b="1" dirty="0">
              <a:solidFill>
                <a:schemeClr val="tx1"/>
              </a:solidFill>
              <a:ea typeface="Kozuka Gothic Pro H" panose="020B0800000000000000" pitchFamily="34" charset="-128"/>
            </a:endParaRPr>
          </a:p>
        </p:txBody>
      </p:sp>
      <p:sp>
        <p:nvSpPr>
          <p:cNvPr id="24" name="Rectangle 23"/>
          <p:cNvSpPr/>
          <p:nvPr/>
        </p:nvSpPr>
        <p:spPr>
          <a:xfrm>
            <a:off x="133842" y="1981370"/>
            <a:ext cx="2499630" cy="1938992"/>
          </a:xfrm>
          <a:prstGeom prst="rect">
            <a:avLst/>
          </a:prstGeom>
          <a:noFill/>
        </p:spPr>
        <p:txBody>
          <a:bodyPr wrap="square">
            <a:spAutoFit/>
          </a:bodyPr>
          <a:lstStyle/>
          <a:p>
            <a:r>
              <a:rPr lang="en-US" sz="1200" b="1" dirty="0" smtClean="0">
                <a:solidFill>
                  <a:srgbClr val="0070C0"/>
                </a:solidFill>
                <a:latin typeface="+mj-lt"/>
              </a:rPr>
              <a:t>1</a:t>
            </a:r>
            <a:r>
              <a:rPr lang="en-US" sz="1200" b="1" dirty="0">
                <a:solidFill>
                  <a:srgbClr val="0070C0"/>
                </a:solidFill>
                <a:latin typeface="+mj-lt"/>
              </a:rPr>
              <a:t>. </a:t>
            </a:r>
            <a:r>
              <a:rPr lang="en-US" sz="1200" b="1" dirty="0" smtClean="0">
                <a:solidFill>
                  <a:srgbClr val="0070C0"/>
                </a:solidFill>
                <a:latin typeface="+mj-lt"/>
              </a:rPr>
              <a:t>Cleanliness:</a:t>
            </a:r>
            <a:r>
              <a:rPr lang="en-US" sz="1200" dirty="0" smtClean="0">
                <a:latin typeface="+mj-lt"/>
              </a:rPr>
              <a:t/>
            </a:r>
            <a:br>
              <a:rPr lang="en-US" sz="1200" dirty="0" smtClean="0">
                <a:latin typeface="+mj-lt"/>
              </a:rPr>
            </a:br>
            <a:r>
              <a:rPr lang="en-US" sz="1200" dirty="0" smtClean="0">
                <a:latin typeface="+mj-lt"/>
              </a:rPr>
              <a:t>This </a:t>
            </a:r>
            <a:r>
              <a:rPr lang="en-US" sz="1200" dirty="0">
                <a:latin typeface="+mj-lt"/>
              </a:rPr>
              <a:t>is an absolute must. Hotels, </a:t>
            </a:r>
            <a:r>
              <a:rPr lang="en-US" sz="1200" dirty="0" smtClean="0">
                <a:latin typeface="+mj-lt"/>
              </a:rPr>
              <a:t>regardless of stars, </a:t>
            </a:r>
            <a:r>
              <a:rPr lang="en-US" sz="1200" dirty="0">
                <a:latin typeface="+mj-lt"/>
              </a:rPr>
              <a:t>need to uphold the highest cleanliness standards, offering clean public spaces, bathrooms, bedrooms, and amenities. While it's an important initiative, recycling must not give way to a lack of hygiene.</a:t>
            </a:r>
            <a:endParaRPr lang="en-GB" sz="1200" dirty="0">
              <a:latin typeface="+mj-lt"/>
            </a:endParaRPr>
          </a:p>
        </p:txBody>
      </p:sp>
      <p:sp>
        <p:nvSpPr>
          <p:cNvPr id="25" name="Rectangle 24"/>
          <p:cNvSpPr/>
          <p:nvPr/>
        </p:nvSpPr>
        <p:spPr>
          <a:xfrm>
            <a:off x="2844435" y="1981370"/>
            <a:ext cx="2554486" cy="2123658"/>
          </a:xfrm>
          <a:prstGeom prst="rect">
            <a:avLst/>
          </a:prstGeom>
          <a:noFill/>
        </p:spPr>
        <p:txBody>
          <a:bodyPr wrap="square">
            <a:spAutoFit/>
          </a:bodyPr>
          <a:lstStyle/>
          <a:p>
            <a:r>
              <a:rPr lang="en-US" sz="1200" b="1" dirty="0">
                <a:solidFill>
                  <a:srgbClr val="0070C0"/>
                </a:solidFill>
                <a:latin typeface="+mj-lt"/>
              </a:rPr>
              <a:t>2. Adequate </a:t>
            </a:r>
            <a:r>
              <a:rPr lang="en-US" sz="1200" b="1" dirty="0" smtClean="0">
                <a:solidFill>
                  <a:srgbClr val="0070C0"/>
                </a:solidFill>
                <a:latin typeface="+mj-lt"/>
              </a:rPr>
              <a:t>safety/security:</a:t>
            </a:r>
            <a:r>
              <a:rPr lang="en-US" sz="1200" b="1" dirty="0" smtClean="0">
                <a:latin typeface="+mj-lt"/>
              </a:rPr>
              <a:t/>
            </a:r>
            <a:br>
              <a:rPr lang="en-US" sz="1200" b="1" dirty="0" smtClean="0">
                <a:latin typeface="+mj-lt"/>
              </a:rPr>
            </a:br>
            <a:r>
              <a:rPr lang="en-US" sz="1200" dirty="0" smtClean="0">
                <a:latin typeface="+mj-lt"/>
              </a:rPr>
              <a:t>For </a:t>
            </a:r>
            <a:r>
              <a:rPr lang="en-US" sz="1200" dirty="0">
                <a:latin typeface="+mj-lt"/>
              </a:rPr>
              <a:t>many, a hotel functions as a home away from home. With that comes a hefty expectation for the most diligent safety and security measures. Many hotels now focus on providing personalized safety and security measures for different guest profiles such as women, children, </a:t>
            </a:r>
            <a:r>
              <a:rPr lang="en-US" sz="1200" dirty="0" smtClean="0">
                <a:latin typeface="+mj-lt"/>
              </a:rPr>
              <a:t>and the </a:t>
            </a:r>
            <a:r>
              <a:rPr lang="en-US" sz="1200" dirty="0">
                <a:latin typeface="+mj-lt"/>
              </a:rPr>
              <a:t>elderly</a:t>
            </a:r>
            <a:r>
              <a:rPr lang="en-US" sz="1200" dirty="0" smtClean="0">
                <a:latin typeface="+mj-lt"/>
              </a:rPr>
              <a:t>.</a:t>
            </a:r>
            <a:endParaRPr lang="en-GB" sz="1200" dirty="0">
              <a:latin typeface="+mj-lt"/>
            </a:endParaRPr>
          </a:p>
        </p:txBody>
      </p:sp>
      <p:sp>
        <p:nvSpPr>
          <p:cNvPr id="26" name="Rectangle 25"/>
          <p:cNvSpPr/>
          <p:nvPr/>
        </p:nvSpPr>
        <p:spPr>
          <a:xfrm>
            <a:off x="5609884" y="1981370"/>
            <a:ext cx="2634091" cy="2123658"/>
          </a:xfrm>
          <a:prstGeom prst="rect">
            <a:avLst/>
          </a:prstGeom>
          <a:noFill/>
        </p:spPr>
        <p:txBody>
          <a:bodyPr wrap="square">
            <a:spAutoFit/>
          </a:bodyPr>
          <a:lstStyle/>
          <a:p>
            <a:r>
              <a:rPr lang="en-US" sz="1200" b="1" dirty="0">
                <a:solidFill>
                  <a:srgbClr val="0070C0"/>
                </a:solidFill>
                <a:latin typeface="+mj-lt"/>
              </a:rPr>
              <a:t>3. </a:t>
            </a:r>
            <a:r>
              <a:rPr lang="en-US" sz="1200" b="1" dirty="0" smtClean="0">
                <a:solidFill>
                  <a:srgbClr val="0070C0"/>
                </a:solidFill>
                <a:latin typeface="+mj-lt"/>
              </a:rPr>
              <a:t>Internet:</a:t>
            </a:r>
            <a:r>
              <a:rPr lang="en-US" sz="1200" dirty="0">
                <a:latin typeface="+mj-lt"/>
              </a:rPr>
              <a:t/>
            </a:r>
            <a:br>
              <a:rPr lang="en-US" sz="1200" dirty="0">
                <a:latin typeface="+mj-lt"/>
              </a:rPr>
            </a:br>
            <a:r>
              <a:rPr lang="en-US" sz="1200" dirty="0" smtClean="0">
                <a:latin typeface="+mj-lt"/>
              </a:rPr>
              <a:t>Guests </a:t>
            </a:r>
            <a:r>
              <a:rPr lang="en-US" sz="1200" dirty="0">
                <a:latin typeface="+mj-lt"/>
              </a:rPr>
              <a:t>at all types of hotels demand some level of Internet service, but business hotels especially must offer the highest level of connectivity and flexibility. At many hotels, if not all, guests expect Internet access to be complimentary—for some, free </a:t>
            </a:r>
            <a:r>
              <a:rPr lang="en-US" sz="1200" dirty="0" err="1">
                <a:latin typeface="+mj-lt"/>
              </a:rPr>
              <a:t>WiFi</a:t>
            </a:r>
            <a:r>
              <a:rPr lang="en-US" sz="1200" dirty="0">
                <a:latin typeface="+mj-lt"/>
              </a:rPr>
              <a:t> is as necessary as the air we breathe.</a:t>
            </a:r>
            <a:endParaRPr lang="en-GB" sz="1200" dirty="0">
              <a:latin typeface="+mj-lt"/>
            </a:endParaRPr>
          </a:p>
        </p:txBody>
      </p:sp>
      <p:sp>
        <p:nvSpPr>
          <p:cNvPr id="27" name="Rectangle 26"/>
          <p:cNvSpPr/>
          <p:nvPr/>
        </p:nvSpPr>
        <p:spPr>
          <a:xfrm>
            <a:off x="8454938" y="1981370"/>
            <a:ext cx="2153006" cy="2123658"/>
          </a:xfrm>
          <a:prstGeom prst="rect">
            <a:avLst/>
          </a:prstGeom>
          <a:noFill/>
        </p:spPr>
        <p:txBody>
          <a:bodyPr wrap="square">
            <a:spAutoFit/>
          </a:bodyPr>
          <a:lstStyle/>
          <a:p>
            <a:r>
              <a:rPr lang="en-US" sz="1200" b="1" dirty="0">
                <a:solidFill>
                  <a:srgbClr val="0070C0"/>
                </a:solidFill>
                <a:latin typeface="+mj-lt"/>
              </a:rPr>
              <a:t>4. Comfortable </a:t>
            </a:r>
            <a:r>
              <a:rPr lang="en-US" sz="1200" b="1" dirty="0" smtClean="0">
                <a:solidFill>
                  <a:srgbClr val="0070C0"/>
                </a:solidFill>
                <a:latin typeface="+mj-lt"/>
              </a:rPr>
              <a:t>beds:</a:t>
            </a:r>
            <a:r>
              <a:rPr lang="en-US" sz="1200" b="1" dirty="0" smtClean="0">
                <a:latin typeface="+mj-lt"/>
              </a:rPr>
              <a:t/>
            </a:r>
            <a:br>
              <a:rPr lang="en-US" sz="1200" b="1" dirty="0" smtClean="0">
                <a:latin typeface="+mj-lt"/>
              </a:rPr>
            </a:br>
            <a:r>
              <a:rPr lang="en-US" sz="1200" dirty="0" smtClean="0">
                <a:latin typeface="+mj-lt"/>
              </a:rPr>
              <a:t>At </a:t>
            </a:r>
            <a:r>
              <a:rPr lang="en-US" sz="1200" dirty="0">
                <a:latin typeface="+mj-lt"/>
              </a:rPr>
              <a:t>the end of the day, a hotel serves a very basic need: It provides a place to rest your head, but only if the bed </a:t>
            </a:r>
            <a:r>
              <a:rPr lang="en-US" sz="1200" dirty="0" smtClean="0">
                <a:latin typeface="+mj-lt"/>
              </a:rPr>
              <a:t>is of </a:t>
            </a:r>
            <a:r>
              <a:rPr lang="en-US" sz="1200" dirty="0">
                <a:latin typeface="+mj-lt"/>
              </a:rPr>
              <a:t>good quality, clean, well maintained, and well designed. It also needs to be well positioned in the room to allow proper circulation</a:t>
            </a:r>
            <a:r>
              <a:rPr lang="en-US" sz="1200" dirty="0" smtClean="0">
                <a:latin typeface="+mj-lt"/>
              </a:rPr>
              <a:t>.</a:t>
            </a:r>
            <a:endParaRPr lang="en-GB" sz="1200" dirty="0">
              <a:latin typeface="+mj-lt"/>
            </a:endParaRPr>
          </a:p>
        </p:txBody>
      </p:sp>
      <p:sp>
        <p:nvSpPr>
          <p:cNvPr id="28" name="Rectangle 27"/>
          <p:cNvSpPr/>
          <p:nvPr/>
        </p:nvSpPr>
        <p:spPr>
          <a:xfrm>
            <a:off x="10727467" y="1981370"/>
            <a:ext cx="1880549" cy="1754326"/>
          </a:xfrm>
          <a:prstGeom prst="rect">
            <a:avLst/>
          </a:prstGeom>
          <a:noFill/>
        </p:spPr>
        <p:txBody>
          <a:bodyPr wrap="square">
            <a:spAutoFit/>
          </a:bodyPr>
          <a:lstStyle/>
          <a:p>
            <a:r>
              <a:rPr lang="en-US" sz="1200" b="1" dirty="0">
                <a:solidFill>
                  <a:srgbClr val="0070C0"/>
                </a:solidFill>
                <a:latin typeface="+mj-lt"/>
              </a:rPr>
              <a:t>5. Bathroom </a:t>
            </a:r>
            <a:r>
              <a:rPr lang="en-US" sz="1200" b="1" dirty="0" smtClean="0">
                <a:solidFill>
                  <a:srgbClr val="0070C0"/>
                </a:solidFill>
                <a:latin typeface="+mj-lt"/>
              </a:rPr>
              <a:t>plumbing:</a:t>
            </a:r>
            <a:r>
              <a:rPr lang="en-US" sz="1200" dirty="0">
                <a:latin typeface="+mj-lt"/>
              </a:rPr>
              <a:t/>
            </a:r>
            <a:br>
              <a:rPr lang="en-US" sz="1200" dirty="0">
                <a:latin typeface="+mj-lt"/>
              </a:rPr>
            </a:br>
            <a:r>
              <a:rPr lang="en-US" sz="1200" dirty="0" smtClean="0">
                <a:latin typeface="+mj-lt"/>
              </a:rPr>
              <a:t>All </a:t>
            </a:r>
            <a:r>
              <a:rPr lang="en-US" sz="1200" dirty="0">
                <a:latin typeface="+mj-lt"/>
              </a:rPr>
              <a:t>guests should expect clear, potable water; proper and continuous hot running water in the shower; flowing water in the sink and toilet; </a:t>
            </a:r>
            <a:r>
              <a:rPr lang="en-US" sz="1200" dirty="0" smtClean="0">
                <a:latin typeface="+mj-lt"/>
              </a:rPr>
              <a:t>and</a:t>
            </a:r>
            <a:br>
              <a:rPr lang="en-US" sz="1200" dirty="0" smtClean="0">
                <a:latin typeface="+mj-lt"/>
              </a:rPr>
            </a:br>
            <a:r>
              <a:rPr lang="en-US" sz="1200" dirty="0" smtClean="0">
                <a:latin typeface="+mj-lt"/>
              </a:rPr>
              <a:t>no </a:t>
            </a:r>
            <a:r>
              <a:rPr lang="en-US" sz="1200" dirty="0">
                <a:latin typeface="+mj-lt"/>
              </a:rPr>
              <a:t>leaks.</a:t>
            </a:r>
            <a:endParaRPr lang="en-GB" sz="1200" dirty="0">
              <a:latin typeface="+mj-lt"/>
            </a:endParaRPr>
          </a:p>
        </p:txBody>
      </p:sp>
      <p:sp>
        <p:nvSpPr>
          <p:cNvPr id="29" name="Rectangle 28"/>
          <p:cNvSpPr/>
          <p:nvPr/>
        </p:nvSpPr>
        <p:spPr>
          <a:xfrm>
            <a:off x="400575" y="6000597"/>
            <a:ext cx="2092454" cy="2123658"/>
          </a:xfrm>
          <a:prstGeom prst="rect">
            <a:avLst/>
          </a:prstGeom>
          <a:noFill/>
        </p:spPr>
        <p:txBody>
          <a:bodyPr wrap="square">
            <a:spAutoFit/>
          </a:bodyPr>
          <a:lstStyle/>
          <a:p>
            <a:r>
              <a:rPr lang="en-US" sz="1200" b="1" dirty="0">
                <a:solidFill>
                  <a:srgbClr val="0070C0"/>
                </a:solidFill>
                <a:latin typeface="+mj-lt"/>
              </a:rPr>
              <a:t>6. </a:t>
            </a:r>
            <a:r>
              <a:rPr lang="en-US" sz="1200" b="1" dirty="0" smtClean="0">
                <a:solidFill>
                  <a:srgbClr val="0070C0"/>
                </a:solidFill>
                <a:latin typeface="+mj-lt"/>
              </a:rPr>
              <a:t>Lighting:</a:t>
            </a:r>
            <a:r>
              <a:rPr lang="en-US" sz="1200" dirty="0">
                <a:latin typeface="+mj-lt"/>
              </a:rPr>
              <a:t/>
            </a:r>
            <a:br>
              <a:rPr lang="en-US" sz="1200" dirty="0">
                <a:latin typeface="+mj-lt"/>
              </a:rPr>
            </a:br>
            <a:r>
              <a:rPr lang="en-US" sz="1200" dirty="0" smtClean="0">
                <a:latin typeface="+mj-lt"/>
              </a:rPr>
              <a:t>Most </a:t>
            </a:r>
            <a:r>
              <a:rPr lang="en-US" sz="1200" dirty="0">
                <a:latin typeface="+mj-lt"/>
              </a:rPr>
              <a:t>don’t offer adequate lighting in the hotel rooms, from bathrooms to bedside lamps, and it's a hassle for guests across the board. Improved lighting serves to enhance the guestroom experience and </a:t>
            </a:r>
            <a:r>
              <a:rPr lang="en-US" sz="1200" dirty="0" smtClean="0">
                <a:latin typeface="+mj-lt"/>
              </a:rPr>
              <a:t>provide a </a:t>
            </a:r>
            <a:r>
              <a:rPr lang="en-US" sz="1200" dirty="0">
                <a:latin typeface="+mj-lt"/>
              </a:rPr>
              <a:t>sense of security.</a:t>
            </a:r>
            <a:endParaRPr lang="en-GB" sz="1200" dirty="0">
              <a:latin typeface="+mj-lt"/>
            </a:endParaRPr>
          </a:p>
        </p:txBody>
      </p:sp>
      <p:sp>
        <p:nvSpPr>
          <p:cNvPr id="32" name="Rectangle 31"/>
          <p:cNvSpPr/>
          <p:nvPr/>
        </p:nvSpPr>
        <p:spPr>
          <a:xfrm>
            <a:off x="2641001" y="6000597"/>
            <a:ext cx="3017520" cy="1938992"/>
          </a:xfrm>
          <a:prstGeom prst="rect">
            <a:avLst/>
          </a:prstGeom>
          <a:noFill/>
        </p:spPr>
        <p:txBody>
          <a:bodyPr wrap="square">
            <a:spAutoFit/>
          </a:bodyPr>
          <a:lstStyle/>
          <a:p>
            <a:r>
              <a:rPr lang="en-US" sz="1200" b="1" dirty="0" smtClean="0">
                <a:solidFill>
                  <a:srgbClr val="0070C0"/>
                </a:solidFill>
                <a:latin typeface="+mj-lt"/>
              </a:rPr>
              <a:t>7. Aroma:</a:t>
            </a:r>
            <a:r>
              <a:rPr lang="en-US" sz="1200" dirty="0">
                <a:latin typeface="+mj-lt"/>
              </a:rPr>
              <a:t/>
            </a:r>
            <a:br>
              <a:rPr lang="en-US" sz="1200" dirty="0">
                <a:latin typeface="+mj-lt"/>
              </a:rPr>
            </a:br>
            <a:r>
              <a:rPr lang="en-US" sz="1200" dirty="0" smtClean="0">
                <a:latin typeface="+mj-lt"/>
              </a:rPr>
              <a:t>Upon </a:t>
            </a:r>
            <a:r>
              <a:rPr lang="en-US" sz="1200" dirty="0">
                <a:latin typeface="+mj-lt"/>
              </a:rPr>
              <a:t>entering a hotel and the hotel room, the smell of the property has a major impact on a traveler's first impressions. Guests are often sensitive to newly created hotel "signature" scents or stale smells from carpets and bathrooms, which can influence the guest’s perception of the quality and cleanliness of a hotel.</a:t>
            </a:r>
            <a:endParaRPr lang="en-GB" sz="1050" dirty="0">
              <a:latin typeface="+mj-lt"/>
            </a:endParaRPr>
          </a:p>
        </p:txBody>
      </p:sp>
      <p:sp>
        <p:nvSpPr>
          <p:cNvPr id="33" name="Rectangle 32"/>
          <p:cNvSpPr/>
          <p:nvPr/>
        </p:nvSpPr>
        <p:spPr>
          <a:xfrm>
            <a:off x="5806493" y="6000597"/>
            <a:ext cx="3547973" cy="1938992"/>
          </a:xfrm>
          <a:prstGeom prst="rect">
            <a:avLst/>
          </a:prstGeom>
          <a:noFill/>
        </p:spPr>
        <p:txBody>
          <a:bodyPr wrap="square">
            <a:spAutoFit/>
          </a:bodyPr>
          <a:lstStyle/>
          <a:p>
            <a:r>
              <a:rPr lang="en-US" sz="1200" b="1" dirty="0" smtClean="0">
                <a:solidFill>
                  <a:srgbClr val="0070C0"/>
                </a:solidFill>
                <a:latin typeface="+mj-lt"/>
              </a:rPr>
              <a:t>8. </a:t>
            </a:r>
            <a:r>
              <a:rPr lang="en-US" sz="1200" b="1" dirty="0">
                <a:solidFill>
                  <a:srgbClr val="0070C0"/>
                </a:solidFill>
                <a:latin typeface="+mj-lt"/>
              </a:rPr>
              <a:t>Simple, tasty </a:t>
            </a:r>
            <a:r>
              <a:rPr lang="en-US" sz="1200" b="1" dirty="0" smtClean="0">
                <a:solidFill>
                  <a:srgbClr val="0070C0"/>
                </a:solidFill>
                <a:latin typeface="+mj-lt"/>
              </a:rPr>
              <a:t>food:</a:t>
            </a:r>
            <a:r>
              <a:rPr lang="en-US" sz="1200" dirty="0">
                <a:latin typeface="+mj-lt"/>
              </a:rPr>
              <a:t/>
            </a:r>
            <a:br>
              <a:rPr lang="en-US" sz="1200" dirty="0">
                <a:latin typeface="+mj-lt"/>
              </a:rPr>
            </a:br>
            <a:r>
              <a:rPr lang="en-US" sz="1200" dirty="0" smtClean="0">
                <a:latin typeface="+mj-lt"/>
              </a:rPr>
              <a:t>The </a:t>
            </a:r>
            <a:r>
              <a:rPr lang="en-US" sz="1200" dirty="0">
                <a:latin typeface="+mj-lt"/>
              </a:rPr>
              <a:t>availability of food and beverage outlets varies based on the hotel service level. However, certain things—such as a hot breakfast—are a basic offering that really adds to a guest experience. Even budget hotels could be conveniently located next to an all-day diner, which caters to hotel guests. Access to a convenient and affordable breakfast is turning from a plus to a must.</a:t>
            </a:r>
            <a:endParaRPr lang="en-GB" sz="1050" dirty="0">
              <a:latin typeface="+mj-lt"/>
            </a:endParaRPr>
          </a:p>
        </p:txBody>
      </p:sp>
      <p:sp>
        <p:nvSpPr>
          <p:cNvPr id="34" name="Rectangle 33"/>
          <p:cNvSpPr/>
          <p:nvPr/>
        </p:nvSpPr>
        <p:spPr>
          <a:xfrm>
            <a:off x="9502438" y="6000597"/>
            <a:ext cx="2998701" cy="1754326"/>
          </a:xfrm>
          <a:prstGeom prst="rect">
            <a:avLst/>
          </a:prstGeom>
          <a:noFill/>
        </p:spPr>
        <p:txBody>
          <a:bodyPr wrap="square">
            <a:spAutoFit/>
          </a:bodyPr>
          <a:lstStyle/>
          <a:p>
            <a:r>
              <a:rPr lang="en-US" sz="1200" b="1" dirty="0" smtClean="0">
                <a:solidFill>
                  <a:srgbClr val="0070C0"/>
                </a:solidFill>
                <a:latin typeface="+mj-lt"/>
              </a:rPr>
              <a:t>9. </a:t>
            </a:r>
            <a:r>
              <a:rPr lang="en-US" sz="1200" b="1" dirty="0">
                <a:solidFill>
                  <a:srgbClr val="0070C0"/>
                </a:solidFill>
                <a:latin typeface="+mj-lt"/>
              </a:rPr>
              <a:t>Check in/Check </a:t>
            </a:r>
            <a:r>
              <a:rPr lang="en-US" sz="1200" b="1" dirty="0" smtClean="0">
                <a:solidFill>
                  <a:srgbClr val="0070C0"/>
                </a:solidFill>
                <a:latin typeface="+mj-lt"/>
              </a:rPr>
              <a:t>out:</a:t>
            </a:r>
            <a:r>
              <a:rPr lang="en-US" sz="1200" dirty="0">
                <a:latin typeface="+mj-lt"/>
              </a:rPr>
              <a:t/>
            </a:r>
            <a:br>
              <a:rPr lang="en-US" sz="1200" dirty="0">
                <a:latin typeface="+mj-lt"/>
              </a:rPr>
            </a:br>
            <a:r>
              <a:rPr lang="en-US" sz="1200" dirty="0" smtClean="0">
                <a:latin typeface="+mj-lt"/>
              </a:rPr>
              <a:t>Nowadays</a:t>
            </a:r>
            <a:r>
              <a:rPr lang="en-US" sz="1200" dirty="0">
                <a:latin typeface="+mj-lt"/>
              </a:rPr>
              <a:t>, a front desk check-in and -out experience is constantly evolving—from pod check-ins to a personalized iPad check-in. While these advances are exciting, hotels need to stay focused on certain elements of a check-in/check-out process that really effect a guest stay.</a:t>
            </a:r>
            <a:endParaRPr lang="en-GB" sz="1050" dirty="0">
              <a:latin typeface="+mj-lt"/>
            </a:endParaRPr>
          </a:p>
        </p:txBody>
      </p:sp>
      <p:sp>
        <p:nvSpPr>
          <p:cNvPr id="35" name="Rectangle 34"/>
          <p:cNvSpPr/>
          <p:nvPr/>
        </p:nvSpPr>
        <p:spPr>
          <a:xfrm>
            <a:off x="292487" y="8211757"/>
            <a:ext cx="4980743" cy="1169551"/>
          </a:xfrm>
          <a:prstGeom prst="rect">
            <a:avLst/>
          </a:prstGeom>
          <a:ln w="28575">
            <a:solidFill>
              <a:srgbClr val="0070C0"/>
            </a:solidFill>
            <a:prstDash val="sysDot"/>
          </a:ln>
        </p:spPr>
        <p:txBody>
          <a:bodyPr wrap="square">
            <a:spAutoFit/>
          </a:bodyPr>
          <a:lstStyle/>
          <a:p>
            <a:r>
              <a:rPr lang="en-US" sz="1400" b="1" dirty="0">
                <a:solidFill>
                  <a:srgbClr val="0070C0"/>
                </a:solidFill>
              </a:rPr>
              <a:t>No matter what the hotel, from a luxury Four Seasons to a budget Premier Inn, all guests should expect a warm welcome, a friendly face, attentive service, heartfelt thanks and know that the hotel is their </a:t>
            </a:r>
            <a:r>
              <a:rPr lang="en-US" sz="1400" b="1" dirty="0" smtClean="0">
                <a:solidFill>
                  <a:srgbClr val="0070C0"/>
                </a:solidFill>
              </a:rPr>
              <a:t>‘home </a:t>
            </a:r>
            <a:r>
              <a:rPr lang="en-US" sz="1400" b="1" dirty="0">
                <a:solidFill>
                  <a:srgbClr val="0070C0"/>
                </a:solidFill>
              </a:rPr>
              <a:t>away from home</a:t>
            </a:r>
            <a:r>
              <a:rPr lang="en-US" sz="1400" b="1" dirty="0" smtClean="0">
                <a:solidFill>
                  <a:srgbClr val="0070C0"/>
                </a:solidFill>
              </a:rPr>
              <a:t>.’</a:t>
            </a:r>
            <a:endParaRPr lang="en-GB" sz="1000" b="1" dirty="0">
              <a:solidFill>
                <a:srgbClr val="0070C0"/>
              </a:solidFill>
              <a:latin typeface="+mj-lt"/>
            </a:endParaRPr>
          </a:p>
        </p:txBody>
      </p:sp>
      <p:pic>
        <p:nvPicPr>
          <p:cNvPr id="6146" name="Picture 2" descr="Image result for clean hotel roo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931" y="629433"/>
            <a:ext cx="1835077" cy="12224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food restaur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294" y="4451209"/>
            <a:ext cx="2063269" cy="1549388"/>
          </a:xfrm>
          <a:prstGeom prst="rect">
            <a:avLst/>
          </a:prstGeom>
          <a:noFill/>
        </p:spPr>
      </p:pic>
      <p:pic>
        <p:nvPicPr>
          <p:cNvPr id="6154" name="Picture 10" descr="Image result for HOTEL SEcurit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880" b="12320"/>
          <a:stretch/>
        </p:blipFill>
        <p:spPr bwMode="auto">
          <a:xfrm>
            <a:off x="2923054" y="1311082"/>
            <a:ext cx="2475867" cy="68527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5209" y="556368"/>
            <a:ext cx="1368573" cy="136857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cleaner hot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400" y="1072273"/>
            <a:ext cx="2139418" cy="9321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Image result for hotel lam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25" t="2133" r="2756" b="3289"/>
          <a:stretch/>
        </p:blipFill>
        <p:spPr bwMode="auto">
          <a:xfrm>
            <a:off x="517558" y="4351290"/>
            <a:ext cx="1581102" cy="1649307"/>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1231" y="4219958"/>
            <a:ext cx="2647956" cy="176530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tripadvisor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92" t="10647" r="9879" b="9239"/>
          <a:stretch/>
        </p:blipFill>
        <p:spPr bwMode="auto">
          <a:xfrm>
            <a:off x="5491962" y="8151636"/>
            <a:ext cx="1670175" cy="11219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7380869" y="8427201"/>
            <a:ext cx="5111142" cy="954107"/>
          </a:xfrm>
          <a:prstGeom prst="rect">
            <a:avLst/>
          </a:prstGeom>
          <a:ln w="28575">
            <a:solidFill>
              <a:srgbClr val="00B050"/>
            </a:solidFill>
            <a:prstDash val="sysDot"/>
          </a:ln>
        </p:spPr>
        <p:txBody>
          <a:bodyPr wrap="square">
            <a:spAutoFit/>
          </a:bodyPr>
          <a:lstStyle/>
          <a:p>
            <a:r>
              <a:rPr lang="en-US" sz="1400" b="1" dirty="0" smtClean="0">
                <a:solidFill>
                  <a:srgbClr val="00B050"/>
                </a:solidFill>
              </a:rPr>
              <a:t>Customers can leave feedback about the service they have received by review sites, such as Trip Advisor, directly by completing customer satisfaction questionnaires/forms or social media, such </a:t>
            </a:r>
            <a:r>
              <a:rPr lang="en-US" sz="1400" b="1" dirty="0">
                <a:solidFill>
                  <a:srgbClr val="00B050"/>
                </a:solidFill>
              </a:rPr>
              <a:t>a</a:t>
            </a:r>
            <a:r>
              <a:rPr lang="en-US" sz="1400" b="1" dirty="0" smtClean="0">
                <a:solidFill>
                  <a:srgbClr val="00B050"/>
                </a:solidFill>
              </a:rPr>
              <a:t>s Facebook.</a:t>
            </a:r>
            <a:endParaRPr lang="en-GB" sz="1000" b="1" dirty="0">
              <a:solidFill>
                <a:srgbClr val="00B050"/>
              </a:solidFill>
              <a:latin typeface="+mj-lt"/>
            </a:endParaRPr>
          </a:p>
        </p:txBody>
      </p:sp>
      <p:grpSp>
        <p:nvGrpSpPr>
          <p:cNvPr id="48" name="Group 47"/>
          <p:cNvGrpSpPr/>
          <p:nvPr/>
        </p:nvGrpSpPr>
        <p:grpSpPr>
          <a:xfrm>
            <a:off x="8859001" y="7743673"/>
            <a:ext cx="2154878" cy="591309"/>
            <a:chOff x="9966223" y="6134808"/>
            <a:chExt cx="2256589" cy="619219"/>
          </a:xfrm>
        </p:grpSpPr>
        <p:pic>
          <p:nvPicPr>
            <p:cNvPr id="49" name="Picture 4" descr="Image result for social media log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99" t="3798" r="85841" b="75173"/>
            <a:stretch/>
          </p:blipFill>
          <p:spPr bwMode="auto">
            <a:xfrm>
              <a:off x="9966223"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social media log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252" t="3798" r="69388" b="75173"/>
            <a:stretch/>
          </p:blipFill>
          <p:spPr bwMode="auto">
            <a:xfrm>
              <a:off x="10488486"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age result for social media log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706" t="3798" r="52934" b="75173"/>
            <a:stretch/>
          </p:blipFill>
          <p:spPr bwMode="auto">
            <a:xfrm>
              <a:off x="11014632"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webpage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03593" y="6134808"/>
              <a:ext cx="619219" cy="6192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3677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8</a:t>
            </a:r>
            <a:endParaRPr lang="en-GB" sz="3600" b="1" dirty="0"/>
          </a:p>
        </p:txBody>
      </p:sp>
      <p:sp>
        <p:nvSpPr>
          <p:cNvPr id="7" name="Title 1"/>
          <p:cNvSpPr txBox="1">
            <a:spLocks/>
          </p:cNvSpPr>
          <p:nvPr/>
        </p:nvSpPr>
        <p:spPr>
          <a:xfrm>
            <a:off x="630222" y="54908"/>
            <a:ext cx="3193635"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Standards of Service</a:t>
            </a:r>
            <a:endParaRPr lang="en-GB" sz="2200" b="1" dirty="0"/>
          </a:p>
        </p:txBody>
      </p:sp>
      <p:pic>
        <p:nvPicPr>
          <p:cNvPr id="3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475" y="100385"/>
            <a:ext cx="908697" cy="11880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food hygiene r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811" y="477995"/>
            <a:ext cx="3502582" cy="17262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29937" y="2187284"/>
            <a:ext cx="3168550" cy="814777"/>
            <a:chOff x="229937" y="769067"/>
            <a:chExt cx="2576604" cy="662561"/>
          </a:xfrm>
        </p:grpSpPr>
        <p:pic>
          <p:nvPicPr>
            <p:cNvPr id="36" name="Picture 2" descr="Image result for tripadvisor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92" t="10647" r="9879" b="9239"/>
            <a:stretch/>
          </p:blipFill>
          <p:spPr bwMode="auto">
            <a:xfrm>
              <a:off x="229937" y="830158"/>
              <a:ext cx="895368" cy="6014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michelin star"/>
            <p:cNvPicPr>
              <a:picLocks noChangeAspect="1" noChangeArrowheads="1"/>
            </p:cNvPicPr>
            <p:nvPr/>
          </p:nvPicPr>
          <p:blipFill rotWithShape="1">
            <a:blip r:embed="rId5">
              <a:extLst>
                <a:ext uri="{28A0092B-C50C-407E-A947-70E740481C1C}">
                  <a14:useLocalDpi xmlns:a14="http://schemas.microsoft.com/office/drawing/2010/main" val="0"/>
                </a:ext>
              </a:extLst>
            </a:blip>
            <a:srcRect l="10876" t="12120" r="7359" b="9472"/>
            <a:stretch/>
          </p:blipFill>
          <p:spPr bwMode="auto">
            <a:xfrm>
              <a:off x="1174917" y="769067"/>
              <a:ext cx="887458" cy="63897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6522" y="811609"/>
              <a:ext cx="620019" cy="62001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itle 1"/>
          <p:cNvSpPr txBox="1">
            <a:spLocks/>
          </p:cNvSpPr>
          <p:nvPr/>
        </p:nvSpPr>
        <p:spPr>
          <a:xfrm>
            <a:off x="229937" y="3081002"/>
            <a:ext cx="3151438" cy="2915798"/>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dirty="0">
                <a:solidFill>
                  <a:schemeClr val="tx1"/>
                </a:solidFill>
                <a:ea typeface="Kozuka Gothic Pro H" panose="020B0800000000000000" pitchFamily="34" charset="-128"/>
              </a:rPr>
              <a:t>Reviews can make or break a business! </a:t>
            </a:r>
            <a:r>
              <a:rPr lang="en-US" sz="1400" dirty="0">
                <a:solidFill>
                  <a:schemeClr val="tx1"/>
                </a:solidFill>
                <a:ea typeface="Kozuka Gothic Pro H" panose="020B0800000000000000" pitchFamily="34" charset="-128"/>
              </a:rPr>
              <a:t>A good review can increase business for establishments, as people will often try an establishment based on a </a:t>
            </a:r>
            <a:r>
              <a:rPr lang="en-US" sz="1400" dirty="0" smtClean="0">
                <a:solidFill>
                  <a:schemeClr val="tx1"/>
                </a:solidFill>
                <a:ea typeface="Kozuka Gothic Pro H" panose="020B0800000000000000" pitchFamily="34" charset="-128"/>
              </a:rPr>
              <a:t>recommendation. Reviews </a:t>
            </a:r>
            <a:r>
              <a:rPr lang="en-US" sz="1400" dirty="0">
                <a:solidFill>
                  <a:schemeClr val="tx1"/>
                </a:solidFill>
                <a:ea typeface="Kozuka Gothic Pro H" panose="020B0800000000000000" pitchFamily="34" charset="-128"/>
              </a:rPr>
              <a:t>and ratings generate publicity, awards </a:t>
            </a:r>
            <a:r>
              <a:rPr lang="en-US" sz="1400" dirty="0" smtClean="0">
                <a:solidFill>
                  <a:schemeClr val="tx1"/>
                </a:solidFill>
                <a:ea typeface="Kozuka Gothic Pro H" panose="020B0800000000000000" pitchFamily="34" charset="-128"/>
              </a:rPr>
              <a:t>get you </a:t>
            </a:r>
            <a:r>
              <a:rPr lang="en-US" sz="1400" dirty="0">
                <a:solidFill>
                  <a:schemeClr val="tx1"/>
                </a:solidFill>
                <a:ea typeface="Kozuka Gothic Pro H" panose="020B0800000000000000" pitchFamily="34" charset="-128"/>
              </a:rPr>
              <a:t>in the </a:t>
            </a:r>
            <a:r>
              <a:rPr lang="en-US" sz="1400" dirty="0" smtClean="0">
                <a:solidFill>
                  <a:schemeClr val="tx1"/>
                </a:solidFill>
                <a:ea typeface="Kozuka Gothic Pro H" panose="020B0800000000000000" pitchFamily="34" charset="-128"/>
              </a:rPr>
              <a:t>press! Customers </a:t>
            </a:r>
            <a:r>
              <a:rPr lang="en-US" sz="1400" dirty="0">
                <a:solidFill>
                  <a:schemeClr val="tx1"/>
                </a:solidFill>
                <a:ea typeface="Kozuka Gothic Pro H" panose="020B0800000000000000" pitchFamily="34" charset="-128"/>
              </a:rPr>
              <a:t>might come from further away to </a:t>
            </a:r>
            <a:r>
              <a:rPr lang="en-US" sz="1400" dirty="0" smtClean="0">
                <a:solidFill>
                  <a:schemeClr val="tx1"/>
                </a:solidFill>
                <a:ea typeface="Kozuka Gothic Pro H" panose="020B0800000000000000" pitchFamily="34" charset="-128"/>
              </a:rPr>
              <a:t>dine or </a:t>
            </a:r>
            <a:r>
              <a:rPr lang="en-US" sz="1400" dirty="0">
                <a:solidFill>
                  <a:schemeClr val="tx1"/>
                </a:solidFill>
                <a:ea typeface="Kozuka Gothic Pro H" panose="020B0800000000000000" pitchFamily="34" charset="-128"/>
              </a:rPr>
              <a:t>stay or both based on </a:t>
            </a:r>
            <a:r>
              <a:rPr lang="en-US" sz="1400" dirty="0" smtClean="0">
                <a:solidFill>
                  <a:schemeClr val="tx1"/>
                </a:solidFill>
                <a:ea typeface="Kozuka Gothic Pro H" panose="020B0800000000000000" pitchFamily="34" charset="-128"/>
              </a:rPr>
              <a:t>reviews. Customers </a:t>
            </a:r>
            <a:r>
              <a:rPr lang="en-US" sz="1400" dirty="0">
                <a:solidFill>
                  <a:schemeClr val="tx1"/>
                </a:solidFill>
                <a:ea typeface="Kozuka Gothic Pro H" panose="020B0800000000000000" pitchFamily="34" charset="-128"/>
              </a:rPr>
              <a:t>can identify less </a:t>
            </a:r>
            <a:r>
              <a:rPr lang="en-US" sz="1400" dirty="0" err="1">
                <a:solidFill>
                  <a:schemeClr val="tx1"/>
                </a:solidFill>
                <a:ea typeface="Kozuka Gothic Pro H" panose="020B0800000000000000" pitchFamily="34" charset="-128"/>
              </a:rPr>
              <a:t>favourable</a:t>
            </a:r>
            <a:r>
              <a:rPr lang="en-US" sz="1400" dirty="0">
                <a:solidFill>
                  <a:schemeClr val="tx1"/>
                </a:solidFill>
                <a:ea typeface="Kozuka Gothic Pro H" panose="020B0800000000000000" pitchFamily="34" charset="-128"/>
              </a:rPr>
              <a:t> establishments that they will then avoid.</a:t>
            </a:r>
          </a:p>
        </p:txBody>
      </p:sp>
      <p:pic>
        <p:nvPicPr>
          <p:cNvPr id="64" name="Picture 2" descr="Image result for a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7879" y="6104203"/>
            <a:ext cx="1232033" cy="123203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133" y="6179751"/>
            <a:ext cx="1080936" cy="10809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550863" y="1383780"/>
            <a:ext cx="5464571" cy="4057171"/>
            <a:chOff x="168133" y="4062700"/>
            <a:chExt cx="5464571" cy="4057171"/>
          </a:xfrm>
        </p:grpSpPr>
        <p:pic>
          <p:nvPicPr>
            <p:cNvPr id="43" name="Picture 4" descr="Image result for michelin star"/>
            <p:cNvPicPr>
              <a:picLocks noChangeAspect="1" noChangeArrowheads="1"/>
            </p:cNvPicPr>
            <p:nvPr/>
          </p:nvPicPr>
          <p:blipFill rotWithShape="1">
            <a:blip r:embed="rId5">
              <a:extLst>
                <a:ext uri="{28A0092B-C50C-407E-A947-70E740481C1C}">
                  <a14:useLocalDpi xmlns:a14="http://schemas.microsoft.com/office/drawing/2010/main" val="0"/>
                </a:ext>
              </a:extLst>
            </a:blip>
            <a:srcRect l="10876" t="12120" r="7359" b="9472"/>
            <a:stretch/>
          </p:blipFill>
          <p:spPr bwMode="auto">
            <a:xfrm>
              <a:off x="310573" y="4135853"/>
              <a:ext cx="1234896" cy="8891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Image result for michelin"/>
            <p:cNvPicPr>
              <a:picLocks noChangeAspect="1" noChangeArrowheads="1"/>
            </p:cNvPicPr>
            <p:nvPr/>
          </p:nvPicPr>
          <p:blipFill rotWithShape="1">
            <a:blip r:embed="rId9">
              <a:extLst>
                <a:ext uri="{28A0092B-C50C-407E-A947-70E740481C1C}">
                  <a14:useLocalDpi xmlns:a14="http://schemas.microsoft.com/office/drawing/2010/main" val="0"/>
                </a:ext>
              </a:extLst>
            </a:blip>
            <a:srcRect t="24342" b="25440"/>
            <a:stretch/>
          </p:blipFill>
          <p:spPr bwMode="auto">
            <a:xfrm>
              <a:off x="1745669" y="4261186"/>
              <a:ext cx="3754505" cy="82204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17829" y="5126680"/>
              <a:ext cx="5282346" cy="1600438"/>
            </a:xfrm>
            <a:prstGeom prst="rect">
              <a:avLst/>
            </a:prstGeom>
          </p:spPr>
          <p:txBody>
            <a:bodyPr wrap="square">
              <a:spAutoFit/>
            </a:bodyPr>
            <a:lstStyle/>
            <a:p>
              <a:r>
                <a:rPr lang="en-US" sz="1400" dirty="0"/>
                <a:t>Michelin </a:t>
              </a:r>
              <a:r>
                <a:rPr lang="en-US" sz="1400" dirty="0" smtClean="0"/>
                <a:t>Guides are </a:t>
              </a:r>
              <a:r>
                <a:rPr lang="en-US" sz="1400" dirty="0"/>
                <a:t>a series of guide books published by the French tire company </a:t>
              </a:r>
              <a:r>
                <a:rPr lang="en-US" sz="1400" dirty="0" smtClean="0"/>
                <a:t>Michelin for </a:t>
              </a:r>
              <a:r>
                <a:rPr lang="en-US" sz="1400" dirty="0"/>
                <a:t>more than a century. The term normally refers to the annually published </a:t>
              </a:r>
              <a:r>
                <a:rPr lang="en-US" sz="1400" b="1" u="sng" dirty="0">
                  <a:solidFill>
                    <a:srgbClr val="FF0000"/>
                  </a:solidFill>
                </a:rPr>
                <a:t>Michelin Red Guide</a:t>
              </a:r>
              <a:r>
                <a:rPr lang="en-US" sz="1400" b="1" dirty="0"/>
                <a:t>, </a:t>
              </a:r>
              <a:r>
                <a:rPr lang="en-US" sz="1400" dirty="0"/>
                <a:t>the oldest European hotel and restaurant reference guide, which awards Michelin stars for excellence to a select few </a:t>
              </a:r>
              <a:r>
                <a:rPr lang="en-US" sz="1400" dirty="0" smtClean="0"/>
                <a:t>establishments. </a:t>
              </a:r>
              <a:r>
                <a:rPr lang="en-US" sz="1400" b="1" u="sng" dirty="0" smtClean="0"/>
                <a:t>The </a:t>
              </a:r>
              <a:r>
                <a:rPr lang="en-US" sz="1400" b="1" u="sng" dirty="0"/>
                <a:t>acquisition or loss of a star can have dramatic effects on the success of a </a:t>
              </a:r>
              <a:r>
                <a:rPr lang="en-US" sz="1400" b="1" u="sng" dirty="0" smtClean="0"/>
                <a:t>restaurant.</a:t>
              </a:r>
              <a:endParaRPr lang="en-GB" sz="1400" b="1" u="sng" dirty="0"/>
            </a:p>
          </p:txBody>
        </p:sp>
        <p:grpSp>
          <p:nvGrpSpPr>
            <p:cNvPr id="4" name="Group 3"/>
            <p:cNvGrpSpPr/>
            <p:nvPr/>
          </p:nvGrpSpPr>
          <p:grpSpPr>
            <a:xfrm>
              <a:off x="267031" y="6756250"/>
              <a:ext cx="3840513" cy="395318"/>
              <a:chOff x="310573" y="7106213"/>
              <a:chExt cx="3840513" cy="395318"/>
            </a:xfrm>
          </p:grpSpPr>
          <p:pic>
            <p:nvPicPr>
              <p:cNvPr id="48"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310573" y="7106215"/>
                <a:ext cx="370083" cy="39531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697521" y="7106213"/>
                <a:ext cx="3453565" cy="307777"/>
              </a:xfrm>
              <a:prstGeom prst="rect">
                <a:avLst/>
              </a:prstGeom>
            </p:spPr>
            <p:txBody>
              <a:bodyPr wrap="square">
                <a:spAutoFit/>
              </a:bodyPr>
              <a:lstStyle/>
              <a:p>
                <a:r>
                  <a:rPr lang="fr-FR" sz="1400" dirty="0">
                    <a:solidFill>
                      <a:srgbClr val="FF0000"/>
                    </a:solidFill>
                  </a:rPr>
                  <a:t>A </a:t>
                </a:r>
                <a:r>
                  <a:rPr lang="fr-FR" sz="1400" dirty="0" err="1">
                    <a:solidFill>
                      <a:srgbClr val="FF0000"/>
                    </a:solidFill>
                  </a:rPr>
                  <a:t>very</a:t>
                </a:r>
                <a:r>
                  <a:rPr lang="fr-FR" sz="1400" dirty="0">
                    <a:solidFill>
                      <a:srgbClr val="FF0000"/>
                    </a:solidFill>
                  </a:rPr>
                  <a:t> good restaurant in </a:t>
                </a:r>
                <a:r>
                  <a:rPr lang="fr-FR" sz="1400" dirty="0" err="1">
                    <a:solidFill>
                      <a:srgbClr val="FF0000"/>
                    </a:solidFill>
                  </a:rPr>
                  <a:t>its</a:t>
                </a:r>
                <a:r>
                  <a:rPr lang="fr-FR" sz="1400" dirty="0">
                    <a:solidFill>
                      <a:srgbClr val="FF0000"/>
                    </a:solidFill>
                  </a:rPr>
                  <a:t> </a:t>
                </a:r>
                <a:r>
                  <a:rPr lang="fr-FR" sz="1400" dirty="0" err="1" smtClean="0">
                    <a:solidFill>
                      <a:srgbClr val="FF0000"/>
                    </a:solidFill>
                  </a:rPr>
                  <a:t>category</a:t>
                </a:r>
                <a:endParaRPr lang="en-GB" sz="1400" dirty="0">
                  <a:solidFill>
                    <a:srgbClr val="FF0000"/>
                  </a:solidFill>
                </a:endParaRPr>
              </a:p>
            </p:txBody>
          </p:sp>
        </p:grpSp>
        <p:grpSp>
          <p:nvGrpSpPr>
            <p:cNvPr id="6" name="Group 5"/>
            <p:cNvGrpSpPr/>
            <p:nvPr/>
          </p:nvGrpSpPr>
          <p:grpSpPr>
            <a:xfrm>
              <a:off x="267032" y="7190420"/>
              <a:ext cx="3724397" cy="395316"/>
              <a:chOff x="310574" y="7671009"/>
              <a:chExt cx="3724397" cy="395316"/>
            </a:xfrm>
          </p:grpSpPr>
          <p:grpSp>
            <p:nvGrpSpPr>
              <p:cNvPr id="5" name="Group 4"/>
              <p:cNvGrpSpPr/>
              <p:nvPr/>
            </p:nvGrpSpPr>
            <p:grpSpPr>
              <a:xfrm>
                <a:off x="310574" y="7671009"/>
                <a:ext cx="740166" cy="395316"/>
                <a:chOff x="310574" y="7671009"/>
                <a:chExt cx="740166" cy="395316"/>
              </a:xfrm>
            </p:grpSpPr>
            <p:pic>
              <p:nvPicPr>
                <p:cNvPr id="53"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310574" y="7671009"/>
                  <a:ext cx="370083" cy="3953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680657" y="7671009"/>
                  <a:ext cx="370083" cy="39531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1050740" y="7683003"/>
                <a:ext cx="2984231" cy="307777"/>
              </a:xfrm>
              <a:prstGeom prst="rect">
                <a:avLst/>
              </a:prstGeom>
            </p:spPr>
            <p:txBody>
              <a:bodyPr wrap="square">
                <a:spAutoFit/>
              </a:bodyPr>
              <a:lstStyle/>
              <a:p>
                <a:r>
                  <a:rPr lang="fr-FR" sz="1400" dirty="0">
                    <a:solidFill>
                      <a:srgbClr val="FF0000"/>
                    </a:solidFill>
                  </a:rPr>
                  <a:t>Excellent cooking, </a:t>
                </a:r>
                <a:r>
                  <a:rPr lang="fr-FR" sz="1400" dirty="0" err="1">
                    <a:solidFill>
                      <a:srgbClr val="FF0000"/>
                    </a:solidFill>
                  </a:rPr>
                  <a:t>worth</a:t>
                </a:r>
                <a:r>
                  <a:rPr lang="fr-FR" sz="1400" dirty="0">
                    <a:solidFill>
                      <a:srgbClr val="FF0000"/>
                    </a:solidFill>
                  </a:rPr>
                  <a:t> a </a:t>
                </a:r>
                <a:r>
                  <a:rPr lang="fr-FR" sz="1400" dirty="0" err="1" smtClean="0">
                    <a:solidFill>
                      <a:srgbClr val="FF0000"/>
                    </a:solidFill>
                  </a:rPr>
                  <a:t>detour</a:t>
                </a:r>
                <a:endParaRPr lang="en-GB" sz="1400" dirty="0">
                  <a:solidFill>
                    <a:srgbClr val="FF0000"/>
                  </a:solidFill>
                </a:endParaRPr>
              </a:p>
            </p:txBody>
          </p:sp>
        </p:grpSp>
        <p:grpSp>
          <p:nvGrpSpPr>
            <p:cNvPr id="8" name="Group 7"/>
            <p:cNvGrpSpPr/>
            <p:nvPr/>
          </p:nvGrpSpPr>
          <p:grpSpPr>
            <a:xfrm>
              <a:off x="267031" y="7614955"/>
              <a:ext cx="4929084" cy="395316"/>
              <a:chOff x="310573" y="8168114"/>
              <a:chExt cx="4929084" cy="395316"/>
            </a:xfrm>
          </p:grpSpPr>
          <p:grpSp>
            <p:nvGrpSpPr>
              <p:cNvPr id="56" name="Group 55"/>
              <p:cNvGrpSpPr/>
              <p:nvPr/>
            </p:nvGrpSpPr>
            <p:grpSpPr>
              <a:xfrm>
                <a:off x="310573" y="8168114"/>
                <a:ext cx="1110249" cy="395316"/>
                <a:chOff x="3313042" y="5869350"/>
                <a:chExt cx="1298371" cy="462299"/>
              </a:xfrm>
            </p:grpSpPr>
            <p:pic>
              <p:nvPicPr>
                <p:cNvPr id="58"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3313042" y="5869350"/>
                  <a:ext cx="432790" cy="46229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3745833" y="5869350"/>
                  <a:ext cx="432790" cy="46229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michelin sta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81" t="14637" r="30643" b="34179"/>
                <a:stretch/>
              </p:blipFill>
              <p:spPr bwMode="auto">
                <a:xfrm>
                  <a:off x="4178623" y="5869350"/>
                  <a:ext cx="432790" cy="462299"/>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ectangle 56"/>
              <p:cNvSpPr/>
              <p:nvPr/>
            </p:nvSpPr>
            <p:spPr>
              <a:xfrm>
                <a:off x="1420822" y="8183144"/>
                <a:ext cx="3818835" cy="307777"/>
              </a:xfrm>
              <a:prstGeom prst="rect">
                <a:avLst/>
              </a:prstGeom>
            </p:spPr>
            <p:txBody>
              <a:bodyPr wrap="square">
                <a:spAutoFit/>
              </a:bodyPr>
              <a:lstStyle/>
              <a:p>
                <a:r>
                  <a:rPr lang="fr-FR" sz="1400" dirty="0" err="1">
                    <a:solidFill>
                      <a:srgbClr val="FF0000"/>
                    </a:solidFill>
                  </a:rPr>
                  <a:t>Exceptional</a:t>
                </a:r>
                <a:r>
                  <a:rPr lang="fr-FR" sz="1400" dirty="0">
                    <a:solidFill>
                      <a:srgbClr val="FF0000"/>
                    </a:solidFill>
                  </a:rPr>
                  <a:t> cuisine, </a:t>
                </a:r>
                <a:r>
                  <a:rPr lang="fr-FR" sz="1400" dirty="0" err="1">
                    <a:solidFill>
                      <a:srgbClr val="FF0000"/>
                    </a:solidFill>
                  </a:rPr>
                  <a:t>worth</a:t>
                </a:r>
                <a:r>
                  <a:rPr lang="fr-FR" sz="1400" dirty="0">
                    <a:solidFill>
                      <a:srgbClr val="FF0000"/>
                    </a:solidFill>
                  </a:rPr>
                  <a:t> a </a:t>
                </a:r>
                <a:r>
                  <a:rPr lang="fr-FR" sz="1400" dirty="0" err="1">
                    <a:solidFill>
                      <a:srgbClr val="FF0000"/>
                    </a:solidFill>
                  </a:rPr>
                  <a:t>special</a:t>
                </a:r>
                <a:r>
                  <a:rPr lang="fr-FR" sz="1400" dirty="0">
                    <a:solidFill>
                      <a:srgbClr val="FF0000"/>
                    </a:solidFill>
                  </a:rPr>
                  <a:t> </a:t>
                </a:r>
                <a:r>
                  <a:rPr lang="fr-FR" sz="1400" dirty="0" err="1" smtClean="0">
                    <a:solidFill>
                      <a:srgbClr val="FF0000"/>
                    </a:solidFill>
                  </a:rPr>
                  <a:t>journey</a:t>
                </a:r>
                <a:endParaRPr lang="en-GB" sz="1400" dirty="0">
                  <a:solidFill>
                    <a:srgbClr val="FF0000"/>
                  </a:solidFill>
                </a:endParaRPr>
              </a:p>
            </p:txBody>
          </p:sp>
        </p:grpSp>
        <p:sp>
          <p:nvSpPr>
            <p:cNvPr id="10" name="Rectangle 9"/>
            <p:cNvSpPr/>
            <p:nvPr/>
          </p:nvSpPr>
          <p:spPr>
            <a:xfrm>
              <a:off x="168133" y="4062700"/>
              <a:ext cx="5464571" cy="405717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5" name="Table 84"/>
          <p:cNvGraphicFramePr>
            <a:graphicFrameLocks noGrp="1"/>
          </p:cNvGraphicFramePr>
          <p:nvPr>
            <p:extLst>
              <p:ext uri="{D42A27DB-BD31-4B8C-83A1-F6EECF244321}">
                <p14:modId xmlns:p14="http://schemas.microsoft.com/office/powerpoint/2010/main" val="2141980924"/>
              </p:ext>
            </p:extLst>
          </p:nvPr>
        </p:nvGraphicFramePr>
        <p:xfrm>
          <a:off x="3017256" y="5642507"/>
          <a:ext cx="9653136" cy="3754120"/>
        </p:xfrm>
        <a:graphic>
          <a:graphicData uri="http://schemas.openxmlformats.org/drawingml/2006/table">
            <a:tbl>
              <a:tblPr firstRow="1" bandRow="1">
                <a:tableStyleId>{5C22544A-7EE6-4342-B048-85BDC9FD1C3A}</a:tableStyleId>
              </a:tblPr>
              <a:tblGrid>
                <a:gridCol w="1702193">
                  <a:extLst>
                    <a:ext uri="{9D8B030D-6E8A-4147-A177-3AD203B41FA5}">
                      <a16:colId xmlns:a16="http://schemas.microsoft.com/office/drawing/2014/main" val="2776106266"/>
                    </a:ext>
                  </a:extLst>
                </a:gridCol>
                <a:gridCol w="7950943">
                  <a:extLst>
                    <a:ext uri="{9D8B030D-6E8A-4147-A177-3AD203B41FA5}">
                      <a16:colId xmlns:a16="http://schemas.microsoft.com/office/drawing/2014/main" val="1088049727"/>
                    </a:ext>
                  </a:extLst>
                </a:gridCol>
              </a:tblGrid>
              <a:tr h="370840">
                <a:tc>
                  <a:txBody>
                    <a:bodyPr/>
                    <a:lstStyle/>
                    <a:p>
                      <a:r>
                        <a:rPr lang="en-GB" sz="1600" b="1" dirty="0" smtClean="0"/>
                        <a:t>Rosettes</a:t>
                      </a:r>
                      <a:endParaRPr lang="en-GB" sz="1600" b="1" dirty="0"/>
                    </a:p>
                  </a:txBody>
                  <a:tcPr/>
                </a:tc>
                <a:tc>
                  <a:txBody>
                    <a:bodyPr/>
                    <a:lstStyle/>
                    <a:p>
                      <a:r>
                        <a:rPr lang="en-GB" sz="1600" b="1" dirty="0" smtClean="0"/>
                        <a:t>Criteria</a:t>
                      </a:r>
                      <a:endParaRPr lang="en-GB" sz="1600" b="1" dirty="0"/>
                    </a:p>
                  </a:txBody>
                  <a:tcPr/>
                </a:tc>
                <a:extLst>
                  <a:ext uri="{0D108BD9-81ED-4DB2-BD59-A6C34878D82A}">
                    <a16:rowId xmlns:a16="http://schemas.microsoft.com/office/drawing/2014/main" val="2909943813"/>
                  </a:ext>
                </a:extLst>
              </a:tr>
              <a:tr h="370840">
                <a:tc>
                  <a:txBody>
                    <a:bodyPr/>
                    <a:lstStyle/>
                    <a:p>
                      <a:endParaRPr lang="en-GB" sz="1200" dirty="0"/>
                    </a:p>
                  </a:txBody>
                  <a:tcPr/>
                </a:tc>
                <a:tc>
                  <a:txBody>
                    <a:bodyPr/>
                    <a:lstStyle/>
                    <a:p>
                      <a:r>
                        <a:rPr lang="en-US" sz="1200" b="0" i="0" kern="1200" dirty="0" smtClean="0">
                          <a:solidFill>
                            <a:schemeClr val="dk1"/>
                          </a:solidFill>
                          <a:effectLst/>
                          <a:latin typeface="+mn-lt"/>
                          <a:ea typeface="+mn-ea"/>
                          <a:cs typeface="+mn-cs"/>
                        </a:rPr>
                        <a:t>These restaurants will be achieving standards that standout in their local area, featuring: food prepared with care, understanding and skill good quality ingredients.</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Around 45% of restaurants/hotels with an AA Rosette have one Rosette.</a:t>
                      </a:r>
                    </a:p>
                  </a:txBody>
                  <a:tcPr/>
                </a:tc>
                <a:extLst>
                  <a:ext uri="{0D108BD9-81ED-4DB2-BD59-A6C34878D82A}">
                    <a16:rowId xmlns:a16="http://schemas.microsoft.com/office/drawing/2014/main" val="2516435547"/>
                  </a:ext>
                </a:extLst>
              </a:tr>
              <a:tr h="370840">
                <a:tc>
                  <a:txBody>
                    <a:bodyPr/>
                    <a:lstStyle/>
                    <a:p>
                      <a:endParaRPr lang="en-GB" sz="1200"/>
                    </a:p>
                  </a:txBody>
                  <a:tcPr/>
                </a:tc>
                <a:tc>
                  <a:txBody>
                    <a:bodyPr/>
                    <a:lstStyle/>
                    <a:p>
                      <a:r>
                        <a:rPr lang="en-US" sz="1200" b="0" i="0" kern="1200" dirty="0" smtClean="0">
                          <a:solidFill>
                            <a:schemeClr val="dk1"/>
                          </a:solidFill>
                          <a:effectLst/>
                          <a:latin typeface="+mn-lt"/>
                          <a:ea typeface="+mn-ea"/>
                          <a:cs typeface="+mn-cs"/>
                        </a:rPr>
                        <a:t>The best local restaurants, which aim for and achieve: higher standards better consistency greater precision is apparent in the cooking obvious attention to the selection of quality ingredients. Around 45% of restaurants/hotels with an AA Rosette have two Rosettes.</a:t>
                      </a:r>
                    </a:p>
                  </a:txBody>
                  <a:tcPr/>
                </a:tc>
                <a:extLst>
                  <a:ext uri="{0D108BD9-81ED-4DB2-BD59-A6C34878D82A}">
                    <a16:rowId xmlns:a16="http://schemas.microsoft.com/office/drawing/2014/main" val="1189357958"/>
                  </a:ext>
                </a:extLst>
              </a:tr>
              <a:tr h="370840">
                <a:tc>
                  <a:txBody>
                    <a:bodyPr/>
                    <a:lstStyle/>
                    <a:p>
                      <a:endParaRPr lang="en-GB" sz="1200"/>
                    </a:p>
                  </a:txBody>
                  <a:tcPr/>
                </a:tc>
                <a:tc>
                  <a:txBody>
                    <a:bodyPr/>
                    <a:lstStyle/>
                    <a:p>
                      <a:r>
                        <a:rPr lang="en-US" sz="1200" b="0" i="0" kern="1200" dirty="0" smtClean="0">
                          <a:solidFill>
                            <a:schemeClr val="dk1"/>
                          </a:solidFill>
                          <a:effectLst/>
                          <a:latin typeface="+mn-lt"/>
                          <a:ea typeface="+mn-ea"/>
                          <a:cs typeface="+mn-cs"/>
                        </a:rPr>
                        <a:t>Outstanding restaurants that achieve standards that demand national recognition well beyond their local area. The</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highest quality ingredients, seasoning and the judgment of </a:t>
                      </a:r>
                      <a:r>
                        <a:rPr lang="en-US" sz="1200" b="0" i="0" kern="1200" dirty="0" err="1" smtClean="0">
                          <a:solidFill>
                            <a:schemeClr val="dk1"/>
                          </a:solidFill>
                          <a:effectLst/>
                          <a:latin typeface="+mn-lt"/>
                          <a:ea typeface="+mn-ea"/>
                          <a:cs typeface="+mn-cs"/>
                        </a:rPr>
                        <a:t>flavour</a:t>
                      </a:r>
                      <a:r>
                        <a:rPr lang="en-US" sz="1200" b="0" i="0" kern="1200" dirty="0" smtClean="0">
                          <a:solidFill>
                            <a:schemeClr val="dk1"/>
                          </a:solidFill>
                          <a:effectLst/>
                          <a:latin typeface="+mn-lt"/>
                          <a:ea typeface="+mn-ea"/>
                          <a:cs typeface="+mn-cs"/>
                        </a:rPr>
                        <a:t> combinations will be excellent.</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Around 10% of the restaurants/hotels with an AA Rosette have three Rosettes and above.</a:t>
                      </a:r>
                      <a:endParaRPr lang="en-GB" sz="1200" dirty="0"/>
                    </a:p>
                  </a:txBody>
                  <a:tcPr/>
                </a:tc>
                <a:extLst>
                  <a:ext uri="{0D108BD9-81ED-4DB2-BD59-A6C34878D82A}">
                    <a16:rowId xmlns:a16="http://schemas.microsoft.com/office/drawing/2014/main" val="2627232159"/>
                  </a:ext>
                </a:extLst>
              </a:tr>
              <a:tr h="370840">
                <a:tc>
                  <a:txBody>
                    <a:bodyPr/>
                    <a:lstStyle/>
                    <a:p>
                      <a:endParaRPr lang="en-GB" sz="1200"/>
                    </a:p>
                  </a:txBody>
                  <a:tcPr/>
                </a:tc>
                <a:tc>
                  <a:txBody>
                    <a:bodyPr/>
                    <a:lstStyle/>
                    <a:p>
                      <a:r>
                        <a:rPr lang="en-US" sz="1200" b="0" i="0" kern="1200" dirty="0" smtClean="0">
                          <a:solidFill>
                            <a:schemeClr val="dk1"/>
                          </a:solidFill>
                          <a:effectLst/>
                          <a:latin typeface="+mn-lt"/>
                          <a:ea typeface="+mn-ea"/>
                          <a:cs typeface="+mn-cs"/>
                        </a:rPr>
                        <a:t>Among the top restaurants in the UK where the cooking demands national recognition. These restaurants will exhibit: intense ambition, a passion for excellence, superb technical skills, remarkable consistency, an appreciation of culinary traditions combined with a passionate desire for further exploration and improvement. 42 restaurants in the Best Restaurants of Britain and Ireland guide have four Rosettes.</a:t>
                      </a:r>
                    </a:p>
                  </a:txBody>
                  <a:tcPr/>
                </a:tc>
                <a:extLst>
                  <a:ext uri="{0D108BD9-81ED-4DB2-BD59-A6C34878D82A}">
                    <a16:rowId xmlns:a16="http://schemas.microsoft.com/office/drawing/2014/main" val="888774436"/>
                  </a:ext>
                </a:extLst>
              </a:tr>
              <a:tr h="370840">
                <a:tc>
                  <a:txBody>
                    <a:bodyPr/>
                    <a:lstStyle/>
                    <a:p>
                      <a:endParaRPr lang="en-GB" sz="1200" dirty="0"/>
                    </a:p>
                  </a:txBody>
                  <a:tcPr/>
                </a:tc>
                <a:tc>
                  <a:txBody>
                    <a:bodyPr/>
                    <a:lstStyle/>
                    <a:p>
                      <a:r>
                        <a:rPr lang="en-US" sz="1200" b="0" i="0" kern="1200" dirty="0" smtClean="0">
                          <a:solidFill>
                            <a:schemeClr val="dk1"/>
                          </a:solidFill>
                          <a:effectLst/>
                          <a:latin typeface="+mn-lt"/>
                          <a:ea typeface="+mn-ea"/>
                          <a:cs typeface="+mn-cs"/>
                        </a:rPr>
                        <a:t>The pinnacle, where the cooking compares with the best in the world. These restaurants will have: highly individual voices exhibit breathtaking culinary skills and set the standards to which others aspire to, yet few achieve 15 restaurants in this guide have five Rosettes.</a:t>
                      </a:r>
                      <a:endParaRPr lang="en-GB" sz="1200" dirty="0"/>
                    </a:p>
                  </a:txBody>
                  <a:tcPr/>
                </a:tc>
                <a:extLst>
                  <a:ext uri="{0D108BD9-81ED-4DB2-BD59-A6C34878D82A}">
                    <a16:rowId xmlns:a16="http://schemas.microsoft.com/office/drawing/2014/main" val="2112079274"/>
                  </a:ext>
                </a:extLst>
              </a:tr>
            </a:tbl>
          </a:graphicData>
        </a:graphic>
      </p:graphicFrame>
      <p:pic>
        <p:nvPicPr>
          <p:cNvPr id="86"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86036" y="6190364"/>
            <a:ext cx="268602" cy="2686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534020" y="6851589"/>
            <a:ext cx="572634" cy="268602"/>
            <a:chOff x="3554176" y="6340298"/>
            <a:chExt cx="572634" cy="268602"/>
          </a:xfrm>
        </p:grpSpPr>
        <p:pic>
          <p:nvPicPr>
            <p:cNvPr id="88"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54176" y="6340298"/>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8208" y="6340298"/>
              <a:ext cx="268602" cy="268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258263" y="8194972"/>
            <a:ext cx="1159578" cy="268602"/>
            <a:chOff x="3278419" y="7683681"/>
            <a:chExt cx="1159578" cy="268602"/>
          </a:xfrm>
        </p:grpSpPr>
        <p:pic>
          <p:nvPicPr>
            <p:cNvPr id="91"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8419" y="7683681"/>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75411" y="7683681"/>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2403" y="7683681"/>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69395" y="7683681"/>
              <a:ext cx="268602" cy="268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408758" y="7456634"/>
            <a:ext cx="849381" cy="268602"/>
            <a:chOff x="3428914" y="6945343"/>
            <a:chExt cx="849381" cy="268602"/>
          </a:xfrm>
        </p:grpSpPr>
        <p:pic>
          <p:nvPicPr>
            <p:cNvPr id="96"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8914" y="694534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9303" y="694534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9693" y="6945343"/>
              <a:ext cx="268602" cy="268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124249" y="8945074"/>
            <a:ext cx="1455995" cy="268602"/>
            <a:chOff x="3144405" y="8433783"/>
            <a:chExt cx="1455995" cy="268602"/>
          </a:xfrm>
        </p:grpSpPr>
        <p:pic>
          <p:nvPicPr>
            <p:cNvPr id="100"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1798" y="843378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44405" y="843378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1253" y="843378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38101" y="8433783"/>
              <a:ext cx="268602" cy="26860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4949" y="8433783"/>
              <a:ext cx="268602" cy="268602"/>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Title 1"/>
          <p:cNvSpPr txBox="1">
            <a:spLocks/>
          </p:cNvSpPr>
          <p:nvPr/>
        </p:nvSpPr>
        <p:spPr>
          <a:xfrm>
            <a:off x="168133" y="7519567"/>
            <a:ext cx="2802492" cy="1815211"/>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a:solidFill>
                  <a:srgbClr val="C00000"/>
                </a:solidFill>
              </a:rPr>
              <a:t>Rosette Award</a:t>
            </a:r>
          </a:p>
          <a:p>
            <a:pPr algn="l"/>
            <a:r>
              <a:rPr lang="en-US" sz="1600" dirty="0" smtClean="0">
                <a:solidFill>
                  <a:schemeClr val="tx1"/>
                </a:solidFill>
                <a:ea typeface="Kozuka Gothic Pro H" panose="020B0800000000000000" pitchFamily="34" charset="-128"/>
              </a:rPr>
              <a:t>First </a:t>
            </a:r>
            <a:r>
              <a:rPr lang="en-US" sz="1600" dirty="0">
                <a:solidFill>
                  <a:schemeClr val="tx1"/>
                </a:solidFill>
                <a:ea typeface="Kozuka Gothic Pro H" panose="020B0800000000000000" pitchFamily="34" charset="-128"/>
              </a:rPr>
              <a:t>introduced in 1956, the AA’s Rosette Award scheme was the first UK-wide scheme for assessing the quality of food served by restaurants and hotels.</a:t>
            </a:r>
          </a:p>
        </p:txBody>
      </p:sp>
      <p:sp>
        <p:nvSpPr>
          <p:cNvPr id="107" name="Title 1"/>
          <p:cNvSpPr txBox="1">
            <a:spLocks/>
          </p:cNvSpPr>
          <p:nvPr/>
        </p:nvSpPr>
        <p:spPr>
          <a:xfrm>
            <a:off x="9184922" y="2305943"/>
            <a:ext cx="3438486" cy="3133111"/>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b="1" dirty="0" smtClean="0">
                <a:solidFill>
                  <a:srgbClr val="00B050"/>
                </a:solidFill>
              </a:rPr>
              <a:t>Food Hygiene </a:t>
            </a:r>
            <a:r>
              <a:rPr lang="en-US" sz="1400" dirty="0" smtClean="0">
                <a:solidFill>
                  <a:schemeClr val="tx1"/>
                </a:solidFill>
                <a:ea typeface="Kozuka Gothic Pro H" panose="020B0800000000000000" pitchFamily="34" charset="-128"/>
              </a:rPr>
              <a:t>are </a:t>
            </a:r>
            <a:r>
              <a:rPr lang="en-US" sz="1400" dirty="0">
                <a:solidFill>
                  <a:schemeClr val="tx1"/>
                </a:solidFill>
                <a:ea typeface="Kozuka Gothic Pro H" panose="020B0800000000000000" pitchFamily="34" charset="-128"/>
              </a:rPr>
              <a:t>the conditions and measures necessary to ensure the safety of food from production to consumption. Food can become contaminated at any point during slaughtering or harvesting, processing, storage, distribution, transportation and preparation. Lack of adequate food hygiene can lead to foodborne diseases and death of the consumer. </a:t>
            </a:r>
            <a:r>
              <a:rPr lang="en-US" sz="1400" dirty="0" smtClean="0">
                <a:solidFill>
                  <a:srgbClr val="FF0000"/>
                </a:solidFill>
                <a:ea typeface="Kozuka Gothic Pro H" panose="020B0800000000000000" pitchFamily="34" charset="-128"/>
              </a:rPr>
              <a:t>This is </a:t>
            </a:r>
            <a:r>
              <a:rPr lang="en-US" sz="1400" b="1" dirty="0" smtClean="0">
                <a:solidFill>
                  <a:srgbClr val="FF0000"/>
                </a:solidFill>
                <a:ea typeface="Kozuka Gothic Pro H" panose="020B0800000000000000" pitchFamily="34" charset="-128"/>
              </a:rPr>
              <a:t>NOT</a:t>
            </a:r>
            <a:r>
              <a:rPr lang="en-US" sz="1400" dirty="0" smtClean="0">
                <a:solidFill>
                  <a:srgbClr val="FF0000"/>
                </a:solidFill>
                <a:ea typeface="Kozuka Gothic Pro H" panose="020B0800000000000000" pitchFamily="34" charset="-128"/>
              </a:rPr>
              <a:t> a measure of service but still an important factor that customers will consider before staying at or eating in an establishment.</a:t>
            </a:r>
            <a:endParaRPr lang="en-US" sz="1400" dirty="0">
              <a:solidFill>
                <a:srgbClr val="FF0000"/>
              </a:solidFill>
              <a:ea typeface="Kozuka Gothic Pro H" panose="020B0800000000000000" pitchFamily="34" charset="-128"/>
            </a:endParaRPr>
          </a:p>
        </p:txBody>
      </p:sp>
      <p:pic>
        <p:nvPicPr>
          <p:cNvPr id="7170" name="Picture 2" descr="Image result for hotel review clipart"/>
          <p:cNvPicPr>
            <a:picLocks noChangeAspect="1" noChangeArrowheads="1"/>
          </p:cNvPicPr>
          <p:nvPr/>
        </p:nvPicPr>
        <p:blipFill rotWithShape="1">
          <a:blip r:embed="rId12">
            <a:extLst>
              <a:ext uri="{28A0092B-C50C-407E-A947-70E740481C1C}">
                <a14:useLocalDpi xmlns:a14="http://schemas.microsoft.com/office/drawing/2010/main" val="0"/>
              </a:ext>
            </a:extLst>
          </a:blip>
          <a:srcRect b="12972"/>
          <a:stretch/>
        </p:blipFill>
        <p:spPr bwMode="auto">
          <a:xfrm>
            <a:off x="533295" y="662048"/>
            <a:ext cx="2590954" cy="14980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otel review clip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24027" y="188811"/>
            <a:ext cx="1543533" cy="10268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hotel inspecti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44992" y="164802"/>
            <a:ext cx="1626658" cy="107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6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bad team work minions"/>
          <p:cNvPicPr>
            <a:picLocks noChangeAspect="1" noChangeArrowheads="1"/>
          </p:cNvPicPr>
          <p:nvPr/>
        </p:nvPicPr>
        <p:blipFill rotWithShape="1">
          <a:blip r:embed="rId2">
            <a:extLst>
              <a:ext uri="{28A0092B-C50C-407E-A947-70E740481C1C}">
                <a14:useLocalDpi xmlns:a14="http://schemas.microsoft.com/office/drawing/2010/main" val="0"/>
              </a:ext>
            </a:extLst>
          </a:blip>
          <a:srcRect l="12435" r="11044" b="4130"/>
          <a:stretch/>
        </p:blipFill>
        <p:spPr bwMode="auto">
          <a:xfrm>
            <a:off x="214224" y="7749499"/>
            <a:ext cx="2362978" cy="152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8133" y="189541"/>
            <a:ext cx="500090" cy="383856"/>
          </a:xfrm>
        </p:spPr>
        <p:txBody>
          <a:bodyPr anchor="ctr">
            <a:noAutofit/>
          </a:bodyPr>
          <a:lstStyle/>
          <a:p>
            <a:r>
              <a:rPr lang="en-GB" sz="3600" b="1" dirty="0" smtClean="0"/>
              <a:t>9</a:t>
            </a:r>
            <a:endParaRPr lang="en-GB" sz="3600" b="1" dirty="0"/>
          </a:p>
        </p:txBody>
      </p:sp>
      <p:sp>
        <p:nvSpPr>
          <p:cNvPr id="7" name="Title 1"/>
          <p:cNvSpPr txBox="1">
            <a:spLocks/>
          </p:cNvSpPr>
          <p:nvPr/>
        </p:nvSpPr>
        <p:spPr>
          <a:xfrm>
            <a:off x="630222" y="54908"/>
            <a:ext cx="4297977"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Communication and Teamwork</a:t>
            </a:r>
            <a:endParaRPr lang="en-GB" sz="2200" b="1" dirty="0"/>
          </a:p>
        </p:txBody>
      </p:sp>
      <p:sp>
        <p:nvSpPr>
          <p:cNvPr id="61" name="Title 1"/>
          <p:cNvSpPr txBox="1">
            <a:spLocks/>
          </p:cNvSpPr>
          <p:nvPr/>
        </p:nvSpPr>
        <p:spPr>
          <a:xfrm>
            <a:off x="2247900" y="699908"/>
            <a:ext cx="4369953" cy="1932033"/>
          </a:xfrm>
          <a:prstGeom prst="rect">
            <a:avLst/>
          </a:prstGeom>
          <a:noFill/>
          <a:ln w="28575">
            <a:solidFill>
              <a:schemeClr val="accent1"/>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70C0"/>
                </a:solidFill>
                <a:ea typeface="Kozuka Gothic Pro H" panose="020B0800000000000000" pitchFamily="34" charset="-128"/>
              </a:rPr>
              <a:t>Effective teamwork will lead to a much better event.</a:t>
            </a:r>
            <a:br>
              <a:rPr lang="en-US" sz="1200" b="1" dirty="0" smtClean="0">
                <a:solidFill>
                  <a:srgbClr val="0070C0"/>
                </a:solidFill>
                <a:ea typeface="Kozuka Gothic Pro H" panose="020B0800000000000000" pitchFamily="34" charset="-128"/>
              </a:rPr>
            </a:br>
            <a:r>
              <a:rPr lang="en-US" sz="1200" dirty="0" smtClean="0">
                <a:solidFill>
                  <a:schemeClr val="tx1"/>
                </a:solidFill>
                <a:ea typeface="Kozuka Gothic Pro H" panose="020B0800000000000000" pitchFamily="34" charset="-128"/>
              </a:rPr>
              <a:t>When people work together jobs are generally completed quicker and more efficiently. Saving time can usually save money and effort which is always important in running a successful </a:t>
            </a:r>
            <a:r>
              <a:rPr lang="en-US" sz="1200" dirty="0" smtClean="0">
                <a:solidFill>
                  <a:schemeClr val="tx1"/>
                </a:solidFill>
                <a:ea typeface="Kozuka Gothic Pro H" panose="020B0800000000000000" pitchFamily="34" charset="-128"/>
              </a:rPr>
              <a:t>business. As </a:t>
            </a:r>
            <a:r>
              <a:rPr lang="en-US" sz="1200" dirty="0" smtClean="0">
                <a:solidFill>
                  <a:schemeClr val="tx1"/>
                </a:solidFill>
                <a:ea typeface="Kozuka Gothic Pro H" panose="020B0800000000000000" pitchFamily="34" charset="-128"/>
              </a:rPr>
              <a:t>the hospitality industry is made up of so many different </a:t>
            </a:r>
            <a:r>
              <a:rPr lang="en-US" sz="1200" dirty="0" smtClean="0">
                <a:solidFill>
                  <a:schemeClr val="tx1"/>
                </a:solidFill>
                <a:ea typeface="Kozuka Gothic Pro H" panose="020B0800000000000000" pitchFamily="34" charset="-128"/>
              </a:rPr>
              <a:t>sectors, there </a:t>
            </a:r>
            <a:r>
              <a:rPr lang="en-US" sz="1200" dirty="0" smtClean="0">
                <a:solidFill>
                  <a:schemeClr val="tx1"/>
                </a:solidFill>
                <a:ea typeface="Kozuka Gothic Pro H" panose="020B0800000000000000" pitchFamily="34" charset="-128"/>
              </a:rPr>
              <a:t>can be many different teams having to communicate to create a successful event. </a:t>
            </a:r>
            <a:r>
              <a:rPr lang="en-US" sz="1200" dirty="0" smtClean="0">
                <a:solidFill>
                  <a:schemeClr val="tx1"/>
                </a:solidFill>
                <a:ea typeface="Kozuka Gothic Pro H" panose="020B0800000000000000" pitchFamily="34" charset="-128"/>
              </a:rPr>
              <a:t>E.g. the </a:t>
            </a:r>
            <a:r>
              <a:rPr lang="en-US" sz="1200" dirty="0" smtClean="0">
                <a:solidFill>
                  <a:schemeClr val="tx1"/>
                </a:solidFill>
                <a:ea typeface="Kozuka Gothic Pro H" panose="020B0800000000000000" pitchFamily="34" charset="-128"/>
              </a:rPr>
              <a:t>wait staff team and the chef brigade, both have to communicate and work with each other to make sure the right dishes go to different tables and on time .</a:t>
            </a:r>
            <a:endParaRPr lang="en-US" sz="1200" dirty="0">
              <a:solidFill>
                <a:schemeClr val="tx1"/>
              </a:solidFill>
              <a:ea typeface="Kozuka Gothic Pro H" panose="020B0800000000000000" pitchFamily="34" charset="-128"/>
            </a:endParaRP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16" y="686558"/>
            <a:ext cx="1932684" cy="1932684"/>
          </a:xfrm>
          <a:prstGeom prst="rect">
            <a:avLst/>
          </a:prstGeom>
          <a:noFill/>
          <a:extLst>
            <a:ext uri="{909E8E84-426E-40DD-AFC4-6F175D3DCCD1}">
              <a14:hiddenFill xmlns:a14="http://schemas.microsoft.com/office/drawing/2010/main">
                <a:solidFill>
                  <a:srgbClr val="FFFFFF"/>
                </a:solidFill>
              </a14:hiddenFill>
            </a:ext>
          </a:extLst>
        </p:spPr>
      </p:pic>
      <p:sp>
        <p:nvSpPr>
          <p:cNvPr id="63" name="Title 1"/>
          <p:cNvSpPr txBox="1">
            <a:spLocks/>
          </p:cNvSpPr>
          <p:nvPr/>
        </p:nvSpPr>
        <p:spPr>
          <a:xfrm>
            <a:off x="180490" y="2712455"/>
            <a:ext cx="4376243" cy="1010561"/>
          </a:xfrm>
          <a:prstGeom prst="rect">
            <a:avLst/>
          </a:prstGeom>
          <a:noFill/>
          <a:ln w="28575">
            <a:solidFill>
              <a:schemeClr val="tx1">
                <a:lumMod val="65000"/>
                <a:lumOff val="3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chemeClr val="tx1">
                    <a:lumMod val="75000"/>
                    <a:lumOff val="25000"/>
                  </a:schemeClr>
                </a:solidFill>
                <a:ea typeface="Kozuka Gothic Pro H" panose="020B0800000000000000" pitchFamily="34" charset="-128"/>
              </a:rPr>
              <a:t>How are teams organized (created)?</a:t>
            </a:r>
          </a:p>
          <a:p>
            <a:pPr marL="285750" indent="-285750" algn="l">
              <a:buFont typeface="Arial" panose="020B0604020202020204" pitchFamily="34" charset="0"/>
              <a:buChar char="•"/>
            </a:pPr>
            <a:r>
              <a:rPr lang="en-US" sz="1200" dirty="0" smtClean="0">
                <a:solidFill>
                  <a:schemeClr val="tx1"/>
                </a:solidFill>
                <a:ea typeface="Kozuka Gothic Pro H" panose="020B0800000000000000" pitchFamily="34" charset="-128"/>
              </a:rPr>
              <a:t>The team leader will: decide who works in the team</a:t>
            </a:r>
          </a:p>
          <a:p>
            <a:pPr marL="285750" indent="-285750" algn="l">
              <a:buFont typeface="Arial" panose="020B0604020202020204" pitchFamily="34" charset="0"/>
              <a:buChar char="•"/>
            </a:pPr>
            <a:r>
              <a:rPr lang="en-US" sz="1200" dirty="0" smtClean="0">
                <a:solidFill>
                  <a:schemeClr val="tx1"/>
                </a:solidFill>
                <a:ea typeface="Kozuka Gothic Pro H" panose="020B0800000000000000" pitchFamily="34" charset="-128"/>
              </a:rPr>
              <a:t>Decide what the team has to do</a:t>
            </a:r>
          </a:p>
          <a:p>
            <a:pPr marL="285750" indent="-285750" algn="l">
              <a:buFont typeface="Arial" panose="020B0604020202020204" pitchFamily="34" charset="0"/>
              <a:buChar char="•"/>
            </a:pPr>
            <a:r>
              <a:rPr lang="en-US" sz="1200" dirty="0" smtClean="0">
                <a:solidFill>
                  <a:schemeClr val="tx1"/>
                </a:solidFill>
                <a:ea typeface="Kozuka Gothic Pro H" panose="020B0800000000000000" pitchFamily="34" charset="-128"/>
              </a:rPr>
              <a:t>Take responsibility for the standard or work produced</a:t>
            </a:r>
          </a:p>
          <a:p>
            <a:pPr marL="285750" indent="-285750" algn="l">
              <a:buFont typeface="Arial" panose="020B0604020202020204" pitchFamily="34" charset="0"/>
              <a:buChar char="•"/>
            </a:pPr>
            <a:r>
              <a:rPr lang="en-US" sz="1200" dirty="0" smtClean="0">
                <a:solidFill>
                  <a:schemeClr val="tx1"/>
                </a:solidFill>
                <a:ea typeface="Kozuka Gothic Pro H" panose="020B0800000000000000" pitchFamily="34" charset="-128"/>
              </a:rPr>
              <a:t>Make sure current legislation (the law) is followed</a:t>
            </a:r>
          </a:p>
          <a:p>
            <a:pPr algn="l"/>
            <a:endParaRPr lang="en-US" sz="1200" dirty="0">
              <a:solidFill>
                <a:schemeClr val="tx1"/>
              </a:solidFill>
              <a:ea typeface="Kozuka Gothic Pro H" panose="020B0800000000000000" pitchFamily="34" charset="-128"/>
            </a:endParaRPr>
          </a:p>
        </p:txBody>
      </p:sp>
      <p:sp>
        <p:nvSpPr>
          <p:cNvPr id="66" name="Title 1"/>
          <p:cNvSpPr txBox="1">
            <a:spLocks/>
          </p:cNvSpPr>
          <p:nvPr/>
        </p:nvSpPr>
        <p:spPr>
          <a:xfrm>
            <a:off x="168133" y="3836177"/>
            <a:ext cx="2028967" cy="1586466"/>
          </a:xfrm>
          <a:prstGeom prst="rect">
            <a:avLst/>
          </a:prstGeom>
          <a:noFill/>
          <a:ln w="28575">
            <a:solidFill>
              <a:schemeClr val="accent1"/>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70C0"/>
                </a:solidFill>
                <a:ea typeface="Kozuka Gothic Pro H" panose="020B0800000000000000" pitchFamily="34" charset="-128"/>
              </a:rPr>
              <a:t>Stage 1</a:t>
            </a:r>
          </a:p>
          <a:p>
            <a:pPr algn="l"/>
            <a:r>
              <a:rPr lang="en-US" sz="1200" dirty="0" smtClean="0">
                <a:solidFill>
                  <a:schemeClr val="tx1"/>
                </a:solidFill>
                <a:ea typeface="Kozuka Gothic Pro H" panose="020B0800000000000000" pitchFamily="34" charset="-128"/>
              </a:rPr>
              <a:t>A task is set, everyone in the team will discuss the task and make sure everyone understands, e.g. the team has been asked to plan a menu for a school prom.</a:t>
            </a:r>
          </a:p>
          <a:p>
            <a:pPr algn="l"/>
            <a:endParaRPr lang="en-US" sz="1200" dirty="0">
              <a:solidFill>
                <a:schemeClr val="tx1"/>
              </a:solidFill>
              <a:ea typeface="Kozuka Gothic Pro H" panose="020B0800000000000000" pitchFamily="34" charset="-128"/>
            </a:endParaRPr>
          </a:p>
        </p:txBody>
      </p:sp>
      <p:sp>
        <p:nvSpPr>
          <p:cNvPr id="67" name="Title 1"/>
          <p:cNvSpPr txBox="1">
            <a:spLocks/>
          </p:cNvSpPr>
          <p:nvPr/>
        </p:nvSpPr>
        <p:spPr>
          <a:xfrm>
            <a:off x="2367331" y="3845789"/>
            <a:ext cx="2016609" cy="1576854"/>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FF0000"/>
                </a:solidFill>
                <a:ea typeface="Kozuka Gothic Pro H" panose="020B0800000000000000" pitchFamily="34" charset="-128"/>
              </a:rPr>
              <a:t>Stage 2</a:t>
            </a:r>
          </a:p>
          <a:p>
            <a:pPr algn="l"/>
            <a:r>
              <a:rPr lang="en-US" sz="1200" dirty="0" smtClean="0">
                <a:solidFill>
                  <a:schemeClr val="tx1"/>
                </a:solidFill>
                <a:ea typeface="Kozuka Gothic Pro H" panose="020B0800000000000000" pitchFamily="34" charset="-128"/>
              </a:rPr>
              <a:t>The team will discuss ideas, there may be some disagreement over the best option, e.g. the team may not be able to decide between a buffet or three course meal.</a:t>
            </a:r>
          </a:p>
          <a:p>
            <a:pPr algn="l"/>
            <a:endParaRPr lang="en-US" sz="1200" dirty="0">
              <a:solidFill>
                <a:schemeClr val="tx1"/>
              </a:solidFill>
              <a:ea typeface="Kozuka Gothic Pro H" panose="020B0800000000000000" pitchFamily="34" charset="-128"/>
            </a:endParaRPr>
          </a:p>
        </p:txBody>
      </p:sp>
      <p:sp>
        <p:nvSpPr>
          <p:cNvPr id="68" name="Title 1"/>
          <p:cNvSpPr txBox="1">
            <a:spLocks/>
          </p:cNvSpPr>
          <p:nvPr/>
        </p:nvSpPr>
        <p:spPr>
          <a:xfrm>
            <a:off x="2367331" y="5660887"/>
            <a:ext cx="2016609" cy="1775052"/>
          </a:xfrm>
          <a:prstGeom prst="rect">
            <a:avLst/>
          </a:prstGeom>
          <a:noFill/>
          <a:ln w="28575">
            <a:solidFill>
              <a:srgbClr val="FFC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E7A603"/>
                </a:solidFill>
                <a:ea typeface="Kozuka Gothic Pro H" panose="020B0800000000000000" pitchFamily="34" charset="-128"/>
              </a:rPr>
              <a:t>Stage 3</a:t>
            </a:r>
          </a:p>
          <a:p>
            <a:pPr algn="l"/>
            <a:r>
              <a:rPr lang="en-US" sz="1200" dirty="0" smtClean="0">
                <a:solidFill>
                  <a:schemeClr val="tx1"/>
                </a:solidFill>
                <a:ea typeface="Kozuka Gothic Pro H" panose="020B0800000000000000" pitchFamily="34" charset="-128"/>
              </a:rPr>
              <a:t>The team comes to an agreed decision and start to work together as a unit, e.g. the team decide to accept the majority decision and everyone works together to plan the best menu.</a:t>
            </a:r>
          </a:p>
          <a:p>
            <a:pPr algn="l"/>
            <a:endParaRPr lang="en-US" sz="1200" dirty="0">
              <a:solidFill>
                <a:schemeClr val="tx1"/>
              </a:solidFill>
              <a:ea typeface="Kozuka Gothic Pro H" panose="020B0800000000000000" pitchFamily="34" charset="-128"/>
            </a:endParaRPr>
          </a:p>
        </p:txBody>
      </p:sp>
      <p:sp>
        <p:nvSpPr>
          <p:cNvPr id="69" name="Title 1"/>
          <p:cNvSpPr txBox="1">
            <a:spLocks/>
          </p:cNvSpPr>
          <p:nvPr/>
        </p:nvSpPr>
        <p:spPr>
          <a:xfrm>
            <a:off x="180491" y="5660887"/>
            <a:ext cx="2016609" cy="1775052"/>
          </a:xfrm>
          <a:prstGeom prst="rect">
            <a:avLst/>
          </a:prstGeom>
          <a:noFill/>
          <a:ln w="28575">
            <a:solidFill>
              <a:srgbClr val="FA04E8"/>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FA04E8"/>
                </a:solidFill>
                <a:ea typeface="Kozuka Gothic Pro H" panose="020B0800000000000000" pitchFamily="34" charset="-128"/>
              </a:rPr>
              <a:t>Stage 4</a:t>
            </a:r>
          </a:p>
          <a:p>
            <a:pPr algn="l"/>
            <a:r>
              <a:rPr lang="en-US" sz="1200" dirty="0" smtClean="0">
                <a:solidFill>
                  <a:schemeClr val="tx1"/>
                </a:solidFill>
                <a:ea typeface="Kozuka Gothic Pro H" panose="020B0800000000000000" pitchFamily="34" charset="-128"/>
              </a:rPr>
              <a:t>The team works together well and are able to plan for other problems, e.g. the team plan are able to plan a menu that will suit all dietary needs. Work is completed calmly and efficiently.</a:t>
            </a:r>
          </a:p>
          <a:p>
            <a:pPr algn="l"/>
            <a:endParaRPr lang="en-US" sz="1200" dirty="0">
              <a:solidFill>
                <a:schemeClr val="tx1"/>
              </a:solidFill>
              <a:ea typeface="Kozuka Gothic Pro H" panose="020B0800000000000000" pitchFamily="34" charset="-128"/>
            </a:endParaRPr>
          </a:p>
        </p:txBody>
      </p:sp>
      <p:sp>
        <p:nvSpPr>
          <p:cNvPr id="70" name="Title 1"/>
          <p:cNvSpPr txBox="1">
            <a:spLocks/>
          </p:cNvSpPr>
          <p:nvPr/>
        </p:nvSpPr>
        <p:spPr>
          <a:xfrm>
            <a:off x="2577202" y="7764309"/>
            <a:ext cx="3905336" cy="1530555"/>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B050"/>
                </a:solidFill>
                <a:ea typeface="Kozuka Gothic Pro H" panose="020B0800000000000000" pitchFamily="34" charset="-128"/>
              </a:rPr>
              <a:t>Good Teamwork</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Team </a:t>
            </a:r>
            <a:r>
              <a:rPr lang="en-US" sz="1200" dirty="0" smtClean="0">
                <a:solidFill>
                  <a:schemeClr val="tx1"/>
                </a:solidFill>
                <a:ea typeface="Kozuka Gothic Pro H" panose="020B0800000000000000" pitchFamily="34" charset="-128"/>
              </a:rPr>
              <a:t>members communicate with each other.</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Team members feel valued and can suggest ideas</a:t>
            </a:r>
            <a:r>
              <a:rPr lang="en-US" sz="1200" dirty="0">
                <a:solidFill>
                  <a:schemeClr val="tx1"/>
                </a:solidFill>
                <a:ea typeface="Kozuka Gothic Pro H" panose="020B0800000000000000" pitchFamily="34" charset="-128"/>
              </a:rPr>
              <a:t>.</a:t>
            </a:r>
            <a:endParaRPr lang="en-US" sz="1200" dirty="0" smtClean="0">
              <a:solidFill>
                <a:schemeClr val="tx1"/>
              </a:solidFill>
              <a:ea typeface="Kozuka Gothic Pro H" panose="020B0800000000000000" pitchFamily="34" charset="-128"/>
            </a:endParaRP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Team members share responsibility.</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Tasks are carrie</a:t>
            </a:r>
            <a:r>
              <a:rPr lang="en-US" sz="1200" dirty="0" smtClean="0">
                <a:solidFill>
                  <a:schemeClr val="tx1"/>
                </a:solidFill>
                <a:ea typeface="Kozuka Gothic Pro H" panose="020B0800000000000000" pitchFamily="34" charset="-128"/>
              </a:rPr>
              <a:t>d out quickly.</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Tasks are carried out effectively.</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Team members are happy with their jobs.</a:t>
            </a:r>
          </a:p>
          <a:p>
            <a:pPr marL="171450" indent="-171450" algn="l">
              <a:buFont typeface="Arial" panose="020B0604020202020204" pitchFamily="34" charset="0"/>
              <a:buChar char="•"/>
            </a:pPr>
            <a:r>
              <a:rPr lang="en-US" sz="1200" dirty="0" smtClean="0">
                <a:solidFill>
                  <a:schemeClr val="tx1"/>
                </a:solidFill>
                <a:ea typeface="Kozuka Gothic Pro H" panose="020B0800000000000000" pitchFamily="34" charset="-128"/>
              </a:rPr>
              <a:t>Team members have high self-esteem.</a:t>
            </a:r>
            <a:endParaRPr lang="en-US" sz="1200" dirty="0" smtClean="0">
              <a:solidFill>
                <a:schemeClr val="tx1"/>
              </a:solidFill>
              <a:ea typeface="Kozuka Gothic Pro H" panose="020B0800000000000000" pitchFamily="34" charset="-128"/>
            </a:endParaRPr>
          </a:p>
          <a:p>
            <a:pPr marL="171450" indent="-171450" algn="l">
              <a:buFont typeface="Arial" panose="020B0604020202020204" pitchFamily="34" charset="0"/>
              <a:buChar char="•"/>
            </a:pPr>
            <a:endParaRPr lang="en-US" sz="1200" dirty="0">
              <a:solidFill>
                <a:schemeClr val="tx1"/>
              </a:solidFill>
              <a:ea typeface="Kozuka Gothic Pro H" panose="020B0800000000000000" pitchFamily="34" charset="-128"/>
            </a:endParaRPr>
          </a:p>
        </p:txBody>
      </p:sp>
      <p:sp>
        <p:nvSpPr>
          <p:cNvPr id="71" name="Title 1"/>
          <p:cNvSpPr txBox="1">
            <a:spLocks/>
          </p:cNvSpPr>
          <p:nvPr/>
        </p:nvSpPr>
        <p:spPr>
          <a:xfrm>
            <a:off x="4708848" y="2712455"/>
            <a:ext cx="5907902" cy="2024644"/>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dirty="0" smtClean="0">
                <a:solidFill>
                  <a:srgbClr val="7030A0"/>
                </a:solidFill>
                <a:ea typeface="Kozuka Gothic Pro H" panose="020B0800000000000000" pitchFamily="34" charset="-128"/>
              </a:rPr>
              <a:t>Communication</a:t>
            </a:r>
          </a:p>
          <a:p>
            <a:pPr algn="l"/>
            <a:r>
              <a:rPr lang="en-US" sz="1400" dirty="0" smtClean="0">
                <a:solidFill>
                  <a:schemeClr val="tx1"/>
                </a:solidFill>
                <a:ea typeface="Kozuka Gothic Pro H" panose="020B0800000000000000" pitchFamily="34" charset="-128"/>
              </a:rPr>
              <a:t>Communication can be verbal (spoken) and non verbal (written). Communication can also be through the use of body language, e.g. someone who smiles and has an upright, open posture will appear competent and friendly. People communicate without </a:t>
            </a:r>
            <a:r>
              <a:rPr lang="en-US" sz="1400" dirty="0" err="1" smtClean="0">
                <a:solidFill>
                  <a:schemeClr val="tx1"/>
                </a:solidFill>
                <a:ea typeface="Kozuka Gothic Pro H" panose="020B0800000000000000" pitchFamily="34" charset="-128"/>
              </a:rPr>
              <a:t>realising</a:t>
            </a:r>
            <a:r>
              <a:rPr lang="en-US" sz="1400" dirty="0" smtClean="0">
                <a:solidFill>
                  <a:schemeClr val="tx1"/>
                </a:solidFill>
                <a:ea typeface="Kozuka Gothic Pro H" panose="020B0800000000000000" pitchFamily="34" charset="-128"/>
              </a:rPr>
              <a:t> by their body language, this is important for customer facing staff such as receptionists and waiters. People who slouch may appear disinterested, unprofessional and not confident</a:t>
            </a:r>
            <a:r>
              <a:rPr lang="en-US" sz="1400" dirty="0" smtClean="0">
                <a:solidFill>
                  <a:schemeClr val="tx1"/>
                </a:solidFill>
                <a:ea typeface="Kozuka Gothic Pro H" panose="020B0800000000000000" pitchFamily="34" charset="-128"/>
              </a:rPr>
              <a:t>. Someone with good posture appears more confident, friendly and approachable.</a:t>
            </a:r>
            <a:endParaRPr lang="en-US" sz="1400" b="1" dirty="0" smtClean="0">
              <a:solidFill>
                <a:srgbClr val="FF0000"/>
              </a:solidFill>
              <a:ea typeface="Kozuka Gothic Pro H" panose="020B0800000000000000" pitchFamily="34" charset="-128"/>
            </a:endParaRPr>
          </a:p>
        </p:txBody>
      </p:sp>
      <p:pic>
        <p:nvPicPr>
          <p:cNvPr id="3" name="Picture 2" descr="Image result for communi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8653" y="699908"/>
            <a:ext cx="3434726" cy="1932033"/>
          </a:xfrm>
          <a:prstGeom prst="rect">
            <a:avLst/>
          </a:prstGeom>
          <a:noFill/>
          <a:extLst>
            <a:ext uri="{909E8E84-426E-40DD-AFC4-6F175D3DCCD1}">
              <a14:hiddenFill xmlns:a14="http://schemas.microsoft.com/office/drawing/2010/main">
                <a:solidFill>
                  <a:srgbClr val="FFFFFF"/>
                </a:solidFill>
              </a14:hiddenFill>
            </a:ext>
          </a:extLst>
        </p:spPr>
      </p:pic>
      <p:sp>
        <p:nvSpPr>
          <p:cNvPr id="20" name="Down Arrow 19"/>
          <p:cNvSpPr/>
          <p:nvPr/>
        </p:nvSpPr>
        <p:spPr>
          <a:xfrm rot="16200000">
            <a:off x="2076062" y="4470576"/>
            <a:ext cx="332870" cy="40979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3958659" y="5345771"/>
            <a:ext cx="332870" cy="40979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rot="5400000">
            <a:off x="2036031" y="6057042"/>
            <a:ext cx="332870" cy="40979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Image result for body langu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496" y="7885948"/>
            <a:ext cx="2504740" cy="1408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dy langu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5990" y="2712456"/>
            <a:ext cx="1624714" cy="2024644"/>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4708848" y="4841906"/>
            <a:ext cx="4250551" cy="1838293"/>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dirty="0" smtClean="0">
                <a:solidFill>
                  <a:srgbClr val="7030A0"/>
                </a:solidFill>
                <a:ea typeface="Kozuka Gothic Pro H" panose="020B0800000000000000" pitchFamily="34" charset="-128"/>
              </a:rPr>
              <a:t>Types of Communication with Customers</a:t>
            </a:r>
            <a:endParaRPr lang="en-US" sz="1400" b="1" dirty="0" smtClean="0">
              <a:solidFill>
                <a:srgbClr val="7030A0"/>
              </a:solidFill>
              <a:ea typeface="Kozuka Gothic Pro H" panose="020B0800000000000000" pitchFamily="34" charset="-128"/>
            </a:endParaRPr>
          </a:p>
          <a:p>
            <a:pPr algn="l"/>
            <a:r>
              <a:rPr lang="en-US" sz="1400" b="1" dirty="0" smtClean="0">
                <a:solidFill>
                  <a:srgbClr val="7030A0"/>
                </a:solidFill>
                <a:ea typeface="Kozuka Gothic Pro H" panose="020B0800000000000000" pitchFamily="34" charset="-128"/>
              </a:rPr>
              <a:t>Administrative procedures</a:t>
            </a:r>
            <a:r>
              <a:rPr lang="en-US" sz="1400" dirty="0" smtClean="0">
                <a:solidFill>
                  <a:schemeClr val="tx1"/>
                </a:solidFill>
                <a:ea typeface="Kozuka Gothic Pro H" panose="020B0800000000000000" pitchFamily="34" charset="-128"/>
              </a:rPr>
              <a:t>, e.g. filing and processing enquiries</a:t>
            </a:r>
          </a:p>
          <a:p>
            <a:pPr algn="l"/>
            <a:r>
              <a:rPr lang="en-US" sz="1400" b="1" dirty="0" smtClean="0">
                <a:solidFill>
                  <a:srgbClr val="7030A0"/>
                </a:solidFill>
                <a:ea typeface="Kozuka Gothic Pro H" panose="020B0800000000000000" pitchFamily="34" charset="-128"/>
              </a:rPr>
              <a:t>Billing of customers </a:t>
            </a:r>
            <a:r>
              <a:rPr lang="en-US" sz="1400" dirty="0" smtClean="0">
                <a:solidFill>
                  <a:schemeClr val="tx1"/>
                </a:solidFill>
                <a:ea typeface="Kozuka Gothic Pro H" panose="020B0800000000000000" pitchFamily="34" charset="-128"/>
              </a:rPr>
              <a:t>– methods of payment</a:t>
            </a:r>
          </a:p>
          <a:p>
            <a:pPr algn="l"/>
            <a:r>
              <a:rPr lang="en-US" sz="1400" b="1" dirty="0" smtClean="0">
                <a:solidFill>
                  <a:srgbClr val="7030A0"/>
                </a:solidFill>
                <a:ea typeface="Kozuka Gothic Pro H" panose="020B0800000000000000" pitchFamily="34" charset="-128"/>
              </a:rPr>
              <a:t>Booking systems – </a:t>
            </a:r>
            <a:r>
              <a:rPr lang="en-US" sz="1400" dirty="0" smtClean="0">
                <a:solidFill>
                  <a:schemeClr val="tx1"/>
                </a:solidFill>
                <a:ea typeface="Kozuka Gothic Pro H" panose="020B0800000000000000" pitchFamily="34" charset="-128"/>
              </a:rPr>
              <a:t>software, online, websites</a:t>
            </a:r>
          </a:p>
          <a:p>
            <a:pPr algn="l"/>
            <a:r>
              <a:rPr lang="en-US" sz="1400" b="1" dirty="0" smtClean="0">
                <a:solidFill>
                  <a:srgbClr val="7030A0"/>
                </a:solidFill>
                <a:ea typeface="Kozuka Gothic Pro H" panose="020B0800000000000000" pitchFamily="34" charset="-128"/>
              </a:rPr>
              <a:t>Customer care – </a:t>
            </a:r>
            <a:r>
              <a:rPr lang="en-US" sz="1400" dirty="0" smtClean="0">
                <a:solidFill>
                  <a:schemeClr val="tx1"/>
                </a:solidFill>
                <a:ea typeface="Kozuka Gothic Pro H" panose="020B0800000000000000" pitchFamily="34" charset="-128"/>
              </a:rPr>
              <a:t>welcome, body language</a:t>
            </a:r>
          </a:p>
          <a:p>
            <a:pPr algn="l"/>
            <a:r>
              <a:rPr lang="en-US" sz="1400" b="1" dirty="0" smtClean="0">
                <a:solidFill>
                  <a:srgbClr val="7030A0"/>
                </a:solidFill>
                <a:ea typeface="Kozuka Gothic Pro H" panose="020B0800000000000000" pitchFamily="34" charset="-128"/>
              </a:rPr>
              <a:t>ICT </a:t>
            </a:r>
            <a:r>
              <a:rPr lang="en-US" sz="1400" dirty="0" smtClean="0">
                <a:solidFill>
                  <a:schemeClr val="tx1"/>
                </a:solidFill>
                <a:ea typeface="Kozuka Gothic Pro H" panose="020B0800000000000000" pitchFamily="34" charset="-128"/>
              </a:rPr>
              <a:t>– databases, word processing, emails</a:t>
            </a:r>
          </a:p>
          <a:p>
            <a:pPr algn="l"/>
            <a:r>
              <a:rPr lang="en-US" sz="1400" b="1" dirty="0" smtClean="0">
                <a:solidFill>
                  <a:srgbClr val="7030A0"/>
                </a:solidFill>
                <a:ea typeface="Kozuka Gothic Pro H" panose="020B0800000000000000" pitchFamily="34" charset="-128"/>
              </a:rPr>
              <a:t>Storage of data </a:t>
            </a:r>
            <a:r>
              <a:rPr lang="en-US" sz="1400" dirty="0" smtClean="0">
                <a:solidFill>
                  <a:schemeClr val="tx1"/>
                </a:solidFill>
                <a:ea typeface="Kozuka Gothic Pro H" panose="020B0800000000000000" pitchFamily="34" charset="-128"/>
              </a:rPr>
              <a:t>– </a:t>
            </a:r>
            <a:r>
              <a:rPr lang="en-US" sz="1400" i="1" u="sng" dirty="0" smtClean="0">
                <a:solidFill>
                  <a:schemeClr val="tx1"/>
                </a:solidFill>
                <a:ea typeface="Kozuka Gothic Pro H" panose="020B0800000000000000" pitchFamily="34" charset="-128"/>
              </a:rPr>
              <a:t>Data Protection Act 1998</a:t>
            </a:r>
            <a:endParaRPr lang="en-US" sz="1400" i="1" u="sng" dirty="0" smtClean="0">
              <a:solidFill>
                <a:srgbClr val="FF0000"/>
              </a:solidFill>
              <a:ea typeface="Kozuka Gothic Pro H" panose="020B0800000000000000" pitchFamily="34" charset="-128"/>
            </a:endParaRPr>
          </a:p>
        </p:txBody>
      </p:sp>
      <p:pic>
        <p:nvPicPr>
          <p:cNvPr id="6" name="Picture 8" descr="Image result for emai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9234" y="6750227"/>
            <a:ext cx="918628" cy="912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software"/>
          <p:cNvPicPr>
            <a:picLocks noChangeAspect="1" noChangeArrowheads="1"/>
          </p:cNvPicPr>
          <p:nvPr/>
        </p:nvPicPr>
        <p:blipFill rotWithShape="1">
          <a:blip r:embed="rId8">
            <a:extLst>
              <a:ext uri="{28A0092B-C50C-407E-A947-70E740481C1C}">
                <a14:useLocalDpi xmlns:a14="http://schemas.microsoft.com/office/drawing/2010/main" val="0"/>
              </a:ext>
            </a:extLst>
          </a:blip>
          <a:srcRect l="15003" r="10553"/>
          <a:stretch/>
        </p:blipFill>
        <p:spPr bwMode="auto">
          <a:xfrm>
            <a:off x="9095236" y="4690146"/>
            <a:ext cx="3070715" cy="23202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ho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4171" y="6750226"/>
            <a:ext cx="1205924" cy="9125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111"/>
          <a:stretch/>
        </p:blipFill>
        <p:spPr bwMode="auto">
          <a:xfrm>
            <a:off x="6986471" y="6750226"/>
            <a:ext cx="1062810" cy="10084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hand shake ico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351" t="3861" r="19385" b="3738"/>
          <a:stretch/>
        </p:blipFill>
        <p:spPr bwMode="auto">
          <a:xfrm>
            <a:off x="8155799" y="6750226"/>
            <a:ext cx="909093" cy="9125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rbal non verb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72850" y="7142603"/>
            <a:ext cx="3437914" cy="21334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talk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54178" y="175356"/>
            <a:ext cx="2456585" cy="24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14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ooking form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958" y="980053"/>
            <a:ext cx="1942556" cy="1554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8133" y="189541"/>
            <a:ext cx="500090" cy="383856"/>
          </a:xfrm>
        </p:spPr>
        <p:txBody>
          <a:bodyPr anchor="ctr">
            <a:noAutofit/>
          </a:bodyPr>
          <a:lstStyle/>
          <a:p>
            <a:r>
              <a:rPr lang="en-GB" sz="3600" b="1" dirty="0" smtClean="0"/>
              <a:t>9</a:t>
            </a:r>
            <a:endParaRPr lang="en-GB" sz="3600" b="1" dirty="0"/>
          </a:p>
        </p:txBody>
      </p:sp>
      <p:sp>
        <p:nvSpPr>
          <p:cNvPr id="7" name="Title 1"/>
          <p:cNvSpPr txBox="1">
            <a:spLocks/>
          </p:cNvSpPr>
          <p:nvPr/>
        </p:nvSpPr>
        <p:spPr>
          <a:xfrm>
            <a:off x="630222" y="54908"/>
            <a:ext cx="6873664"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Communication Tasks in the Hospitality Industry</a:t>
            </a:r>
            <a:endParaRPr lang="en-GB" sz="2200" b="1" dirty="0"/>
          </a:p>
        </p:txBody>
      </p:sp>
      <p:sp>
        <p:nvSpPr>
          <p:cNvPr id="26" name="Title 1"/>
          <p:cNvSpPr txBox="1">
            <a:spLocks/>
          </p:cNvSpPr>
          <p:nvPr/>
        </p:nvSpPr>
        <p:spPr>
          <a:xfrm>
            <a:off x="168133" y="2724230"/>
            <a:ext cx="2861724" cy="2838564"/>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Administrative Procedures</a:t>
            </a:r>
          </a:p>
          <a:p>
            <a:pPr algn="l"/>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Reservations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Cancellations, changes to bookings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Enquiries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Communication with other departments, e.g. housekeeping</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Security e.g. lost property, room keys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Check in/out</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Registration</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Gust Accounts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Guest Services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Admin – filing, updating records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Customer care</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Answering phones/emails</a:t>
            </a:r>
          </a:p>
        </p:txBody>
      </p:sp>
      <p:sp>
        <p:nvSpPr>
          <p:cNvPr id="28" name="Title 1"/>
          <p:cNvSpPr txBox="1">
            <a:spLocks/>
          </p:cNvSpPr>
          <p:nvPr/>
        </p:nvSpPr>
        <p:spPr>
          <a:xfrm>
            <a:off x="3230858" y="2753117"/>
            <a:ext cx="3110955" cy="2809678"/>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Billing Customers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Payment of the room</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Payment of services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Food and beverages </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Mini bar usage</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Running a tab at the bar (when drinks/food are charged to the room, not paid for immediately)</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Usually recorded by a POS (point of sale) system, the total charges are given to the customer when they check out.</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Can also be recorded on paper or with till receipts in smaller hotels/guest houses who may not have this type of technology.</a:t>
            </a:r>
          </a:p>
        </p:txBody>
      </p:sp>
      <p:sp>
        <p:nvSpPr>
          <p:cNvPr id="29" name="Title 1"/>
          <p:cNvSpPr txBox="1">
            <a:spLocks/>
          </p:cNvSpPr>
          <p:nvPr/>
        </p:nvSpPr>
        <p:spPr>
          <a:xfrm>
            <a:off x="6487015" y="2753117"/>
            <a:ext cx="5863271" cy="2328068"/>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Booking Systems</a:t>
            </a:r>
          </a:p>
          <a:p>
            <a:pPr algn="l"/>
            <a:r>
              <a:rPr lang="en-US" sz="1200" b="1" dirty="0" smtClean="0">
                <a:solidFill>
                  <a:schemeClr val="tx1"/>
                </a:solidFill>
                <a:ea typeface="Kozuka Gothic Pro H" panose="020B0800000000000000" pitchFamily="34" charset="-128"/>
              </a:rPr>
              <a:t>Bookings can be taken by:</a:t>
            </a:r>
            <a:endParaRPr lang="en-US" sz="1200" b="1" dirty="0">
              <a:solidFill>
                <a:schemeClr val="tx1"/>
              </a:solidFill>
              <a:ea typeface="Kozuka Gothic Pro H" panose="020B0800000000000000" pitchFamily="34" charset="-128"/>
            </a:endParaRP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Email </a:t>
            </a:r>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Phone </a:t>
            </a:r>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a:solidFill>
                  <a:schemeClr val="tx1"/>
                </a:solidFill>
                <a:ea typeface="Kozuka Gothic Pro H" panose="020B0800000000000000" pitchFamily="34" charset="-128"/>
              </a:rPr>
              <a:t>O</a:t>
            </a:r>
            <a:r>
              <a:rPr lang="en-US" sz="1200" dirty="0" smtClean="0">
                <a:solidFill>
                  <a:schemeClr val="tx1"/>
                </a:solidFill>
                <a:ea typeface="Kozuka Gothic Pro H" panose="020B0800000000000000" pitchFamily="34" charset="-128"/>
              </a:rPr>
              <a:t>nline Booking Forms </a:t>
            </a:r>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In Person </a:t>
            </a:r>
            <a:r>
              <a:rPr lang="en-US" sz="1200" dirty="0" smtClean="0">
                <a:solidFill>
                  <a:schemeClr val="tx1"/>
                </a:solidFill>
                <a:latin typeface="Calibri" panose="020F0502020204030204" pitchFamily="34" charset="0"/>
                <a:ea typeface="Kozuka Gothic Pro H" panose="020B0800000000000000" pitchFamily="34" charset="-128"/>
              </a:rPr>
              <a:t>• P</a:t>
            </a:r>
            <a:r>
              <a:rPr lang="en-US" sz="1200" dirty="0" smtClean="0">
                <a:solidFill>
                  <a:schemeClr val="tx1"/>
                </a:solidFill>
                <a:ea typeface="Kozuka Gothic Pro H" panose="020B0800000000000000" pitchFamily="34" charset="-128"/>
              </a:rPr>
              <a:t>ost</a:t>
            </a:r>
          </a:p>
          <a:p>
            <a:pPr algn="l"/>
            <a:r>
              <a:rPr lang="en-US" sz="1200" dirty="0" smtClean="0">
                <a:solidFill>
                  <a:schemeClr val="tx1"/>
                </a:solidFill>
                <a:ea typeface="Kozuka Gothic Pro H" panose="020B0800000000000000" pitchFamily="34" charset="-128"/>
              </a:rPr>
              <a:t>This is the first point of contact with the customer so needs to function well.</a:t>
            </a:r>
          </a:p>
          <a:p>
            <a:pPr algn="l"/>
            <a:r>
              <a:rPr lang="en-US" sz="1200" b="1" dirty="0" smtClean="0">
                <a:solidFill>
                  <a:schemeClr val="tx1"/>
                </a:solidFill>
                <a:ea typeface="Kozuka Gothic Pro H" panose="020B0800000000000000" pitchFamily="34" charset="-128"/>
              </a:rPr>
              <a:t>The details needed when booking are:</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Guest name and telephone number</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Date and time booking is needed</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Number of guests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Special requests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Dietary needs</a:t>
            </a:r>
          </a:p>
          <a:p>
            <a:pPr algn="l"/>
            <a:r>
              <a:rPr lang="en-US" sz="1200" dirty="0" smtClean="0">
                <a:solidFill>
                  <a:schemeClr val="tx1"/>
                </a:solidFill>
                <a:ea typeface="Kozuka Gothic Pro H" panose="020B0800000000000000" pitchFamily="34" charset="-128"/>
              </a:rPr>
              <a:t>Guests should be given a written confirmation of their booking, called a booking confirmation, to ensure the details are correct top prevent problems later.</a:t>
            </a:r>
          </a:p>
        </p:txBody>
      </p:sp>
      <p:pic>
        <p:nvPicPr>
          <p:cNvPr id="2050" name="Picture 2" descr="Image result for admin tas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34" y="821841"/>
            <a:ext cx="2861724" cy="17885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ip and 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858" y="851519"/>
            <a:ext cx="3110955" cy="1747511"/>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txBox="1">
            <a:spLocks/>
          </p:cNvSpPr>
          <p:nvPr/>
        </p:nvSpPr>
        <p:spPr>
          <a:xfrm>
            <a:off x="201421" y="6859929"/>
            <a:ext cx="2803499" cy="2320118"/>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Customer Care</a:t>
            </a:r>
          </a:p>
          <a:p>
            <a:pPr algn="l"/>
            <a:r>
              <a:rPr lang="en-US" sz="1200" b="1" dirty="0" smtClean="0">
                <a:solidFill>
                  <a:schemeClr val="tx1"/>
                </a:solidFill>
                <a:ea typeface="Kozuka Gothic Pro H" panose="020B0800000000000000" pitchFamily="34" charset="-128"/>
              </a:rPr>
              <a:t>Staff appearance and the welcome guests receive is the first impression a customer has of</a:t>
            </a:r>
            <a:br>
              <a:rPr lang="en-US" sz="1200" b="1" dirty="0" smtClean="0">
                <a:solidFill>
                  <a:schemeClr val="tx1"/>
                </a:solidFill>
                <a:ea typeface="Kozuka Gothic Pro H" panose="020B0800000000000000" pitchFamily="34" charset="-128"/>
              </a:rPr>
            </a:br>
            <a:r>
              <a:rPr lang="en-US" sz="1200" b="1" dirty="0" smtClean="0">
                <a:solidFill>
                  <a:schemeClr val="tx1"/>
                </a:solidFill>
                <a:ea typeface="Kozuka Gothic Pro H" panose="020B0800000000000000" pitchFamily="34" charset="-128"/>
              </a:rPr>
              <a:t>an establishment.</a:t>
            </a:r>
          </a:p>
          <a:p>
            <a:pPr algn="l"/>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Good customer care is vital because:</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Guests feel welcome and cared for</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Guests leave good reviews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More guests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Guests come back (repeat custom)</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Staff will have higher self esteem</a:t>
            </a:r>
          </a:p>
        </p:txBody>
      </p:sp>
      <p:sp>
        <p:nvSpPr>
          <p:cNvPr id="35" name="Title 1"/>
          <p:cNvSpPr txBox="1">
            <a:spLocks/>
          </p:cNvSpPr>
          <p:nvPr/>
        </p:nvSpPr>
        <p:spPr>
          <a:xfrm>
            <a:off x="3137635" y="6859929"/>
            <a:ext cx="4032422" cy="2320118"/>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ICT Skills</a:t>
            </a:r>
          </a:p>
          <a:p>
            <a:pPr algn="l"/>
            <a:r>
              <a:rPr lang="en-US" sz="1200" dirty="0" smtClean="0">
                <a:solidFill>
                  <a:schemeClr val="tx1"/>
                </a:solidFill>
                <a:ea typeface="Kozuka Gothic Pro H" panose="020B0800000000000000" pitchFamily="34" charset="-128"/>
              </a:rPr>
              <a:t>ICT skills are becoming more and more important with the advancement of technology and social media. Lots of businesses go ‘paperless’ to benefit the environment, therefore more work is done online. </a:t>
            </a:r>
            <a:r>
              <a:rPr lang="en-US" sz="1200" b="1" dirty="0" smtClean="0">
                <a:solidFill>
                  <a:schemeClr val="tx1"/>
                </a:solidFill>
                <a:ea typeface="Kozuka Gothic Pro H" panose="020B0800000000000000" pitchFamily="34" charset="-128"/>
              </a:rPr>
              <a:t>Skills staff should have are:</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latin typeface="Calibri" panose="020F0502020204030204" pitchFamily="34" charset="0"/>
                <a:ea typeface="Kozuka Gothic Pro H" panose="020B0800000000000000" pitchFamily="34" charset="-128"/>
              </a:rPr>
              <a:t>Good l</a:t>
            </a:r>
            <a:r>
              <a:rPr lang="en-US" sz="1200" dirty="0" smtClean="0">
                <a:solidFill>
                  <a:schemeClr val="tx1"/>
                </a:solidFill>
                <a:ea typeface="Kozuka Gothic Pro H" panose="020B0800000000000000" pitchFamily="34" charset="-128"/>
              </a:rPr>
              <a:t>iteracy skills (accurate spelling)</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Good communication skills for letter writing</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Good word-processing skills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Accuracy when entering data on a database</a:t>
            </a:r>
          </a:p>
          <a:p>
            <a:pPr algn="l"/>
            <a:r>
              <a:rPr lang="en-US" sz="1200" dirty="0" smtClean="0">
                <a:solidFill>
                  <a:schemeClr val="tx1"/>
                </a:solidFill>
                <a:ea typeface="Kozuka Gothic Pro H" panose="020B0800000000000000" pitchFamily="34" charset="-128"/>
              </a:rPr>
              <a:t>Good understanding of software packages</a:t>
            </a:r>
          </a:p>
        </p:txBody>
      </p:sp>
      <p:pic>
        <p:nvPicPr>
          <p:cNvPr id="2056" name="Picture 8" descr="Image result for microsoft office ic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001" y="5781403"/>
            <a:ext cx="4038055" cy="9678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421" y="5754111"/>
            <a:ext cx="2803499" cy="10504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ook hot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6036" y="1077723"/>
            <a:ext cx="2305019" cy="1281579"/>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
          <p:cNvSpPr txBox="1">
            <a:spLocks/>
          </p:cNvSpPr>
          <p:nvPr/>
        </p:nvSpPr>
        <p:spPr>
          <a:xfrm>
            <a:off x="7297137" y="6659813"/>
            <a:ext cx="5399138" cy="2520234"/>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7030A0"/>
                </a:solidFill>
                <a:ea typeface="Kozuka Gothic Pro H" panose="020B0800000000000000" pitchFamily="34" charset="-128"/>
              </a:rPr>
              <a:t>Storage of Personal Data</a:t>
            </a:r>
          </a:p>
          <a:p>
            <a:pPr algn="l"/>
            <a:r>
              <a:rPr lang="en-US" sz="1200" dirty="0" smtClean="0">
                <a:solidFill>
                  <a:schemeClr val="tx1"/>
                </a:solidFill>
                <a:ea typeface="Kozuka Gothic Pro H" panose="020B0800000000000000" pitchFamily="34" charset="-128"/>
              </a:rPr>
              <a:t>The Data Protection Act 1998 requires all </a:t>
            </a:r>
            <a:r>
              <a:rPr lang="en-US" sz="1200" dirty="0" err="1" smtClean="0">
                <a:solidFill>
                  <a:schemeClr val="tx1"/>
                </a:solidFill>
                <a:ea typeface="Kozuka Gothic Pro H" panose="020B0800000000000000" pitchFamily="34" charset="-128"/>
              </a:rPr>
              <a:t>organisations</a:t>
            </a:r>
            <a:r>
              <a:rPr lang="en-US" sz="1200" dirty="0" smtClean="0">
                <a:solidFill>
                  <a:schemeClr val="tx1"/>
                </a:solidFill>
                <a:ea typeface="Kozuka Gothic Pro H" panose="020B0800000000000000" pitchFamily="34" charset="-128"/>
              </a:rPr>
              <a:t> that hold data about individuals on </a:t>
            </a:r>
            <a:r>
              <a:rPr lang="en-US" sz="1200" dirty="0" err="1" smtClean="0">
                <a:solidFill>
                  <a:schemeClr val="tx1"/>
                </a:solidFill>
                <a:ea typeface="Kozuka Gothic Pro H" panose="020B0800000000000000" pitchFamily="34" charset="-128"/>
              </a:rPr>
              <a:t>computerised</a:t>
            </a:r>
            <a:r>
              <a:rPr lang="en-US" sz="1200" dirty="0" smtClean="0">
                <a:solidFill>
                  <a:schemeClr val="tx1"/>
                </a:solidFill>
                <a:ea typeface="Kozuka Gothic Pro H" panose="020B0800000000000000" pitchFamily="34" charset="-128"/>
              </a:rPr>
              <a:t> systems to register with the Data Protection Registrar. Examples in hospitality include guest reservation systems, guest registration forms, guest history files and mailing lists.</a:t>
            </a:r>
          </a:p>
          <a:p>
            <a:pPr algn="l"/>
            <a:r>
              <a:rPr lang="en-US" sz="1200" b="1" dirty="0" smtClean="0">
                <a:solidFill>
                  <a:schemeClr val="tx1"/>
                </a:solidFill>
                <a:ea typeface="Kozuka Gothic Pro H" panose="020B0800000000000000" pitchFamily="34" charset="-128"/>
              </a:rPr>
              <a:t>The Act gives customers the right to:</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Be informed of </a:t>
            </a:r>
            <a:r>
              <a:rPr lang="en-US" sz="1200" b="1" u="sng" dirty="0" smtClean="0">
                <a:solidFill>
                  <a:schemeClr val="tx1"/>
                </a:solidFill>
                <a:ea typeface="Kozuka Gothic Pro H" panose="020B0800000000000000" pitchFamily="34" charset="-128"/>
              </a:rPr>
              <a:t>where</a:t>
            </a:r>
            <a:r>
              <a:rPr lang="en-US" sz="1200" dirty="0" smtClean="0">
                <a:solidFill>
                  <a:schemeClr val="tx1"/>
                </a:solidFill>
                <a:ea typeface="Kozuka Gothic Pro H" panose="020B0800000000000000" pitchFamily="34" charset="-128"/>
              </a:rPr>
              <a:t> the data is being processed</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Have a </a:t>
            </a:r>
            <a:r>
              <a:rPr lang="en-US" sz="1200" b="1" u="sng" dirty="0" smtClean="0">
                <a:solidFill>
                  <a:schemeClr val="tx1"/>
                </a:solidFill>
                <a:ea typeface="Kozuka Gothic Pro H" panose="020B0800000000000000" pitchFamily="34" charset="-128"/>
              </a:rPr>
              <a:t>description</a:t>
            </a:r>
            <a:r>
              <a:rPr lang="en-US" sz="1200" dirty="0" smtClean="0">
                <a:solidFill>
                  <a:schemeClr val="tx1"/>
                </a:solidFill>
                <a:ea typeface="Kozuka Gothic Pro H" panose="020B0800000000000000" pitchFamily="34" charset="-128"/>
              </a:rPr>
              <a:t> of all the details being held</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Know </a:t>
            </a:r>
            <a:r>
              <a:rPr lang="en-US" sz="1200" b="1" u="sng" dirty="0" smtClean="0">
                <a:solidFill>
                  <a:schemeClr val="tx1"/>
                </a:solidFill>
                <a:ea typeface="Kozuka Gothic Pro H" panose="020B0800000000000000" pitchFamily="34" charset="-128"/>
              </a:rPr>
              <a:t>why</a:t>
            </a:r>
            <a:r>
              <a:rPr lang="en-US" sz="1200" dirty="0" smtClean="0">
                <a:solidFill>
                  <a:schemeClr val="tx1"/>
                </a:solidFill>
                <a:ea typeface="Kozuka Gothic Pro H" panose="020B0800000000000000" pitchFamily="34" charset="-128"/>
              </a:rPr>
              <a:t> the data is being used</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Know </a:t>
            </a:r>
            <a:r>
              <a:rPr lang="en-US" sz="1200" b="1" u="sng" dirty="0" smtClean="0">
                <a:solidFill>
                  <a:schemeClr val="tx1"/>
                </a:solidFill>
                <a:ea typeface="Kozuka Gothic Pro H" panose="020B0800000000000000" pitchFamily="34" charset="-128"/>
              </a:rPr>
              <a:t>who</a:t>
            </a:r>
            <a:r>
              <a:rPr lang="en-US" sz="1200" dirty="0" smtClean="0">
                <a:solidFill>
                  <a:schemeClr val="tx1"/>
                </a:solidFill>
                <a:ea typeface="Kozuka Gothic Pro H" panose="020B0800000000000000" pitchFamily="34" charset="-128"/>
              </a:rPr>
              <a:t> has access to it</a:t>
            </a:r>
          </a:p>
          <a:p>
            <a:pPr algn="l"/>
            <a:r>
              <a:rPr lang="en-US" sz="1200" dirty="0" smtClean="0">
                <a:solidFill>
                  <a:schemeClr val="tx1"/>
                </a:solidFill>
                <a:ea typeface="Kozuka Gothic Pro H" panose="020B0800000000000000" pitchFamily="34" charset="-128"/>
              </a:rPr>
              <a:t>Front of house staff such as receptionists must be aware of their responsibilities under this Act as they are primarily responsible for guests’ security and protection of their data, such as bank details.</a:t>
            </a:r>
          </a:p>
        </p:txBody>
      </p:sp>
      <p:pic>
        <p:nvPicPr>
          <p:cNvPr id="2062" name="Picture 14" descr="Image result for data protection a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9587" y="5187688"/>
            <a:ext cx="1904536" cy="136562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ata protection ac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70" t="4295" r="17103"/>
          <a:stretch/>
        </p:blipFill>
        <p:spPr bwMode="auto">
          <a:xfrm>
            <a:off x="8173918" y="5370664"/>
            <a:ext cx="1525669" cy="119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82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783364" cy="383856"/>
          </a:xfrm>
        </p:spPr>
        <p:txBody>
          <a:bodyPr anchor="ctr">
            <a:noAutofit/>
          </a:bodyPr>
          <a:lstStyle/>
          <a:p>
            <a:r>
              <a:rPr lang="en-GB" sz="3600" b="1" dirty="0" smtClean="0"/>
              <a:t>10</a:t>
            </a:r>
            <a:endParaRPr lang="en-GB" sz="3600" b="1" dirty="0"/>
          </a:p>
        </p:txBody>
      </p:sp>
      <p:sp>
        <p:nvSpPr>
          <p:cNvPr id="7" name="Title 1"/>
          <p:cNvSpPr txBox="1">
            <a:spLocks/>
          </p:cNvSpPr>
          <p:nvPr/>
        </p:nvSpPr>
        <p:spPr>
          <a:xfrm>
            <a:off x="951497" y="54908"/>
            <a:ext cx="6873664"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Environmental Considerations</a:t>
            </a:r>
            <a:endParaRPr lang="en-GB" sz="2200" b="1" dirty="0"/>
          </a:p>
        </p:txBody>
      </p:sp>
      <p:sp>
        <p:nvSpPr>
          <p:cNvPr id="26" name="Title 1"/>
          <p:cNvSpPr txBox="1">
            <a:spLocks/>
          </p:cNvSpPr>
          <p:nvPr/>
        </p:nvSpPr>
        <p:spPr>
          <a:xfrm>
            <a:off x="168133" y="2841994"/>
            <a:ext cx="6011428" cy="1810536"/>
          </a:xfrm>
          <a:prstGeom prst="rect">
            <a:avLst/>
          </a:prstGeom>
          <a:noFill/>
          <a:ln w="28575">
            <a:solidFill>
              <a:srgbClr val="00B0F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dirty="0" smtClean="0">
                <a:solidFill>
                  <a:srgbClr val="00B0F0"/>
                </a:solidFill>
                <a:ea typeface="Kozuka Gothic Pro H" panose="020B0800000000000000" pitchFamily="34" charset="-128"/>
              </a:rPr>
              <a:t>Establishments</a:t>
            </a:r>
            <a:r>
              <a:rPr lang="en-US" sz="1400" b="1" dirty="0" smtClean="0">
                <a:solidFill>
                  <a:srgbClr val="00B0F0"/>
                </a:solidFill>
                <a:ea typeface="Kozuka Gothic Pro H" panose="020B0800000000000000" pitchFamily="34" charset="-128"/>
              </a:rPr>
              <a:t> can Conserving Water by:</a:t>
            </a:r>
          </a:p>
          <a:p>
            <a:pPr algn="l"/>
            <a:r>
              <a:rPr lang="en-US" sz="1400" dirty="0" smtClean="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Use towels more than once</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Fit showers rather than baths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a:solidFill>
                  <a:schemeClr val="tx1"/>
                </a:solidFill>
                <a:ea typeface="Kozuka Gothic Pro H" panose="020B0800000000000000" pitchFamily="34" charset="-128"/>
              </a:rPr>
              <a:t>T</a:t>
            </a:r>
            <a:r>
              <a:rPr lang="en-US" sz="1400" dirty="0" smtClean="0">
                <a:solidFill>
                  <a:schemeClr val="tx1"/>
                </a:solidFill>
                <a:ea typeface="Kozuka Gothic Pro H" panose="020B0800000000000000" pitchFamily="34" charset="-128"/>
              </a:rPr>
              <a:t>aps that disperse only short bursts of water</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Motion sensor taps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Using washing up water to water gardens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Water butt to catch rain water for gardening</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Only serve water on tables if guests request it</a:t>
            </a:r>
          </a:p>
        </p:txBody>
      </p:sp>
      <p:pic>
        <p:nvPicPr>
          <p:cNvPr id="18" name="Picture 2" descr="Image result for saving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239" y="3032192"/>
            <a:ext cx="1425570" cy="14255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19" b="-1919"/>
          <a:stretch/>
        </p:blipFill>
        <p:spPr bwMode="auto">
          <a:xfrm>
            <a:off x="1517213" y="4762584"/>
            <a:ext cx="3530351" cy="19858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ter saving in hote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33" y="4762584"/>
            <a:ext cx="1299238" cy="2972404"/>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155576" y="789655"/>
            <a:ext cx="6023986" cy="1924610"/>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B050"/>
                </a:solidFill>
                <a:ea typeface="Kozuka Gothic Pro H" panose="020B0800000000000000" pitchFamily="34" charset="-128"/>
              </a:rPr>
              <a:t>Establishments</a:t>
            </a:r>
            <a:r>
              <a:rPr lang="en-US" sz="1200" b="1" dirty="0" smtClean="0">
                <a:solidFill>
                  <a:srgbClr val="00B050"/>
                </a:solidFill>
                <a:ea typeface="Kozuka Gothic Pro H" panose="020B0800000000000000" pitchFamily="34" charset="-128"/>
              </a:rPr>
              <a:t> can Conserving Energy by:</a:t>
            </a:r>
          </a:p>
          <a:p>
            <a:pPr algn="l"/>
            <a:r>
              <a:rPr lang="en-US" sz="1200" dirty="0" smtClean="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Having keycards in room s that only turn lights/electricity on when inserted</a:t>
            </a:r>
          </a:p>
          <a:p>
            <a:pPr algn="l"/>
            <a:r>
              <a:rPr lang="en-US" sz="1200" dirty="0" smtClean="0">
                <a:solidFill>
                  <a:schemeClr val="tx1"/>
                </a:solidFill>
                <a:latin typeface="Calibri" panose="020F0502020204030204" pitchFamily="34" charset="0"/>
                <a:ea typeface="Kozuka Gothic Pro H" panose="020B0800000000000000" pitchFamily="34" charset="-128"/>
              </a:rPr>
              <a:t>• T</a:t>
            </a:r>
            <a:r>
              <a:rPr lang="en-US" sz="1200" dirty="0" smtClean="0">
                <a:solidFill>
                  <a:schemeClr val="tx1"/>
                </a:solidFill>
                <a:ea typeface="Kozuka Gothic Pro H" panose="020B0800000000000000" pitchFamily="34" charset="-128"/>
              </a:rPr>
              <a:t>imers on heating</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a:solidFill>
                  <a:schemeClr val="tx1"/>
                </a:solidFill>
                <a:ea typeface="Kozuka Gothic Pro H" panose="020B0800000000000000" pitchFamily="34" charset="-128"/>
              </a:rPr>
              <a:t>T</a:t>
            </a:r>
            <a:r>
              <a:rPr lang="en-US" sz="1200" dirty="0" smtClean="0">
                <a:solidFill>
                  <a:schemeClr val="tx1"/>
                </a:solidFill>
                <a:ea typeface="Kozuka Gothic Pro H" panose="020B0800000000000000" pitchFamily="34" charset="-128"/>
              </a:rPr>
              <a:t>imers on air conditioning units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Thermostats on heating and air conditioning units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Advising guests on the establishment’s environmental policies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Energy saving lightbulbs</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Installing modern toilets that flush less water</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Installing energy efficient equipment's, e.g. ovens and hobs in the kitchen</a:t>
            </a:r>
          </a:p>
          <a:p>
            <a:pPr algn="l"/>
            <a:r>
              <a:rPr lang="en-US" sz="1200" dirty="0">
                <a:solidFill>
                  <a:schemeClr val="tx1"/>
                </a:solidFill>
                <a:latin typeface="Calibri" panose="020F0502020204030204" pitchFamily="34" charset="0"/>
                <a:ea typeface="Kozuka Gothic Pro H" panose="020B0800000000000000" pitchFamily="34" charset="-128"/>
              </a:rPr>
              <a:t>• </a:t>
            </a:r>
            <a:r>
              <a:rPr lang="en-US" sz="1200" dirty="0" smtClean="0">
                <a:solidFill>
                  <a:schemeClr val="tx1"/>
                </a:solidFill>
                <a:ea typeface="Kozuka Gothic Pro H" panose="020B0800000000000000" pitchFamily="34" charset="-128"/>
              </a:rPr>
              <a:t>Smaller kettles in guest rooms to prevent over filling and wasting energy</a:t>
            </a:r>
          </a:p>
          <a:p>
            <a:pPr algn="l"/>
            <a:endParaRPr lang="en-US" sz="1200" dirty="0" smtClean="0">
              <a:solidFill>
                <a:schemeClr val="tx1"/>
              </a:solidFill>
              <a:ea typeface="Kozuka Gothic Pro H" panose="020B0800000000000000" pitchFamily="34" charset="-128"/>
            </a:endParaRPr>
          </a:p>
        </p:txBody>
      </p:sp>
      <p:pic>
        <p:nvPicPr>
          <p:cNvPr id="3078" name="Picture 6" descr="Image result for energy sav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6240" y="1272809"/>
            <a:ext cx="972647" cy="93096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energy rating equipment"/>
          <p:cNvPicPr>
            <a:picLocks noChangeAspect="1" noChangeArrowheads="1"/>
          </p:cNvPicPr>
          <p:nvPr/>
        </p:nvPicPr>
        <p:blipFill rotWithShape="1">
          <a:blip r:embed="rId6">
            <a:extLst>
              <a:ext uri="{28A0092B-C50C-407E-A947-70E740481C1C}">
                <a14:useLocalDpi xmlns:a14="http://schemas.microsoft.com/office/drawing/2010/main" val="0"/>
              </a:ext>
            </a:extLst>
          </a:blip>
          <a:srcRect l="34783" t="17403" r="34480" b="17474"/>
          <a:stretch/>
        </p:blipFill>
        <p:spPr bwMode="auto">
          <a:xfrm>
            <a:off x="6310026" y="789653"/>
            <a:ext cx="1823212" cy="3862877"/>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8284251" y="2346706"/>
            <a:ext cx="4294926" cy="3961334"/>
          </a:xfrm>
          <a:prstGeom prst="rect">
            <a:avLst/>
          </a:prstGeom>
          <a:noFill/>
          <a:ln w="28575">
            <a:solidFill>
              <a:srgbClr val="0081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dirty="0" smtClean="0">
                <a:solidFill>
                  <a:srgbClr val="008100"/>
                </a:solidFill>
                <a:ea typeface="Kozuka Gothic Pro H" panose="020B0800000000000000" pitchFamily="34" charset="-128"/>
              </a:rPr>
              <a:t>Establishments</a:t>
            </a:r>
            <a:r>
              <a:rPr lang="en-US" sz="1400" b="1" dirty="0" smtClean="0">
                <a:solidFill>
                  <a:srgbClr val="008100"/>
                </a:solidFill>
                <a:ea typeface="Kozuka Gothic Pro H" panose="020B0800000000000000" pitchFamily="34" charset="-128"/>
              </a:rPr>
              <a:t> can Reduce, Reuse</a:t>
            </a:r>
            <a:br>
              <a:rPr lang="en-US" sz="1400" b="1" dirty="0" smtClean="0">
                <a:solidFill>
                  <a:srgbClr val="008100"/>
                </a:solidFill>
                <a:ea typeface="Kozuka Gothic Pro H" panose="020B0800000000000000" pitchFamily="34" charset="-128"/>
              </a:rPr>
            </a:br>
            <a:r>
              <a:rPr lang="en-US" sz="1400" b="1" dirty="0" smtClean="0">
                <a:solidFill>
                  <a:srgbClr val="008100"/>
                </a:solidFill>
                <a:ea typeface="Kozuka Gothic Pro H" panose="020B0800000000000000" pitchFamily="34" charset="-128"/>
              </a:rPr>
              <a:t>and Recycle by:</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Only issue newspapers if guests ask</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Refillable soap dispensers in bathrooms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Reusing paper for notes and messages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Only print out information that is necessary</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Send emails rather than printing</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Buy ingredients that are fresh</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Buy ingredients in less packaging (in bulk)</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Reuse large containers to store things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Encourage guests to recycle</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Have recycling bins around the property</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Recycling glass, tins, cardboard</a:t>
            </a:r>
            <a:br>
              <a:rPr lang="en-US" sz="1400" dirty="0" smtClean="0">
                <a:solidFill>
                  <a:schemeClr val="tx1"/>
                </a:solidFill>
                <a:ea typeface="Kozuka Gothic Pro H" panose="020B0800000000000000" pitchFamily="34" charset="-128"/>
              </a:rPr>
            </a:br>
            <a:r>
              <a:rPr lang="en-US" sz="1400" dirty="0" smtClean="0">
                <a:solidFill>
                  <a:schemeClr val="tx1"/>
                </a:solidFill>
                <a:ea typeface="Kozuka Gothic Pro H" panose="020B0800000000000000" pitchFamily="34" charset="-128"/>
              </a:rPr>
              <a:t>and paper</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Reduce number of free items given out to guests, e.g. sewing kits</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Send food waste to local farms for feed</a:t>
            </a:r>
          </a:p>
          <a:p>
            <a:pPr algn="l"/>
            <a:r>
              <a:rPr lang="en-US" sz="1400" dirty="0">
                <a:solidFill>
                  <a:schemeClr val="tx1"/>
                </a:solidFill>
                <a:latin typeface="Calibri" panose="020F0502020204030204" pitchFamily="34" charset="0"/>
                <a:ea typeface="Kozuka Gothic Pro H" panose="020B0800000000000000" pitchFamily="34" charset="-128"/>
              </a:rPr>
              <a:t>• </a:t>
            </a:r>
            <a:r>
              <a:rPr lang="en-US" sz="1400" dirty="0" smtClean="0">
                <a:solidFill>
                  <a:schemeClr val="tx1"/>
                </a:solidFill>
                <a:ea typeface="Kozuka Gothic Pro H" panose="020B0800000000000000" pitchFamily="34" charset="-128"/>
              </a:rPr>
              <a:t>Use vegetable peelings to make compost</a:t>
            </a:r>
          </a:p>
        </p:txBody>
      </p:sp>
      <p:sp>
        <p:nvSpPr>
          <p:cNvPr id="27" name="Title 1"/>
          <p:cNvSpPr txBox="1">
            <a:spLocks/>
          </p:cNvSpPr>
          <p:nvPr/>
        </p:nvSpPr>
        <p:spPr>
          <a:xfrm>
            <a:off x="5198577" y="4766852"/>
            <a:ext cx="2934661" cy="2336464"/>
          </a:xfrm>
          <a:prstGeom prst="rect">
            <a:avLst/>
          </a:prstGeom>
          <a:noFill/>
          <a:ln w="28575">
            <a:solidFill>
              <a:srgbClr val="5B8E3F"/>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5B8E3F"/>
                </a:solidFill>
                <a:ea typeface="Kozuka Gothic Pro H" panose="020B0800000000000000" pitchFamily="34" charset="-128"/>
              </a:rPr>
              <a:t>Why consider the Environment?</a:t>
            </a:r>
          </a:p>
          <a:p>
            <a:pPr algn="l"/>
            <a:r>
              <a:rPr lang="en-US" sz="1200" dirty="0" smtClean="0">
                <a:solidFill>
                  <a:schemeClr val="tx1"/>
                </a:solidFill>
                <a:ea typeface="Kozuka Gothic Pro H" panose="020B0800000000000000" pitchFamily="34" charset="-128"/>
              </a:rPr>
              <a:t>The hospitality industry contributes to much of the world’s total water and energy consumption as there are millions of establishments worldwide. It is important for establishments to act now and encourage guests to save water and energy as it </a:t>
            </a:r>
            <a:r>
              <a:rPr lang="en-US" sz="1200" dirty="0" smtClean="0">
                <a:solidFill>
                  <a:schemeClr val="tx1"/>
                </a:solidFill>
                <a:ea typeface="Kozuka Gothic Pro H" panose="020B0800000000000000" pitchFamily="34" charset="-128"/>
              </a:rPr>
              <a:t>tells guests the establishment (and industry as a whole) cares about the environment and in turn will give the establishment a good reputation.</a:t>
            </a:r>
          </a:p>
        </p:txBody>
      </p:sp>
      <p:pic>
        <p:nvPicPr>
          <p:cNvPr id="3082" name="Picture 10" descr="Image result for reduce reuse recyc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4857" y="189541"/>
            <a:ext cx="3013714" cy="21411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reduce reuse recycl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80" t="12228" r="2950" b="18514"/>
          <a:stretch/>
        </p:blipFill>
        <p:spPr bwMode="auto">
          <a:xfrm>
            <a:off x="8284251" y="6414807"/>
            <a:ext cx="4294926" cy="154372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4" descr="Image result for energy saving hot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8" name="Picture 16" descr="Image result for hotel card electricit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80" t="4540" r="56619" b="15027"/>
          <a:stretch/>
        </p:blipFill>
        <p:spPr bwMode="auto">
          <a:xfrm>
            <a:off x="1517213" y="6756239"/>
            <a:ext cx="840541" cy="101684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energy saving hote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7814032"/>
            <a:ext cx="1836901" cy="167482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energy saving hotel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8577" y="7165131"/>
            <a:ext cx="2934661" cy="200926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soap dispense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2095"/>
          <a:stretch/>
        </p:blipFill>
        <p:spPr bwMode="auto">
          <a:xfrm>
            <a:off x="2423114" y="6779269"/>
            <a:ext cx="921371" cy="1048147"/>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energy savi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5498" y="6756515"/>
            <a:ext cx="1552066" cy="112167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recycling bi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452" b="23172"/>
          <a:stretch/>
        </p:blipFill>
        <p:spPr bwMode="auto">
          <a:xfrm>
            <a:off x="2143488" y="7932663"/>
            <a:ext cx="2917859" cy="1556191"/>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p:cNvSpPr txBox="1">
            <a:spLocks/>
          </p:cNvSpPr>
          <p:nvPr/>
        </p:nvSpPr>
        <p:spPr>
          <a:xfrm>
            <a:off x="8284251" y="8077001"/>
            <a:ext cx="4294926" cy="1319093"/>
          </a:xfrm>
          <a:prstGeom prst="rect">
            <a:avLst/>
          </a:prstGeom>
          <a:noFill/>
          <a:ln w="28575">
            <a:solidFill>
              <a:srgbClr val="0081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b="1" dirty="0" smtClean="0">
                <a:solidFill>
                  <a:srgbClr val="008100"/>
                </a:solidFill>
                <a:ea typeface="Kozuka Gothic Pro H" panose="020B0800000000000000" pitchFamily="34" charset="-128"/>
              </a:rPr>
              <a:t>Reduce – </a:t>
            </a:r>
            <a:r>
              <a:rPr lang="en-US" sz="1600" b="1" dirty="0" smtClean="0">
                <a:solidFill>
                  <a:schemeClr val="tx1"/>
                </a:solidFill>
                <a:ea typeface="Kozuka Gothic Pro H" panose="020B0800000000000000" pitchFamily="34" charset="-128"/>
              </a:rPr>
              <a:t>lowering the amount of waste produced</a:t>
            </a:r>
          </a:p>
          <a:p>
            <a:pPr algn="l"/>
            <a:r>
              <a:rPr lang="en-US" sz="1600" b="1" dirty="0" smtClean="0">
                <a:solidFill>
                  <a:srgbClr val="008100"/>
                </a:solidFill>
                <a:ea typeface="Kozuka Gothic Pro H" panose="020B0800000000000000" pitchFamily="34" charset="-128"/>
              </a:rPr>
              <a:t>Reuse - </a:t>
            </a:r>
            <a:r>
              <a:rPr lang="en-US" sz="1600" b="1" dirty="0" smtClean="0">
                <a:solidFill>
                  <a:schemeClr val="tx1"/>
                </a:solidFill>
                <a:ea typeface="Kozuka Gothic Pro H" panose="020B0800000000000000" pitchFamily="34" charset="-128"/>
              </a:rPr>
              <a:t>using materials repeatedly</a:t>
            </a:r>
          </a:p>
          <a:p>
            <a:pPr algn="l"/>
            <a:r>
              <a:rPr lang="en-US" sz="1600" b="1" dirty="0" smtClean="0">
                <a:solidFill>
                  <a:srgbClr val="008100"/>
                </a:solidFill>
                <a:ea typeface="Kozuka Gothic Pro H" panose="020B0800000000000000" pitchFamily="34" charset="-128"/>
              </a:rPr>
              <a:t>Recycle – </a:t>
            </a:r>
            <a:r>
              <a:rPr lang="en-US" sz="1600" b="1" dirty="0" smtClean="0">
                <a:solidFill>
                  <a:schemeClr val="tx1"/>
                </a:solidFill>
                <a:ea typeface="Kozuka Gothic Pro H" panose="020B0800000000000000" pitchFamily="34" charset="-128"/>
              </a:rPr>
              <a:t>using materials to make new products</a:t>
            </a:r>
            <a:endParaRPr lang="en-US" sz="1600" dirty="0" smtClean="0">
              <a:solidFill>
                <a:schemeClr val="tx1"/>
              </a:solidFill>
              <a:ea typeface="Kozuka Gothic Pro H" panose="020B0800000000000000" pitchFamily="34" charset="-128"/>
            </a:endParaRPr>
          </a:p>
        </p:txBody>
      </p:sp>
    </p:spTree>
    <p:extLst>
      <p:ext uri="{BB962C8B-B14F-4D97-AF65-F5344CB8AC3E}">
        <p14:creationId xmlns:p14="http://schemas.microsoft.com/office/powerpoint/2010/main" val="29937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4626649" y="176960"/>
            <a:ext cx="7896007" cy="6006956"/>
          </a:xfrm>
          <a:prstGeom prst="rect">
            <a:avLst/>
          </a:prstGeom>
          <a:noFill/>
          <a:ln w="28575">
            <a:solidFill>
              <a:schemeClr val="accent6"/>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a:solidFill>
                  <a:schemeClr val="accent6"/>
                </a:solidFill>
                <a:ea typeface="Kozuka Gothic Pro H" panose="020B0800000000000000" pitchFamily="34" charset="-128"/>
              </a:rPr>
              <a:t>	</a:t>
            </a:r>
            <a:r>
              <a:rPr lang="en-GB" sz="1600" b="1" dirty="0" smtClean="0">
                <a:solidFill>
                  <a:schemeClr val="accent6"/>
                </a:solidFill>
                <a:ea typeface="Kozuka Gothic Pro H" panose="020B0800000000000000" pitchFamily="34" charset="-128"/>
              </a:rPr>
              <a:t>	</a:t>
            </a:r>
            <a:r>
              <a:rPr lang="en-GB" sz="1600" b="1" u="sng" dirty="0" smtClean="0">
                <a:solidFill>
                  <a:schemeClr val="accent6"/>
                </a:solidFill>
                <a:ea typeface="Kozuka Gothic Pro H" panose="020B0800000000000000" pitchFamily="34" charset="-128"/>
              </a:rPr>
              <a:t>Hospitality establishments are rated by Stars and Diamonds as well </a:t>
            </a:r>
            <a:r>
              <a:rPr lang="en-GB" sz="1600" b="1" dirty="0" smtClean="0">
                <a:solidFill>
                  <a:schemeClr val="accent6"/>
                </a:solidFill>
                <a:ea typeface="Kozuka Gothic Pro H" panose="020B0800000000000000" pitchFamily="34" charset="-128"/>
              </a:rPr>
              <a:t>		</a:t>
            </a:r>
            <a:r>
              <a:rPr lang="en-GB" sz="1600" b="1" u="sng" dirty="0" smtClean="0">
                <a:solidFill>
                  <a:schemeClr val="accent6"/>
                </a:solidFill>
                <a:ea typeface="Kozuka Gothic Pro H" panose="020B0800000000000000" pitchFamily="34" charset="-128"/>
              </a:rPr>
              <a:t>as by review sites like Trip Advisor.</a:t>
            </a:r>
            <a:r>
              <a:rPr lang="en-GB" sz="1600" b="1" dirty="0" smtClean="0">
                <a:solidFill>
                  <a:schemeClr val="accent6"/>
                </a:solidFill>
                <a:ea typeface="Kozuka Gothic Pro H" panose="020B0800000000000000" pitchFamily="34" charset="-128"/>
              </a:rPr>
              <a:t> </a:t>
            </a:r>
            <a:r>
              <a:rPr lang="en-GB" sz="1600" dirty="0" smtClean="0">
                <a:solidFill>
                  <a:schemeClr val="tx1"/>
                </a:solidFill>
                <a:ea typeface="Kozuka Gothic Pro H" panose="020B0800000000000000" pitchFamily="34" charset="-128"/>
              </a:rPr>
              <a:t>The rating lets guests know 			what level of service to expect.</a:t>
            </a:r>
            <a:endParaRPr lang="en-GB" sz="1400" dirty="0">
              <a:solidFill>
                <a:schemeClr val="tx1"/>
              </a:solidFill>
              <a:ea typeface="Kozuka Gothic Pro H" panose="020B0800000000000000" pitchFamily="34" charset="-128"/>
            </a:endParaRPr>
          </a:p>
        </p:txBody>
      </p:sp>
      <p:sp>
        <p:nvSpPr>
          <p:cNvPr id="67" name="Title 1"/>
          <p:cNvSpPr txBox="1">
            <a:spLocks/>
          </p:cNvSpPr>
          <p:nvPr/>
        </p:nvSpPr>
        <p:spPr>
          <a:xfrm>
            <a:off x="195087" y="2626057"/>
            <a:ext cx="4247780" cy="2144609"/>
          </a:xfrm>
          <a:prstGeom prst="rect">
            <a:avLst/>
          </a:prstGeom>
          <a:noFill/>
          <a:ln w="28575">
            <a:solidFill>
              <a:srgbClr val="0070C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b="1" u="sng" dirty="0" smtClean="0">
                <a:solidFill>
                  <a:srgbClr val="0070C0"/>
                </a:solidFill>
                <a:ea typeface="Kozuka Gothic Pro H" panose="020B0800000000000000" pitchFamily="34" charset="-128"/>
              </a:rPr>
              <a:t>Planes, Trains and Automobiles</a:t>
            </a:r>
          </a:p>
          <a:p>
            <a:pPr algn="l"/>
            <a:r>
              <a:rPr lang="en-GB" sz="1400" dirty="0" smtClean="0">
                <a:solidFill>
                  <a:schemeClr val="tx1"/>
                </a:solidFill>
                <a:ea typeface="Kozuka Gothic Pro H" panose="020B0800000000000000" pitchFamily="34" charset="-128"/>
              </a:rPr>
              <a:t>People need to </a:t>
            </a:r>
            <a:r>
              <a:rPr lang="en-GB" sz="1400" b="1" u="sng" dirty="0" smtClean="0">
                <a:solidFill>
                  <a:srgbClr val="0070C0"/>
                </a:solidFill>
                <a:ea typeface="Kozuka Gothic Pro H" panose="020B0800000000000000" pitchFamily="34" charset="-128"/>
              </a:rPr>
              <a:t>eat, drink and sometimes sleep when travelling</a:t>
            </a:r>
            <a:r>
              <a:rPr lang="en-GB" sz="1400" dirty="0" smtClean="0">
                <a:solidFill>
                  <a:schemeClr val="tx1"/>
                </a:solidFill>
                <a:ea typeface="Kozuka Gothic Pro H" panose="020B0800000000000000" pitchFamily="34" charset="-128"/>
              </a:rPr>
              <a:t>. Planes, trains, coaches and ships all offer food, drink and some form of accommodation if it is a long journey. </a:t>
            </a:r>
            <a:endParaRPr lang="en-GB" sz="1200" dirty="0">
              <a:solidFill>
                <a:schemeClr val="tx1"/>
              </a:solidFill>
              <a:ea typeface="Kozuka Gothic Pro H" panose="020B0800000000000000" pitchFamily="34" charset="-128"/>
            </a:endParaRPr>
          </a:p>
        </p:txBody>
      </p:sp>
      <p:pic>
        <p:nvPicPr>
          <p:cNvPr id="10" name="Picture 2" descr="Image result for hot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686" y="1161558"/>
            <a:ext cx="2201907" cy="1238573"/>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a:spLocks/>
          </p:cNvSpPr>
          <p:nvPr/>
        </p:nvSpPr>
        <p:spPr>
          <a:xfrm>
            <a:off x="185704" y="163984"/>
            <a:ext cx="4247780" cy="2392321"/>
          </a:xfrm>
          <a:prstGeom prst="rect">
            <a:avLst/>
          </a:prstGeom>
          <a:noFill/>
          <a:ln w="28575">
            <a:solidFill>
              <a:schemeClr val="accent2">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800" b="1" u="sng" dirty="0" smtClean="0">
                <a:solidFill>
                  <a:schemeClr val="accent2"/>
                </a:solidFill>
                <a:ea typeface="Kozuka Gothic Pro H" panose="020B0800000000000000" pitchFamily="34" charset="-128"/>
              </a:rPr>
              <a:t>Other types of hospitality!</a:t>
            </a:r>
          </a:p>
          <a:p>
            <a:pPr algn="l"/>
            <a:r>
              <a:rPr lang="en-GB" sz="1800" b="1" i="1" u="sng" dirty="0" smtClean="0">
                <a:solidFill>
                  <a:srgbClr val="FF0000"/>
                </a:solidFill>
                <a:ea typeface="Kozuka Gothic Pro H" panose="020B0800000000000000" pitchFamily="34" charset="-128"/>
              </a:rPr>
              <a:t>There’s more?!</a:t>
            </a:r>
          </a:p>
          <a:p>
            <a:pPr algn="l"/>
            <a:r>
              <a:rPr lang="en-GB" sz="1400" dirty="0" smtClean="0">
                <a:solidFill>
                  <a:schemeClr val="tx1"/>
                </a:solidFill>
                <a:ea typeface="Kozuka Gothic Pro H" panose="020B0800000000000000" pitchFamily="34" charset="-128"/>
              </a:rPr>
              <a:t>Bowling alleys. Golf clubs, leisure centres, racetracks and the cinema.</a:t>
            </a:r>
            <a:endParaRPr lang="en-GB" sz="1400" dirty="0">
              <a:solidFill>
                <a:schemeClr val="tx1"/>
              </a:solidFill>
              <a:ea typeface="Kozuka Gothic Pro H" panose="020B0800000000000000" pitchFamily="34" charset="-128"/>
            </a:endParaRPr>
          </a:p>
        </p:txBody>
      </p:sp>
      <p:sp>
        <p:nvSpPr>
          <p:cNvPr id="78" name="Rectangle 77"/>
          <p:cNvSpPr/>
          <p:nvPr/>
        </p:nvSpPr>
        <p:spPr>
          <a:xfrm>
            <a:off x="7009384" y="976848"/>
            <a:ext cx="5354066" cy="1600438"/>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4*/5* Hotel</a:t>
            </a:r>
            <a:br>
              <a:rPr lang="en-GB" altLang="en-US" sz="1400" b="1" dirty="0" smtClean="0">
                <a:cs typeface="Times New Roman" panose="02020603050405020304" pitchFamily="18" charset="0"/>
              </a:rPr>
            </a:br>
            <a:r>
              <a:rPr lang="en-GB" altLang="en-US" sz="1200" dirty="0" smtClean="0">
                <a:cs typeface="Times New Roman" panose="02020603050405020304" pitchFamily="18" charset="0"/>
              </a:rPr>
              <a:t>Well decorated, spa facilities such as pool, spa, steam/sauna rooms, massage treatments, concierge service, 24hr room service, complimentary mini bar, well maintained public areas, gardens, multiple choices of onsite restaurants/bars, porter service (carrying luggage), well staffed reception desk, modern facilities and technology in rooms e.g. docking stations, TVs, Jacuzzi bath. Staff uniform quite formal, shirt and trousers/skirt or a suit.</a:t>
            </a:r>
            <a:endParaRPr lang="en-GB" altLang="en-US" sz="1400" dirty="0" smtClean="0">
              <a:solidFill>
                <a:srgbClr val="00B050"/>
              </a:solidFill>
              <a:cs typeface="Times New Roman" panose="02020603050405020304" pitchFamily="18" charset="0"/>
            </a:endParaRPr>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8833" y="1052085"/>
            <a:ext cx="984542" cy="14848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inema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20" y="1277508"/>
            <a:ext cx="1086192" cy="11821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olf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6008" y="1277507"/>
            <a:ext cx="925020" cy="11209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wimming pool slid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8692" y="1295632"/>
            <a:ext cx="577085" cy="11028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air stewardess fo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420" y="3814639"/>
            <a:ext cx="1210694" cy="806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leep business class pla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57"/>
          <a:stretch/>
        </p:blipFill>
        <p:spPr bwMode="auto">
          <a:xfrm>
            <a:off x="1631245" y="3808761"/>
            <a:ext cx="1254830" cy="820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ailpowdercars.com/wp-content/uploads/2017/12/trip-advisor-5-star-rati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6649" y="214784"/>
            <a:ext cx="929623" cy="7027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le 69"/>
          <p:cNvGraphicFramePr>
            <a:graphicFrameLocks noGrp="1"/>
          </p:cNvGraphicFramePr>
          <p:nvPr>
            <p:extLst>
              <p:ext uri="{D42A27DB-BD31-4B8C-83A1-F6EECF244321}">
                <p14:modId xmlns:p14="http://schemas.microsoft.com/office/powerpoint/2010/main" val="2353234827"/>
              </p:ext>
            </p:extLst>
          </p:nvPr>
        </p:nvGraphicFramePr>
        <p:xfrm>
          <a:off x="44196" y="6341715"/>
          <a:ext cx="6318504" cy="3183724"/>
        </p:xfrm>
        <a:graphic>
          <a:graphicData uri="http://schemas.openxmlformats.org/drawingml/2006/table">
            <a:tbl>
              <a:tblPr firstRow="1" bandRow="1">
                <a:tableStyleId>{10A1B5D5-9B99-4C35-A422-299274C87663}</a:tableStyleId>
              </a:tblPr>
              <a:tblGrid>
                <a:gridCol w="5118354">
                  <a:extLst>
                    <a:ext uri="{9D8B030D-6E8A-4147-A177-3AD203B41FA5}">
                      <a16:colId xmlns:a16="http://schemas.microsoft.com/office/drawing/2014/main" val="58470130"/>
                    </a:ext>
                  </a:extLst>
                </a:gridCol>
                <a:gridCol w="1200150">
                  <a:extLst>
                    <a:ext uri="{9D8B030D-6E8A-4147-A177-3AD203B41FA5}">
                      <a16:colId xmlns:a16="http://schemas.microsoft.com/office/drawing/2014/main" val="725785695"/>
                    </a:ext>
                  </a:extLst>
                </a:gridCol>
              </a:tblGrid>
              <a:tr h="417512">
                <a:tc>
                  <a:txBody>
                    <a:bodyPr/>
                    <a:lstStyle/>
                    <a:p>
                      <a:pPr algn="ctr"/>
                      <a:r>
                        <a:rPr lang="en-GB" sz="1600" dirty="0" smtClean="0"/>
                        <a:t>AA Star Ratings:</a:t>
                      </a:r>
                      <a:r>
                        <a:rPr lang="en-GB" sz="1600" baseline="0" dirty="0" smtClean="0"/>
                        <a:t> Hotels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 * * * *</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565178"/>
                  </a:ext>
                </a:extLst>
              </a:tr>
              <a:tr h="592929">
                <a:tc>
                  <a:txBody>
                    <a:bodyPr/>
                    <a:lstStyle/>
                    <a:p>
                      <a:r>
                        <a:rPr lang="en-US" sz="1050" b="1" kern="1200" dirty="0" smtClean="0">
                          <a:effectLst/>
                        </a:rPr>
                        <a:t>1 star:</a:t>
                      </a:r>
                      <a:r>
                        <a:rPr lang="en-US" sz="1050" kern="1200" dirty="0" smtClean="0">
                          <a:effectLst/>
                        </a:rPr>
                        <a:t> Courteous staff provide an informal yet competent service. All rooms are </a:t>
                      </a:r>
                      <a:r>
                        <a:rPr lang="en-US" sz="1050" kern="1200" dirty="0" err="1" smtClean="0">
                          <a:effectLst/>
                        </a:rPr>
                        <a:t>en</a:t>
                      </a:r>
                      <a:r>
                        <a:rPr lang="en-US" sz="1050" kern="1200" dirty="0" smtClean="0">
                          <a:effectLst/>
                        </a:rPr>
                        <a:t> suite or have private facilities. A designated eating area serves breakfast daily and dinner most evenings.</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679588"/>
                  </a:ext>
                </a:extLst>
              </a:tr>
              <a:tr h="426909">
                <a:tc>
                  <a:txBody>
                    <a:bodyPr/>
                    <a:lstStyle/>
                    <a:p>
                      <a:r>
                        <a:rPr lang="en-US" sz="1050" b="1" kern="1200" dirty="0" smtClean="0">
                          <a:effectLst/>
                        </a:rPr>
                        <a:t>2 stars:</a:t>
                      </a:r>
                      <a:r>
                        <a:rPr lang="en-US" sz="1050" kern="1200" dirty="0" smtClean="0">
                          <a:effectLst/>
                        </a:rPr>
                        <a:t> A restaurant or dining room serves breakfast daily and dinner most evenings.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315848"/>
                  </a:ext>
                </a:extLst>
              </a:tr>
              <a:tr h="426909">
                <a:tc>
                  <a:txBody>
                    <a:bodyPr/>
                    <a:lstStyle/>
                    <a:p>
                      <a:r>
                        <a:rPr lang="en-US" sz="1050" b="1" kern="1200" dirty="0" smtClean="0">
                          <a:effectLst/>
                        </a:rPr>
                        <a:t>3 stars:</a:t>
                      </a:r>
                      <a:r>
                        <a:rPr lang="en-US" sz="1050" kern="1200" dirty="0" smtClean="0">
                          <a:effectLst/>
                        </a:rPr>
                        <a:t> Staff are smartly and professionally presented. The restaurant or dining room is open to residents and non-residents.</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56688"/>
                  </a:ext>
                </a:extLst>
              </a:tr>
              <a:tr h="592929">
                <a:tc>
                  <a:txBody>
                    <a:bodyPr/>
                    <a:lstStyle/>
                    <a:p>
                      <a:r>
                        <a:rPr lang="en-US" sz="1050" b="1" kern="1200" dirty="0" smtClean="0">
                          <a:effectLst/>
                        </a:rPr>
                        <a:t>4 stars: </a:t>
                      </a:r>
                      <a:r>
                        <a:rPr lang="en-US" sz="1050" kern="1200" dirty="0" smtClean="0">
                          <a:effectLst/>
                        </a:rPr>
                        <a:t>Professional, uniformed staff respond to your needs or requests. Well-appointed public areas. The restaurant or dining room is open to residents and non-residents. Lunch is available in a designated eating area.</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584024"/>
                  </a:ext>
                </a:extLst>
              </a:tr>
              <a:tr h="726536">
                <a:tc>
                  <a:txBody>
                    <a:bodyPr/>
                    <a:lstStyle/>
                    <a:p>
                      <a:r>
                        <a:rPr lang="en-US" sz="1050" b="1" kern="1200" dirty="0" smtClean="0">
                          <a:effectLst/>
                        </a:rPr>
                        <a:t>5 stars:</a:t>
                      </a:r>
                      <a:r>
                        <a:rPr lang="en-US" sz="1050" kern="1200" dirty="0" smtClean="0">
                          <a:effectLst/>
                        </a:rPr>
                        <a:t> Luxurious accommodation and public areas. A range of extra facilities and a multilingual service available. Guests are greeted at the hotel entrance. High quality menu and wine list.</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549338"/>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2349033971"/>
              </p:ext>
            </p:extLst>
          </p:nvPr>
        </p:nvGraphicFramePr>
        <p:xfrm>
          <a:off x="6406896" y="6341715"/>
          <a:ext cx="6318504" cy="3183723"/>
        </p:xfrm>
        <a:graphic>
          <a:graphicData uri="http://schemas.openxmlformats.org/drawingml/2006/table">
            <a:tbl>
              <a:tblPr firstRow="1" bandRow="1">
                <a:tableStyleId>{21E4AEA4-8DFA-4A89-87EB-49C32662AFE0}</a:tableStyleId>
              </a:tblPr>
              <a:tblGrid>
                <a:gridCol w="5118354">
                  <a:extLst>
                    <a:ext uri="{9D8B030D-6E8A-4147-A177-3AD203B41FA5}">
                      <a16:colId xmlns:a16="http://schemas.microsoft.com/office/drawing/2014/main" val="58470130"/>
                    </a:ext>
                  </a:extLst>
                </a:gridCol>
                <a:gridCol w="1200150">
                  <a:extLst>
                    <a:ext uri="{9D8B030D-6E8A-4147-A177-3AD203B41FA5}">
                      <a16:colId xmlns:a16="http://schemas.microsoft.com/office/drawing/2014/main" val="725785695"/>
                    </a:ext>
                  </a:extLst>
                </a:gridCol>
              </a:tblGrid>
              <a:tr h="402423">
                <a:tc>
                  <a:txBody>
                    <a:bodyPr/>
                    <a:lstStyle/>
                    <a:p>
                      <a:pPr algn="ctr"/>
                      <a:r>
                        <a:rPr lang="en-GB" sz="1600" dirty="0" smtClean="0"/>
                        <a:t>AA Star Ratings:</a:t>
                      </a:r>
                      <a:r>
                        <a:rPr lang="en-GB" sz="1600" baseline="0" dirty="0" smtClean="0"/>
                        <a:t> Guest Houses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 * * * *</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565178"/>
                  </a:ext>
                </a:extLst>
              </a:tr>
              <a:tr h="541723">
                <a:tc>
                  <a:txBody>
                    <a:bodyPr/>
                    <a:lstStyle/>
                    <a:p>
                      <a:r>
                        <a:rPr lang="en-US" sz="1050" b="1" kern="1200" dirty="0" smtClean="0">
                          <a:effectLst/>
                        </a:rPr>
                        <a:t>1 star</a:t>
                      </a:r>
                      <a:r>
                        <a:rPr lang="en-US" sz="1050" kern="1200" dirty="0" smtClean="0">
                          <a:effectLst/>
                        </a:rPr>
                        <a:t>: </a:t>
                      </a:r>
                      <a:r>
                        <a:rPr lang="en-US" sz="1000" b="0" i="0" kern="1200" dirty="0" smtClean="0">
                          <a:solidFill>
                            <a:schemeClr val="dk1"/>
                          </a:solidFill>
                          <a:effectLst/>
                          <a:latin typeface="+mn-lt"/>
                          <a:ea typeface="+mn-ea"/>
                          <a:cs typeface="+mn-cs"/>
                        </a:rPr>
                        <a:t>Minimum quality requirements for cleanliness, maintenance, hospitality, facilities and services. A cooked or substantial continental breakfast is served in a dining room or eating area, or bedroom only.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679588"/>
                  </a:ext>
                </a:extLst>
              </a:tr>
              <a:tr h="402423">
                <a:tc>
                  <a:txBody>
                    <a:bodyPr/>
                    <a:lstStyle/>
                    <a:p>
                      <a:r>
                        <a:rPr lang="en-US" sz="1050" b="1" kern="1200" dirty="0" smtClean="0">
                          <a:effectLst/>
                        </a:rPr>
                        <a:t>2 stars:</a:t>
                      </a:r>
                      <a:r>
                        <a:rPr lang="en-US" sz="1050" kern="1200" dirty="0" smtClean="0">
                          <a:effectLst/>
                        </a:rPr>
                        <a:t> </a:t>
                      </a:r>
                      <a:r>
                        <a:rPr lang="en-US" sz="1000" b="0" i="0" kern="1200" dirty="0" smtClean="0">
                          <a:solidFill>
                            <a:schemeClr val="dk1"/>
                          </a:solidFill>
                          <a:effectLst/>
                          <a:latin typeface="+mn-lt"/>
                          <a:ea typeface="+mn-ea"/>
                          <a:cs typeface="+mn-cs"/>
                        </a:rPr>
                        <a:t>Courteous service, well-maintained beds. Breakfast prepared with a good level of care.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315848"/>
                  </a:ext>
                </a:extLst>
              </a:tr>
              <a:tr h="402423">
                <a:tc>
                  <a:txBody>
                    <a:bodyPr/>
                    <a:lstStyle/>
                    <a:p>
                      <a:r>
                        <a:rPr lang="en-US" sz="1050" b="1" kern="1200" dirty="0" smtClean="0">
                          <a:effectLst/>
                        </a:rPr>
                        <a:t>3 stars:</a:t>
                      </a:r>
                      <a:r>
                        <a:rPr lang="en-US" sz="1050" kern="1200" dirty="0" smtClean="0">
                          <a:effectLst/>
                        </a:rPr>
                        <a:t> </a:t>
                      </a:r>
                      <a:r>
                        <a:rPr lang="en-US" sz="1000" b="0" i="0" kern="1200" dirty="0" smtClean="0">
                          <a:solidFill>
                            <a:schemeClr val="dk1"/>
                          </a:solidFill>
                          <a:effectLst/>
                          <a:latin typeface="+mn-lt"/>
                          <a:ea typeface="+mn-ea"/>
                          <a:cs typeface="+mn-cs"/>
                        </a:rPr>
                        <a:t>Friendly welcome, and good-quality, well-presented beds and furniture. A choice of good-quality, freshly cooked food is available at breakfast.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56688"/>
                  </a:ext>
                </a:extLst>
              </a:tr>
              <a:tr h="541723">
                <a:tc>
                  <a:txBody>
                    <a:bodyPr/>
                    <a:lstStyle/>
                    <a:p>
                      <a:r>
                        <a:rPr lang="en-US" sz="1050" b="1" kern="1200" dirty="0" smtClean="0">
                          <a:effectLst/>
                        </a:rPr>
                        <a:t>4 stars:</a:t>
                      </a:r>
                      <a:r>
                        <a:rPr lang="en-US" sz="1050" kern="1200" dirty="0" smtClean="0">
                          <a:effectLst/>
                        </a:rPr>
                        <a:t> </a:t>
                      </a:r>
                      <a:r>
                        <a:rPr lang="en-US" sz="1000" b="0" i="0" kern="1200" dirty="0" smtClean="0">
                          <a:solidFill>
                            <a:schemeClr val="dk1"/>
                          </a:solidFill>
                          <a:effectLst/>
                          <a:latin typeface="+mn-lt"/>
                          <a:ea typeface="+mn-ea"/>
                          <a:cs typeface="+mn-cs"/>
                        </a:rPr>
                        <a:t>Attentive, more </a:t>
                      </a:r>
                      <a:r>
                        <a:rPr lang="en-US" sz="1000" b="0" i="0" kern="1200" dirty="0" err="1" smtClean="0">
                          <a:solidFill>
                            <a:schemeClr val="dk1"/>
                          </a:solidFill>
                          <a:effectLst/>
                          <a:latin typeface="+mn-lt"/>
                          <a:ea typeface="+mn-ea"/>
                          <a:cs typeface="+mn-cs"/>
                        </a:rPr>
                        <a:t>personalised</a:t>
                      </a:r>
                      <a:r>
                        <a:rPr lang="en-US" sz="1000" b="0" i="0" kern="1200" dirty="0" smtClean="0">
                          <a:solidFill>
                            <a:schemeClr val="dk1"/>
                          </a:solidFill>
                          <a:effectLst/>
                          <a:latin typeface="+mn-lt"/>
                          <a:ea typeface="+mn-ea"/>
                          <a:cs typeface="+mn-cs"/>
                        </a:rPr>
                        <a:t> service. At least half of the bedrooms are </a:t>
                      </a:r>
                      <a:r>
                        <a:rPr lang="en-US" sz="1000" b="0" i="0" kern="1200" dirty="0" err="1" smtClean="0">
                          <a:solidFill>
                            <a:schemeClr val="dk1"/>
                          </a:solidFill>
                          <a:effectLst/>
                          <a:latin typeface="+mn-lt"/>
                          <a:ea typeface="+mn-ea"/>
                          <a:cs typeface="+mn-cs"/>
                        </a:rPr>
                        <a:t>en</a:t>
                      </a:r>
                      <a:r>
                        <a:rPr lang="en-US" sz="1000" b="0" i="0" kern="1200" dirty="0" smtClean="0">
                          <a:solidFill>
                            <a:schemeClr val="dk1"/>
                          </a:solidFill>
                          <a:effectLst/>
                          <a:latin typeface="+mn-lt"/>
                          <a:ea typeface="+mn-ea"/>
                          <a:cs typeface="+mn-cs"/>
                        </a:rPr>
                        <a:t> suite or have private bathrooms. Very good beds and high quality furniture. Breakfast offers a greater choice, and fresh ingredients are cooked and presented with a high level of care.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584024"/>
                  </a:ext>
                </a:extLst>
              </a:tr>
              <a:tr h="700278">
                <a:tc>
                  <a:txBody>
                    <a:bodyPr/>
                    <a:lstStyle/>
                    <a:p>
                      <a:r>
                        <a:rPr lang="en-US" sz="1050" b="1" kern="1200" dirty="0" smtClean="0">
                          <a:effectLst/>
                        </a:rPr>
                        <a:t>5 stars: </a:t>
                      </a:r>
                      <a:r>
                        <a:rPr lang="en-US" sz="1000" b="0" i="0" kern="1200" dirty="0" smtClean="0">
                          <a:solidFill>
                            <a:schemeClr val="dk1"/>
                          </a:solidFill>
                          <a:effectLst/>
                          <a:latin typeface="+mn-lt"/>
                          <a:ea typeface="+mn-ea"/>
                          <a:cs typeface="+mn-cs"/>
                        </a:rPr>
                        <a:t>Awareness of each guest's needs with nothing being too much trouble. All bedrooms are </a:t>
                      </a:r>
                      <a:r>
                        <a:rPr lang="en-US" sz="1000" b="0" i="0" kern="1200" dirty="0" err="1" smtClean="0">
                          <a:solidFill>
                            <a:schemeClr val="dk1"/>
                          </a:solidFill>
                          <a:effectLst/>
                          <a:latin typeface="+mn-lt"/>
                          <a:ea typeface="+mn-ea"/>
                          <a:cs typeface="+mn-cs"/>
                        </a:rPr>
                        <a:t>en</a:t>
                      </a:r>
                      <a:r>
                        <a:rPr lang="en-US" sz="1000" b="0" i="0" kern="1200" baseline="0" dirty="0" smtClean="0">
                          <a:solidFill>
                            <a:schemeClr val="dk1"/>
                          </a:solidFill>
                          <a:effectLst/>
                          <a:latin typeface="+mn-lt"/>
                          <a:ea typeface="+mn-ea"/>
                          <a:cs typeface="+mn-cs"/>
                        </a:rPr>
                        <a:t> </a:t>
                      </a:r>
                      <a:r>
                        <a:rPr lang="en-US" sz="1000" b="0" i="0" kern="1200" dirty="0" smtClean="0">
                          <a:solidFill>
                            <a:schemeClr val="dk1"/>
                          </a:solidFill>
                          <a:effectLst/>
                          <a:latin typeface="+mn-lt"/>
                          <a:ea typeface="+mn-ea"/>
                          <a:cs typeface="+mn-cs"/>
                        </a:rPr>
                        <a:t>suite or have a private bathroom. Excellent quality beds and furnishings. Breakfast includes specials/home-made items, high quality ingredients, and fresh local produce.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2000" dirty="0" smtClean="0"/>
                        <a:t>* * *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549338"/>
                  </a:ext>
                </a:extLst>
              </a:tr>
            </a:tbl>
          </a:graphicData>
        </a:graphic>
      </p:graphicFrame>
      <p:pic>
        <p:nvPicPr>
          <p:cNvPr id="72" name="Picture 24"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1378" y="6376332"/>
            <a:ext cx="344965" cy="34496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34021" y="6379329"/>
            <a:ext cx="344965" cy="3449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3 star hote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71378" y="2662731"/>
            <a:ext cx="2208215" cy="165713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7009384" y="2585452"/>
            <a:ext cx="5354066" cy="2185214"/>
          </a:xfrm>
          <a:prstGeom prst="rect">
            <a:avLst/>
          </a:prstGeom>
          <a:ln>
            <a:noFill/>
          </a:ln>
        </p:spPr>
        <p:txBody>
          <a:bodyPr wrap="square" anchor="ctr">
            <a:spAutoFit/>
          </a:bodyPr>
          <a:lstStyle/>
          <a:p>
            <a:pPr>
              <a:buClr>
                <a:schemeClr val="accent2"/>
              </a:buClr>
            </a:pPr>
            <a:r>
              <a:rPr lang="en-GB" altLang="en-US" sz="1400" b="1" dirty="0" smtClean="0">
                <a:cs typeface="Times New Roman" panose="02020603050405020304" pitchFamily="18" charset="0"/>
              </a:rPr>
              <a:t>3* Hotel</a:t>
            </a:r>
            <a:br>
              <a:rPr lang="en-GB" altLang="en-US" sz="1400" b="1" dirty="0" smtClean="0">
                <a:cs typeface="Times New Roman" panose="02020603050405020304" pitchFamily="18" charset="0"/>
              </a:rPr>
            </a:br>
            <a:r>
              <a:rPr lang="en-GB" altLang="en-US" sz="1200" dirty="0" smtClean="0">
                <a:cs typeface="Times New Roman" panose="02020603050405020304" pitchFamily="18" charset="0"/>
              </a:rPr>
              <a:t>Clean and basic, décor very minimal. Basic bed linen and pillows but still comfortable. Possibly a small fridge and TV, not likely to have modern technology or facilities. Often near airports or city centres for commuters. Popular brands: Travelodge, Premier Inn, Ibis</a:t>
            </a:r>
          </a:p>
          <a:p>
            <a:pPr>
              <a:buClr>
                <a:schemeClr val="accent2"/>
              </a:buClr>
            </a:pPr>
            <a:r>
              <a:rPr lang="en-GB" altLang="en-US" sz="1200" dirty="0" smtClean="0">
                <a:cs typeface="Times New Roman" panose="02020603050405020304" pitchFamily="18" charset="0"/>
              </a:rPr>
              <a:t>One restaurant, dining area on site for breakfast and possibly evening meals/snacks. Menu will be limited compared to 4* and 5* hotels. Limited staff on reception, uniform may be more basic such as polo shirt and skirt/trousers with company logo. Self check out facility/key drop off (less personal but more efficient/money saving).</a:t>
            </a:r>
          </a:p>
          <a:p>
            <a:pPr>
              <a:buClr>
                <a:schemeClr val="accent2"/>
              </a:buClr>
            </a:pPr>
            <a:endParaRPr lang="en-GB" altLang="en-US" sz="1400" b="1" dirty="0" smtClean="0">
              <a:solidFill>
                <a:srgbClr val="00B050"/>
              </a:solidFill>
              <a:cs typeface="Times New Roman" panose="02020603050405020304" pitchFamily="18" charset="0"/>
            </a:endParaRPr>
          </a:p>
        </p:txBody>
      </p:sp>
      <p:sp>
        <p:nvSpPr>
          <p:cNvPr id="93" name="Rectangle 92"/>
          <p:cNvSpPr/>
          <p:nvPr/>
        </p:nvSpPr>
        <p:spPr>
          <a:xfrm>
            <a:off x="7009384" y="4568147"/>
            <a:ext cx="5354066" cy="1600438"/>
          </a:xfrm>
          <a:prstGeom prst="rect">
            <a:avLst/>
          </a:prstGeom>
          <a:ln>
            <a:noFill/>
          </a:ln>
        </p:spPr>
        <p:txBody>
          <a:bodyPr wrap="square" anchor="ctr">
            <a:spAutoFit/>
          </a:bodyPr>
          <a:lstStyle/>
          <a:p>
            <a:pPr>
              <a:buClr>
                <a:schemeClr val="accent2"/>
              </a:buClr>
            </a:pPr>
            <a:r>
              <a:rPr lang="en-GB" altLang="en-US" sz="1400" b="1" dirty="0">
                <a:cs typeface="Times New Roman" panose="02020603050405020304" pitchFamily="18" charset="0"/>
              </a:rPr>
              <a:t>1</a:t>
            </a:r>
            <a:r>
              <a:rPr lang="en-GB" altLang="en-US" sz="1400" b="1" dirty="0" smtClean="0">
                <a:cs typeface="Times New Roman" panose="02020603050405020304" pitchFamily="18" charset="0"/>
              </a:rPr>
              <a:t>*/2* Hotel</a:t>
            </a:r>
            <a:r>
              <a:rPr lang="en-GB" altLang="en-US" sz="1200" b="1" dirty="0" smtClean="0">
                <a:cs typeface="Times New Roman" panose="02020603050405020304" pitchFamily="18" charset="0"/>
              </a:rPr>
              <a:t/>
            </a:r>
            <a:br>
              <a:rPr lang="en-GB" altLang="en-US" sz="1200" b="1" dirty="0" smtClean="0">
                <a:cs typeface="Times New Roman" panose="02020603050405020304" pitchFamily="18" charset="0"/>
              </a:rPr>
            </a:br>
            <a:r>
              <a:rPr lang="en-GB" altLang="en-US" sz="1200" dirty="0" smtClean="0">
                <a:cs typeface="Times New Roman" panose="02020603050405020304" pitchFamily="18" charset="0"/>
              </a:rPr>
              <a:t>Very basic, often in city centres where accommodation is in high demand or on the outer skirts of popular holiday resorts. Rooms feature a bed, often single beds, wash facilities and cupboard/rail to hang clothes. No concierge service/porter service and possibly limited staff on reception. Won’t have a fridge/minibar and likely to have one designated eating area for breakfast. Limited menu, some may serve evening meals but not all. Not very expensive.</a:t>
            </a:r>
            <a:endParaRPr lang="en-GB" altLang="en-US" sz="1200" dirty="0" smtClean="0">
              <a:solidFill>
                <a:srgbClr val="00B050"/>
              </a:solidFill>
              <a:cs typeface="Times New Roman" panose="02020603050405020304" pitchFamily="18" charset="0"/>
            </a:endParaRPr>
          </a:p>
        </p:txBody>
      </p:sp>
      <p:pic>
        <p:nvPicPr>
          <p:cNvPr id="2064" name="Picture 16" descr="Image result for 1 star hotel"/>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731"/>
          <a:stretch/>
        </p:blipFill>
        <p:spPr bwMode="auto">
          <a:xfrm>
            <a:off x="4771378" y="4629150"/>
            <a:ext cx="2208215" cy="1478432"/>
          </a:xfrm>
          <a:prstGeom prst="rect">
            <a:avLst/>
          </a:prstGeom>
          <a:noFill/>
          <a:extLst>
            <a:ext uri="{909E8E84-426E-40DD-AFC4-6F175D3DCCD1}">
              <a14:hiddenFill xmlns:a14="http://schemas.microsoft.com/office/drawing/2010/main">
                <a:solidFill>
                  <a:srgbClr val="FFFFFF"/>
                </a:solidFill>
              </a14:hiddenFill>
            </a:ext>
          </a:extLst>
        </p:spPr>
      </p:pic>
      <p:sp>
        <p:nvSpPr>
          <p:cNvPr id="95" name="Title 1"/>
          <p:cNvSpPr txBox="1">
            <a:spLocks/>
          </p:cNvSpPr>
          <p:nvPr/>
        </p:nvSpPr>
        <p:spPr>
          <a:xfrm>
            <a:off x="195087" y="4852161"/>
            <a:ext cx="4247780" cy="1446012"/>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b="1" dirty="0" smtClean="0">
                <a:solidFill>
                  <a:srgbClr val="7030A0"/>
                </a:solidFill>
                <a:ea typeface="Kozuka Gothic Pro H" panose="020B0800000000000000" pitchFamily="34" charset="-128"/>
              </a:rPr>
              <a:t>Economy – the amount of money a region/country has</a:t>
            </a:r>
          </a:p>
          <a:p>
            <a:pPr algn="l"/>
            <a:r>
              <a:rPr lang="en-US" sz="1100" dirty="0" smtClean="0">
                <a:solidFill>
                  <a:schemeClr val="tx1"/>
                </a:solidFill>
              </a:rPr>
              <a:t>When </a:t>
            </a:r>
            <a:r>
              <a:rPr lang="en-US" sz="1100" dirty="0">
                <a:solidFill>
                  <a:schemeClr val="tx1"/>
                </a:solidFill>
              </a:rPr>
              <a:t>people have jobs they have money. When they have money they spend money. When they spend money, businesses make money and can pay their workers.</a:t>
            </a:r>
            <a:r>
              <a:rPr lang="en-US" sz="1100" dirty="0">
                <a:solidFill>
                  <a:schemeClr val="tx1">
                    <a:lumMod val="75000"/>
                    <a:lumOff val="25000"/>
                  </a:schemeClr>
                </a:solidFill>
              </a:rPr>
              <a:t/>
            </a:r>
            <a:br>
              <a:rPr lang="en-US" sz="1100" dirty="0">
                <a:solidFill>
                  <a:schemeClr val="tx1">
                    <a:lumMod val="75000"/>
                    <a:lumOff val="25000"/>
                  </a:schemeClr>
                </a:solidFill>
              </a:rPr>
            </a:br>
            <a:r>
              <a:rPr lang="en-US" sz="1100" b="1" u="sng" dirty="0" smtClean="0">
                <a:solidFill>
                  <a:srgbClr val="FF0000"/>
                </a:solidFill>
              </a:rPr>
              <a:t>It </a:t>
            </a:r>
            <a:r>
              <a:rPr lang="en-US" sz="1100" b="1" u="sng" dirty="0">
                <a:solidFill>
                  <a:srgbClr val="FF0000"/>
                </a:solidFill>
              </a:rPr>
              <a:t>is a cycle, which can work </a:t>
            </a:r>
            <a:r>
              <a:rPr lang="en-US" sz="1100" b="1" u="sng" dirty="0" smtClean="0">
                <a:solidFill>
                  <a:srgbClr val="FF0000"/>
                </a:solidFill>
              </a:rPr>
              <a:t>forwards or </a:t>
            </a:r>
            <a:r>
              <a:rPr lang="en-US" sz="1100" b="1" u="sng" dirty="0">
                <a:solidFill>
                  <a:srgbClr val="FF0000"/>
                </a:solidFill>
              </a:rPr>
              <a:t>backwards</a:t>
            </a:r>
            <a:r>
              <a:rPr lang="en-US" sz="1100" b="1" u="sng" dirty="0" smtClean="0">
                <a:solidFill>
                  <a:srgbClr val="FF0000"/>
                </a:solidFill>
              </a:rPr>
              <a:t>!</a:t>
            </a:r>
          </a:p>
          <a:p>
            <a:pPr algn="l"/>
            <a:r>
              <a:rPr lang="en-US" sz="1100" dirty="0" smtClean="0">
                <a:solidFill>
                  <a:srgbClr val="00B050"/>
                </a:solidFill>
              </a:rPr>
              <a:t>Hospitality helps the economy by creating jobs, so workers have money, they can spend it and other business can then grow too!</a:t>
            </a:r>
            <a:endParaRPr lang="en-GB" sz="1100" dirty="0">
              <a:solidFill>
                <a:srgbClr val="00B050"/>
              </a:solidFill>
            </a:endParaRPr>
          </a:p>
        </p:txBody>
      </p:sp>
    </p:spTree>
    <p:extLst>
      <p:ext uri="{BB962C8B-B14F-4D97-AF65-F5344CB8AC3E}">
        <p14:creationId xmlns:p14="http://schemas.microsoft.com/office/powerpoint/2010/main" val="101832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2</a:t>
            </a:r>
            <a:endParaRPr lang="en-GB" sz="3600" b="1" dirty="0"/>
          </a:p>
        </p:txBody>
      </p:sp>
      <p:sp>
        <p:nvSpPr>
          <p:cNvPr id="7" name="Title 1"/>
          <p:cNvSpPr txBox="1">
            <a:spLocks/>
          </p:cNvSpPr>
          <p:nvPr/>
        </p:nvSpPr>
        <p:spPr>
          <a:xfrm>
            <a:off x="630222" y="54908"/>
            <a:ext cx="38655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Types of Service Provided</a:t>
            </a:r>
            <a:endParaRPr lang="en-GB" sz="2200" b="1" dirty="0"/>
          </a:p>
        </p:txBody>
      </p:sp>
      <p:sp>
        <p:nvSpPr>
          <p:cNvPr id="94" name="Title 1"/>
          <p:cNvSpPr txBox="1">
            <a:spLocks/>
          </p:cNvSpPr>
          <p:nvPr/>
        </p:nvSpPr>
        <p:spPr>
          <a:xfrm>
            <a:off x="196094" y="708030"/>
            <a:ext cx="4550076" cy="1207856"/>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dirty="0" smtClean="0">
                <a:solidFill>
                  <a:schemeClr val="tx1"/>
                </a:solidFill>
                <a:ea typeface="Kozuka Gothic Pro H" panose="020B0800000000000000" pitchFamily="34" charset="-128"/>
              </a:rPr>
              <a:t>You should be able to identify the range of services offered by the hospitality industry. </a:t>
            </a:r>
            <a:r>
              <a:rPr lang="en-GB" sz="1400" b="1" dirty="0" smtClean="0">
                <a:solidFill>
                  <a:srgbClr val="FF0000"/>
                </a:solidFill>
                <a:ea typeface="Kozuka Gothic Pro H" panose="020B0800000000000000" pitchFamily="34" charset="-128"/>
              </a:rPr>
              <a:t>REMEMBER, </a:t>
            </a:r>
            <a:r>
              <a:rPr lang="en-GB" sz="1400" dirty="0" smtClean="0">
                <a:solidFill>
                  <a:schemeClr val="tx1"/>
                </a:solidFill>
                <a:ea typeface="Kozuka Gothic Pro H" panose="020B0800000000000000" pitchFamily="34" charset="-128"/>
              </a:rPr>
              <a:t>hospitality is not just about hotels and restaurants. There are many other services an establishment can provide other than bedrooms and meals.</a:t>
            </a:r>
            <a:endParaRPr lang="en-GB" sz="1400" i="1" dirty="0">
              <a:solidFill>
                <a:srgbClr val="0070C0"/>
              </a:solidFill>
              <a:ea typeface="Kozuka Gothic Pro H" panose="020B0800000000000000" pitchFamily="34" charset="-128"/>
            </a:endParaRPr>
          </a:p>
        </p:txBody>
      </p:sp>
      <p:sp>
        <p:nvSpPr>
          <p:cNvPr id="102" name="Title 1"/>
          <p:cNvSpPr txBox="1">
            <a:spLocks/>
          </p:cNvSpPr>
          <p:nvPr/>
        </p:nvSpPr>
        <p:spPr>
          <a:xfrm>
            <a:off x="168132" y="6414831"/>
            <a:ext cx="4573080" cy="3056899"/>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000" b="1" dirty="0" smtClean="0">
                <a:solidFill>
                  <a:srgbClr val="FF0000"/>
                </a:solidFill>
                <a:ea typeface="Kozuka Gothic Pro H" panose="020B0800000000000000" pitchFamily="34" charset="-128"/>
              </a:rPr>
              <a:t>Key Words</a:t>
            </a:r>
          </a:p>
          <a:p>
            <a:pPr algn="l"/>
            <a:r>
              <a:rPr lang="en-GB" sz="1800" b="1" dirty="0" smtClean="0">
                <a:solidFill>
                  <a:schemeClr val="tx1"/>
                </a:solidFill>
                <a:ea typeface="Kozuka Gothic Pro H" panose="020B0800000000000000" pitchFamily="34" charset="-128"/>
              </a:rPr>
              <a:t>Corporate – </a:t>
            </a:r>
            <a:r>
              <a:rPr lang="en-GB" sz="1800" dirty="0" smtClean="0">
                <a:solidFill>
                  <a:schemeClr val="tx1"/>
                </a:solidFill>
                <a:ea typeface="Kozuka Gothic Pro H" panose="020B0800000000000000" pitchFamily="34" charset="-128"/>
              </a:rPr>
              <a:t>a large company or group</a:t>
            </a:r>
          </a:p>
          <a:p>
            <a:pPr algn="l"/>
            <a:r>
              <a:rPr lang="en-GB" sz="1800" b="1" dirty="0" smtClean="0">
                <a:solidFill>
                  <a:schemeClr val="tx1"/>
                </a:solidFill>
                <a:ea typeface="Kozuka Gothic Pro H" panose="020B0800000000000000" pitchFamily="34" charset="-128"/>
              </a:rPr>
              <a:t>Networking - </a:t>
            </a:r>
            <a:r>
              <a:rPr lang="en-GB" sz="1800" dirty="0" smtClean="0">
                <a:solidFill>
                  <a:schemeClr val="tx1"/>
                </a:solidFill>
                <a:ea typeface="Kozuka Gothic Pro H" panose="020B0800000000000000" pitchFamily="34" charset="-128"/>
              </a:rPr>
              <a:t>to meet and share ideas with people</a:t>
            </a:r>
          </a:p>
          <a:p>
            <a:pPr algn="l"/>
            <a:r>
              <a:rPr lang="en-GB" sz="1800" b="1" dirty="0" smtClean="0">
                <a:solidFill>
                  <a:schemeClr val="tx1"/>
                </a:solidFill>
                <a:ea typeface="Kozuka Gothic Pro H" panose="020B0800000000000000" pitchFamily="34" charset="-128"/>
              </a:rPr>
              <a:t>Event Management – </a:t>
            </a:r>
            <a:r>
              <a:rPr lang="en-GB" sz="1800" dirty="0" smtClean="0">
                <a:solidFill>
                  <a:schemeClr val="tx1"/>
                </a:solidFill>
                <a:ea typeface="Kozuka Gothic Pro H" panose="020B0800000000000000" pitchFamily="34" charset="-128"/>
              </a:rPr>
              <a:t>organising of large events such as</a:t>
            </a:r>
            <a:r>
              <a:rPr lang="en-GB" sz="1800" b="1" dirty="0" smtClean="0">
                <a:solidFill>
                  <a:schemeClr val="tx1"/>
                </a:solidFill>
                <a:ea typeface="Kozuka Gothic Pro H" panose="020B0800000000000000" pitchFamily="34" charset="-128"/>
              </a:rPr>
              <a:t> </a:t>
            </a:r>
            <a:r>
              <a:rPr lang="en-US" sz="1800" dirty="0" smtClean="0">
                <a:solidFill>
                  <a:schemeClr val="tx1"/>
                </a:solidFill>
              </a:rPr>
              <a:t>festivals</a:t>
            </a:r>
            <a:r>
              <a:rPr lang="en-US" sz="1800" dirty="0">
                <a:solidFill>
                  <a:schemeClr val="tx1"/>
                </a:solidFill>
              </a:rPr>
              <a:t>, conferences, ceremonies, weddings, formal parties, concerts, or conventions</a:t>
            </a:r>
            <a:r>
              <a:rPr lang="en-US" sz="1800" dirty="0" smtClean="0">
                <a:solidFill>
                  <a:schemeClr val="tx1"/>
                </a:solidFill>
              </a:rPr>
              <a:t>.</a:t>
            </a:r>
          </a:p>
          <a:p>
            <a:pPr algn="l"/>
            <a:r>
              <a:rPr lang="en-US" sz="1800" b="1" dirty="0" smtClean="0">
                <a:solidFill>
                  <a:schemeClr val="tx1"/>
                </a:solidFill>
              </a:rPr>
              <a:t>Advertising – </a:t>
            </a:r>
            <a:r>
              <a:rPr lang="en-US" sz="1800" dirty="0" smtClean="0">
                <a:solidFill>
                  <a:schemeClr val="tx1"/>
                </a:solidFill>
              </a:rPr>
              <a:t>to promote or make people aware</a:t>
            </a:r>
          </a:p>
          <a:p>
            <a:pPr algn="l"/>
            <a:endParaRPr lang="en-GB" sz="1800" b="1" dirty="0" smtClean="0">
              <a:solidFill>
                <a:schemeClr val="tx1"/>
              </a:solidFill>
              <a:ea typeface="Kozuka Gothic Pro H" panose="020B0800000000000000" pitchFamily="34" charset="-128"/>
            </a:endParaRPr>
          </a:p>
          <a:p>
            <a:pPr algn="l"/>
            <a:endParaRPr lang="en-GB" sz="2000" b="1" dirty="0" smtClean="0">
              <a:solidFill>
                <a:schemeClr val="tx1"/>
              </a:solidFill>
              <a:ea typeface="Kozuka Gothic Pro H" panose="020B0800000000000000" pitchFamily="34" charset="-128"/>
            </a:endParaRPr>
          </a:p>
          <a:p>
            <a:pPr algn="l"/>
            <a:endParaRPr lang="en-GB" sz="2000" b="1" dirty="0">
              <a:solidFill>
                <a:schemeClr val="tx1"/>
              </a:solidFill>
              <a:ea typeface="Kozuka Gothic Pro H" panose="020B0800000000000000" pitchFamily="34" charset="-128"/>
            </a:endParaRPr>
          </a:p>
        </p:txBody>
      </p:sp>
      <p:sp>
        <p:nvSpPr>
          <p:cNvPr id="52" name="Title 1"/>
          <p:cNvSpPr txBox="1">
            <a:spLocks/>
          </p:cNvSpPr>
          <p:nvPr/>
        </p:nvSpPr>
        <p:spPr>
          <a:xfrm>
            <a:off x="168131" y="2036005"/>
            <a:ext cx="4578039" cy="2129596"/>
          </a:xfrm>
          <a:prstGeom prst="rect">
            <a:avLst/>
          </a:prstGeom>
          <a:noFill/>
          <a:ln w="28575">
            <a:solidFill>
              <a:schemeClr val="accent5"/>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chemeClr val="accent5"/>
                </a:solidFill>
                <a:ea typeface="Kozuka Gothic Pro H" panose="020B0800000000000000" pitchFamily="34" charset="-128"/>
              </a:rPr>
              <a:t>Other services a hotel may offer include:</a:t>
            </a:r>
          </a:p>
          <a:p>
            <a:pPr algn="l"/>
            <a:r>
              <a:rPr lang="en-GB" sz="1200" b="1" dirty="0" smtClean="0">
                <a:solidFill>
                  <a:schemeClr val="accent5"/>
                </a:solidFill>
                <a:ea typeface="Kozuka Gothic Pro H" panose="020B0800000000000000" pitchFamily="34" charset="-128"/>
              </a:rPr>
              <a:t>Meals</a:t>
            </a:r>
            <a:r>
              <a:rPr lang="en-GB" sz="1200" b="1" dirty="0" smtClean="0">
                <a:solidFill>
                  <a:schemeClr val="tx1"/>
                </a:solidFill>
                <a:ea typeface="Kozuka Gothic Pro H" panose="020B0800000000000000" pitchFamily="34" charset="-128"/>
              </a:rPr>
              <a:t> </a:t>
            </a:r>
            <a:r>
              <a:rPr lang="en-GB" sz="1200" dirty="0" smtClean="0">
                <a:solidFill>
                  <a:schemeClr val="tx1"/>
                </a:solidFill>
                <a:ea typeface="Kozuka Gothic Pro H" panose="020B0800000000000000" pitchFamily="34" charset="-128"/>
              </a:rPr>
              <a:t>– breakfast, lunch, dinner, snacks</a:t>
            </a:r>
          </a:p>
          <a:p>
            <a:pPr algn="l"/>
            <a:r>
              <a:rPr lang="en-GB" sz="1200" b="1" dirty="0" smtClean="0">
                <a:solidFill>
                  <a:schemeClr val="accent5"/>
                </a:solidFill>
                <a:ea typeface="Kozuka Gothic Pro H" panose="020B0800000000000000" pitchFamily="34" charset="-128"/>
              </a:rPr>
              <a:t>Specialist menus </a:t>
            </a:r>
            <a:r>
              <a:rPr lang="en-GB" sz="1200" dirty="0" smtClean="0">
                <a:solidFill>
                  <a:schemeClr val="tx1"/>
                </a:solidFill>
                <a:ea typeface="Kozuka Gothic Pro H" panose="020B0800000000000000" pitchFamily="34" charset="-128"/>
              </a:rPr>
              <a:t>for weddings or special occasions</a:t>
            </a:r>
          </a:p>
          <a:p>
            <a:pPr algn="l"/>
            <a:r>
              <a:rPr lang="en-GB" sz="1200" b="1" dirty="0" smtClean="0">
                <a:solidFill>
                  <a:schemeClr val="accent5"/>
                </a:solidFill>
                <a:ea typeface="Kozuka Gothic Pro H" panose="020B0800000000000000" pitchFamily="34" charset="-128"/>
              </a:rPr>
              <a:t>Meeting rooms </a:t>
            </a:r>
            <a:r>
              <a:rPr lang="en-GB" sz="1200" dirty="0" smtClean="0">
                <a:solidFill>
                  <a:schemeClr val="tx1"/>
                </a:solidFill>
                <a:ea typeface="Kozuka Gothic Pro H" panose="020B0800000000000000" pitchFamily="34" charset="-128"/>
              </a:rPr>
              <a:t>for business people to hold corporate events</a:t>
            </a:r>
          </a:p>
          <a:p>
            <a:pPr algn="l"/>
            <a:r>
              <a:rPr lang="en-GB" sz="1200" b="1" dirty="0" smtClean="0">
                <a:solidFill>
                  <a:schemeClr val="accent5"/>
                </a:solidFill>
                <a:ea typeface="Kozuka Gothic Pro H" panose="020B0800000000000000" pitchFamily="34" charset="-128"/>
              </a:rPr>
              <a:t>Leisure facilities </a:t>
            </a:r>
            <a:r>
              <a:rPr lang="en-GB" sz="1200" dirty="0" smtClean="0">
                <a:solidFill>
                  <a:schemeClr val="tx1"/>
                </a:solidFill>
                <a:ea typeface="Kozuka Gothic Pro H" panose="020B0800000000000000" pitchFamily="34" charset="-128"/>
              </a:rPr>
              <a:t>such as pools, spas, beauty treatments, play areas, gyms, tennis/football courts</a:t>
            </a:r>
          </a:p>
          <a:p>
            <a:pPr algn="l"/>
            <a:r>
              <a:rPr lang="en-GB" sz="1200" b="1" dirty="0" smtClean="0">
                <a:solidFill>
                  <a:schemeClr val="accent5"/>
                </a:solidFill>
                <a:ea typeface="Kozuka Gothic Pro H" panose="020B0800000000000000" pitchFamily="34" charset="-128"/>
              </a:rPr>
              <a:t>Childcare facilities </a:t>
            </a:r>
            <a:r>
              <a:rPr lang="en-GB" sz="1200" dirty="0" smtClean="0">
                <a:solidFill>
                  <a:schemeClr val="tx1"/>
                </a:solidFill>
                <a:ea typeface="Kozuka Gothic Pro H" panose="020B0800000000000000" pitchFamily="34" charset="-128"/>
              </a:rPr>
              <a:t>such as kids clubs, crèche/nanny services</a:t>
            </a:r>
          </a:p>
          <a:p>
            <a:pPr algn="l"/>
            <a:r>
              <a:rPr lang="en-GB" sz="1200" b="1" dirty="0" smtClean="0">
                <a:solidFill>
                  <a:schemeClr val="accent5"/>
                </a:solidFill>
                <a:ea typeface="Kozuka Gothic Pro H" panose="020B0800000000000000" pitchFamily="34" charset="-128"/>
              </a:rPr>
              <a:t>Entertainment</a:t>
            </a:r>
            <a:r>
              <a:rPr lang="en-GB" sz="1200" b="1" dirty="0" smtClean="0">
                <a:solidFill>
                  <a:schemeClr val="tx1"/>
                </a:solidFill>
                <a:ea typeface="Kozuka Gothic Pro H" panose="020B0800000000000000" pitchFamily="34" charset="-128"/>
              </a:rPr>
              <a:t> </a:t>
            </a:r>
            <a:r>
              <a:rPr lang="en-GB" sz="1200" dirty="0" smtClean="0">
                <a:solidFill>
                  <a:schemeClr val="tx1"/>
                </a:solidFill>
                <a:ea typeface="Kozuka Gothic Pro H" panose="020B0800000000000000" pitchFamily="34" charset="-128"/>
              </a:rPr>
              <a:t>especially in hotel resorts for tourists</a:t>
            </a:r>
          </a:p>
          <a:p>
            <a:pPr algn="l"/>
            <a:r>
              <a:rPr lang="en-GB" sz="1200" b="1" dirty="0" smtClean="0">
                <a:solidFill>
                  <a:schemeClr val="accent5"/>
                </a:solidFill>
                <a:ea typeface="Kozuka Gothic Pro H" panose="020B0800000000000000" pitchFamily="34" charset="-128"/>
              </a:rPr>
              <a:t>Laundry service </a:t>
            </a:r>
            <a:r>
              <a:rPr lang="en-GB" sz="1200" dirty="0" smtClean="0">
                <a:solidFill>
                  <a:schemeClr val="tx1"/>
                </a:solidFill>
                <a:ea typeface="Kozuka Gothic Pro H" panose="020B0800000000000000" pitchFamily="34" charset="-128"/>
              </a:rPr>
              <a:t>often used by business guests for suits</a:t>
            </a:r>
          </a:p>
          <a:p>
            <a:pPr algn="l"/>
            <a:r>
              <a:rPr lang="en-GB" sz="1200" b="1" dirty="0" smtClean="0">
                <a:solidFill>
                  <a:schemeClr val="accent5"/>
                </a:solidFill>
                <a:ea typeface="Kozuka Gothic Pro H" panose="020B0800000000000000" pitchFamily="34" charset="-128"/>
              </a:rPr>
              <a:t>Room Service </a:t>
            </a:r>
            <a:r>
              <a:rPr lang="en-GB" sz="1200" dirty="0" smtClean="0">
                <a:solidFill>
                  <a:schemeClr val="tx1"/>
                </a:solidFill>
                <a:ea typeface="Kozuka Gothic Pro H" panose="020B0800000000000000" pitchFamily="34" charset="-128"/>
              </a:rPr>
              <a:t>meals/beverages brought to the room cooked to order, tea and coffee in the room</a:t>
            </a:r>
            <a:endParaRPr lang="en-GB" sz="1200" dirty="0">
              <a:solidFill>
                <a:schemeClr val="tx1"/>
              </a:solidFill>
              <a:ea typeface="Kozuka Gothic Pro H" panose="020B0800000000000000" pitchFamily="34" charset="-128"/>
            </a:endParaRPr>
          </a:p>
        </p:txBody>
      </p:sp>
      <p:grpSp>
        <p:nvGrpSpPr>
          <p:cNvPr id="4" name="Group 3"/>
          <p:cNvGrpSpPr/>
          <p:nvPr/>
        </p:nvGrpSpPr>
        <p:grpSpPr>
          <a:xfrm>
            <a:off x="168132" y="4262228"/>
            <a:ext cx="4578038" cy="2080243"/>
            <a:chOff x="168132" y="4827902"/>
            <a:chExt cx="3888622" cy="1766975"/>
          </a:xfrm>
        </p:grpSpPr>
        <p:pic>
          <p:nvPicPr>
            <p:cNvPr id="4098" name="Picture 2" descr="Image result for hotel entertain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697" y="4827902"/>
              <a:ext cx="2175057" cy="9321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room serv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32" y="4827902"/>
              <a:ext cx="1656415" cy="9321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32" y="5825472"/>
              <a:ext cx="1656415" cy="76546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hotel mass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698" y="5825473"/>
              <a:ext cx="1231046" cy="7694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wedding breakfas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00" r="6489"/>
            <a:stretch/>
          </p:blipFill>
          <p:spPr bwMode="auto">
            <a:xfrm>
              <a:off x="3169895" y="5825472"/>
              <a:ext cx="882648" cy="76546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Title 1"/>
          <p:cNvSpPr txBox="1">
            <a:spLocks/>
          </p:cNvSpPr>
          <p:nvPr/>
        </p:nvSpPr>
        <p:spPr>
          <a:xfrm>
            <a:off x="4846245" y="2242782"/>
            <a:ext cx="2536744" cy="7228948"/>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7030A0"/>
                </a:solidFill>
                <a:ea typeface="Kozuka Gothic Pro H" panose="020B0800000000000000" pitchFamily="34" charset="-128"/>
              </a:rPr>
              <a:t>Business</a:t>
            </a:r>
          </a:p>
          <a:p>
            <a:pPr algn="l"/>
            <a:r>
              <a:rPr lang="en-GB" sz="1200" b="1" dirty="0" smtClean="0">
                <a:solidFill>
                  <a:schemeClr val="tx1"/>
                </a:solidFill>
                <a:ea typeface="Kozuka Gothic Pro H" panose="020B0800000000000000" pitchFamily="34" charset="-128"/>
              </a:rPr>
              <a:t>Business guests/clients/ customers will use the hospitality industry for a number of reasons:</a:t>
            </a:r>
            <a:r>
              <a:rPr lang="en-GB" sz="1200" dirty="0" smtClean="0">
                <a:solidFill>
                  <a:schemeClr val="tx1"/>
                </a:solidFill>
                <a:ea typeface="Kozuka Gothic Pro H" panose="020B0800000000000000" pitchFamily="34" charset="-128"/>
              </a:rPr>
              <a:t/>
            </a:r>
            <a:br>
              <a:rPr lang="en-GB" sz="1200" dirty="0" smtClean="0">
                <a:solidFill>
                  <a:schemeClr val="tx1"/>
                </a:solidFill>
                <a:ea typeface="Kozuka Gothic Pro H" panose="020B0800000000000000" pitchFamily="34" charset="-128"/>
              </a:rPr>
            </a:br>
            <a:r>
              <a:rPr lang="en-GB" sz="1200" b="1" dirty="0" smtClean="0">
                <a:solidFill>
                  <a:srgbClr val="7030A0"/>
                </a:solidFill>
                <a:ea typeface="Kozuka Gothic Pro H" panose="020B0800000000000000" pitchFamily="34" charset="-128"/>
              </a:rPr>
              <a:t>Meetings</a:t>
            </a:r>
            <a:r>
              <a:rPr lang="en-GB" sz="1200" dirty="0" smtClean="0">
                <a:solidFill>
                  <a:schemeClr val="tx1"/>
                </a:solidFill>
                <a:ea typeface="Kozuka Gothic Pro H" panose="020B0800000000000000" pitchFamily="34" charset="-128"/>
              </a:rPr>
              <a:t> some companies will hire corporate rooms in hotels or book restaurants to hold important meetings away from the office.</a:t>
            </a:r>
          </a:p>
          <a:p>
            <a:pPr algn="l"/>
            <a:r>
              <a:rPr lang="en-GB" sz="1200" b="1" dirty="0" smtClean="0">
                <a:solidFill>
                  <a:srgbClr val="7030A0"/>
                </a:solidFill>
                <a:ea typeface="Kozuka Gothic Pro H" panose="020B0800000000000000" pitchFamily="34" charset="-128"/>
              </a:rPr>
              <a:t>Advertising Events </a:t>
            </a:r>
            <a:r>
              <a:rPr lang="en-GB" sz="1200" dirty="0" smtClean="0">
                <a:solidFill>
                  <a:schemeClr val="tx1"/>
                </a:solidFill>
                <a:ea typeface="Kozuka Gothic Pro H" panose="020B0800000000000000" pitchFamily="34" charset="-128"/>
              </a:rPr>
              <a:t>that promote the company.</a:t>
            </a:r>
          </a:p>
          <a:p>
            <a:pPr algn="l"/>
            <a:r>
              <a:rPr lang="en-GB" sz="1200" b="1" dirty="0" smtClean="0">
                <a:solidFill>
                  <a:srgbClr val="7030A0"/>
                </a:solidFill>
                <a:ea typeface="Kozuka Gothic Pro H" panose="020B0800000000000000" pitchFamily="34" charset="-128"/>
              </a:rPr>
              <a:t>Charity Events </a:t>
            </a:r>
            <a:r>
              <a:rPr lang="en-GB" sz="1200" dirty="0" smtClean="0">
                <a:solidFill>
                  <a:schemeClr val="tx1"/>
                </a:solidFill>
                <a:ea typeface="Kozuka Gothic Pro H" panose="020B0800000000000000" pitchFamily="34" charset="-128"/>
              </a:rPr>
              <a:t>to raise awareness/money.</a:t>
            </a:r>
          </a:p>
          <a:p>
            <a:pPr algn="l"/>
            <a:r>
              <a:rPr lang="en-GB" sz="1200" b="1" dirty="0" smtClean="0">
                <a:solidFill>
                  <a:srgbClr val="7030A0"/>
                </a:solidFill>
                <a:ea typeface="Kozuka Gothic Pro H" panose="020B0800000000000000" pitchFamily="34" charset="-128"/>
              </a:rPr>
              <a:t>Impress Clients </a:t>
            </a:r>
            <a:r>
              <a:rPr lang="en-GB" sz="1200" dirty="0" smtClean="0">
                <a:solidFill>
                  <a:schemeClr val="tx1"/>
                </a:solidFill>
                <a:ea typeface="Kozuka Gothic Pro H" panose="020B0800000000000000" pitchFamily="34" charset="-128"/>
              </a:rPr>
              <a:t>the business might ‘wine and dine’ potential clients to get their business.</a:t>
            </a:r>
          </a:p>
          <a:p>
            <a:pPr algn="l"/>
            <a:r>
              <a:rPr lang="en-GB" sz="1200" b="1" dirty="0" smtClean="0">
                <a:solidFill>
                  <a:srgbClr val="7030A0"/>
                </a:solidFill>
                <a:ea typeface="Kozuka Gothic Pro H" panose="020B0800000000000000" pitchFamily="34" charset="-128"/>
              </a:rPr>
              <a:t>Networking </a:t>
            </a:r>
            <a:r>
              <a:rPr lang="en-GB" sz="1200" dirty="0" smtClean="0">
                <a:solidFill>
                  <a:schemeClr val="tx1"/>
                </a:solidFill>
                <a:ea typeface="Kozuka Gothic Pro H" panose="020B0800000000000000" pitchFamily="34" charset="-128"/>
              </a:rPr>
              <a:t>these are events where similar business meet up to share ideas or meet new staff.</a:t>
            </a:r>
          </a:p>
          <a:p>
            <a:pPr algn="l"/>
            <a:r>
              <a:rPr lang="en-GB" sz="1200" b="1" dirty="0" smtClean="0">
                <a:solidFill>
                  <a:srgbClr val="7030A0"/>
                </a:solidFill>
                <a:ea typeface="Kozuka Gothic Pro H" panose="020B0800000000000000" pitchFamily="34" charset="-128"/>
              </a:rPr>
              <a:t>Staff Training </a:t>
            </a:r>
            <a:r>
              <a:rPr lang="en-GB" sz="1200" dirty="0" smtClean="0">
                <a:solidFill>
                  <a:schemeClr val="tx1"/>
                </a:solidFill>
                <a:ea typeface="Kozuka Gothic Pro H" panose="020B0800000000000000" pitchFamily="34" charset="-128"/>
              </a:rPr>
              <a:t>some businesses may send staff on courses that are far away that can last a few hours to a few days. The staff would need </a:t>
            </a:r>
            <a:r>
              <a:rPr lang="en-GB" sz="1200" b="1" u="sng" dirty="0" smtClean="0">
                <a:solidFill>
                  <a:schemeClr val="tx1"/>
                </a:solidFill>
                <a:ea typeface="Kozuka Gothic Pro H" panose="020B0800000000000000" pitchFamily="34" charset="-128"/>
              </a:rPr>
              <a:t>accommodation</a:t>
            </a:r>
            <a:r>
              <a:rPr lang="en-GB" sz="1200" dirty="0" smtClean="0">
                <a:solidFill>
                  <a:schemeClr val="tx1"/>
                </a:solidFill>
                <a:ea typeface="Kozuka Gothic Pro H" panose="020B0800000000000000" pitchFamily="34" charset="-128"/>
              </a:rPr>
              <a:t> and </a:t>
            </a:r>
            <a:r>
              <a:rPr lang="en-GB" sz="1200" b="1" u="sng" dirty="0" smtClean="0">
                <a:solidFill>
                  <a:schemeClr val="tx1"/>
                </a:solidFill>
                <a:ea typeface="Kozuka Gothic Pro H" panose="020B0800000000000000" pitchFamily="34" charset="-128"/>
              </a:rPr>
              <a:t>meals</a:t>
            </a:r>
            <a:r>
              <a:rPr lang="en-GB" sz="1200" dirty="0" smtClean="0">
                <a:solidFill>
                  <a:schemeClr val="tx1"/>
                </a:solidFill>
                <a:ea typeface="Kozuka Gothic Pro H" panose="020B0800000000000000" pitchFamily="34" charset="-128"/>
              </a:rPr>
              <a:t> provided if so.</a:t>
            </a:r>
          </a:p>
          <a:p>
            <a:pPr algn="l"/>
            <a:r>
              <a:rPr lang="en-GB" sz="1200" b="1" dirty="0" smtClean="0">
                <a:solidFill>
                  <a:srgbClr val="7030A0"/>
                </a:solidFill>
                <a:ea typeface="Kozuka Gothic Pro H" panose="020B0800000000000000" pitchFamily="34" charset="-128"/>
              </a:rPr>
              <a:t>Staff Parties </a:t>
            </a:r>
            <a:r>
              <a:rPr lang="en-GB" sz="1200" dirty="0" smtClean="0">
                <a:solidFill>
                  <a:schemeClr val="tx1"/>
                </a:solidFill>
                <a:ea typeface="Kozuka Gothic Pro H" panose="020B0800000000000000" pitchFamily="34" charset="-128"/>
              </a:rPr>
              <a:t>at times such as Christmas or to celebrate a new achievement.</a:t>
            </a:r>
          </a:p>
          <a:p>
            <a:pPr algn="l"/>
            <a:r>
              <a:rPr lang="en-GB" sz="1200" b="1" dirty="0" smtClean="0">
                <a:solidFill>
                  <a:srgbClr val="7030A0"/>
                </a:solidFill>
                <a:ea typeface="Kozuka Gothic Pro H" panose="020B0800000000000000" pitchFamily="34" charset="-128"/>
              </a:rPr>
              <a:t>Awards Ceremonies </a:t>
            </a:r>
            <a:r>
              <a:rPr lang="en-GB" sz="1200" dirty="0" smtClean="0">
                <a:solidFill>
                  <a:schemeClr val="tx1"/>
                </a:solidFill>
                <a:ea typeface="Kozuka Gothic Pro H" panose="020B0800000000000000" pitchFamily="34" charset="-128"/>
              </a:rPr>
              <a:t>some companies award their staff and host a night with food, drinks and dancing to celebrate. </a:t>
            </a:r>
            <a:r>
              <a:rPr lang="en-GB" sz="1200" b="1" dirty="0" smtClean="0">
                <a:solidFill>
                  <a:schemeClr val="tx1"/>
                </a:solidFill>
                <a:ea typeface="Kozuka Gothic Pro H" panose="020B0800000000000000" pitchFamily="34" charset="-128"/>
              </a:rPr>
              <a:t>Some examples are Saks (hairdressers) and EDF (energy company).</a:t>
            </a:r>
          </a:p>
        </p:txBody>
      </p:sp>
      <p:sp>
        <p:nvSpPr>
          <p:cNvPr id="67" name="Title 1"/>
          <p:cNvSpPr txBox="1">
            <a:spLocks/>
          </p:cNvSpPr>
          <p:nvPr/>
        </p:nvSpPr>
        <p:spPr>
          <a:xfrm>
            <a:off x="7459089" y="2242781"/>
            <a:ext cx="2536744" cy="7228949"/>
          </a:xfrm>
          <a:prstGeom prst="rect">
            <a:avLst/>
          </a:prstGeom>
          <a:noFill/>
          <a:ln w="28575">
            <a:solidFill>
              <a:schemeClr val="accent5"/>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0070C0"/>
                </a:solidFill>
                <a:ea typeface="Kozuka Gothic Pro H" panose="020B0800000000000000" pitchFamily="34" charset="-128"/>
              </a:rPr>
              <a:t>Private</a:t>
            </a:r>
          </a:p>
          <a:p>
            <a:pPr algn="l"/>
            <a:r>
              <a:rPr lang="en-GB" sz="1200" b="1" dirty="0" smtClean="0">
                <a:solidFill>
                  <a:schemeClr val="tx1"/>
                </a:solidFill>
                <a:ea typeface="Kozuka Gothic Pro H" panose="020B0800000000000000" pitchFamily="34" charset="-128"/>
              </a:rPr>
              <a:t>Private functions need to meet the needs of an individual, the most common private event is a wedding:</a:t>
            </a:r>
          </a:p>
          <a:p>
            <a:pPr algn="l"/>
            <a:r>
              <a:rPr lang="en-GB" sz="1200" b="1" dirty="0" smtClean="0">
                <a:solidFill>
                  <a:schemeClr val="accent5"/>
                </a:solidFill>
                <a:ea typeface="Kozuka Gothic Pro H" panose="020B0800000000000000" pitchFamily="34" charset="-128"/>
              </a:rPr>
              <a:t>Event Management</a:t>
            </a:r>
            <a:r>
              <a:rPr lang="en-GB" sz="1200" dirty="0" smtClean="0">
                <a:solidFill>
                  <a:schemeClr val="tx1"/>
                </a:solidFill>
                <a:ea typeface="Kozuka Gothic Pro H" panose="020B0800000000000000" pitchFamily="34" charset="-128"/>
              </a:rPr>
              <a:t> the hotel or establishment will meet with the clients to discuss their needs. The clients will agree with the services offered and agree on the ‘quote’ (sum of money to be paid to hold the event). </a:t>
            </a:r>
            <a:r>
              <a:rPr lang="en-GB" sz="1200" b="1" dirty="0" smtClean="0">
                <a:solidFill>
                  <a:schemeClr val="accent5"/>
                </a:solidFill>
                <a:ea typeface="Kozuka Gothic Pro H" panose="020B0800000000000000" pitchFamily="34" charset="-128"/>
              </a:rPr>
              <a:t>The establishment is then responsible for organising numerous parts of the event, including:</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Room Décor</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Menu</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Seating Plans</a:t>
            </a:r>
            <a:br>
              <a:rPr lang="en-GB" sz="1200" dirty="0" smtClean="0">
                <a:solidFill>
                  <a:schemeClr val="tx1"/>
                </a:solidFill>
                <a:ea typeface="Kozuka Gothic Pro H" panose="020B0800000000000000" pitchFamily="34" charset="-128"/>
              </a:rPr>
            </a:br>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Table Plan</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Table Décor</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Room Set Up, e.g. dance floor, table positioning, aisle</a:t>
            </a:r>
          </a:p>
          <a:p>
            <a:pPr algn="l"/>
            <a:endParaRPr lang="en-GB" sz="1200" dirty="0">
              <a:solidFill>
                <a:schemeClr val="tx1"/>
              </a:solidFill>
              <a:ea typeface="Kozuka Gothic Pro H" panose="020B0800000000000000" pitchFamily="34" charset="-128"/>
            </a:endParaRPr>
          </a:p>
          <a:p>
            <a:pPr algn="l"/>
            <a:r>
              <a:rPr lang="en-GB" sz="1200" b="1" dirty="0" smtClean="0">
                <a:solidFill>
                  <a:schemeClr val="accent5"/>
                </a:solidFill>
                <a:ea typeface="Kozuka Gothic Pro H" panose="020B0800000000000000" pitchFamily="34" charset="-128"/>
              </a:rPr>
              <a:t>Other services the establishment might offer are:</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Wedding Organiser for the day (Master of Ceremonies)</a:t>
            </a:r>
            <a:br>
              <a:rPr lang="en-GB" sz="1200" dirty="0" smtClean="0">
                <a:solidFill>
                  <a:schemeClr val="tx1"/>
                </a:solidFill>
                <a:ea typeface="Kozuka Gothic Pro H" panose="020B0800000000000000" pitchFamily="34" charset="-128"/>
              </a:rPr>
            </a:br>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Complimentary Champagne</a:t>
            </a:r>
            <a:br>
              <a:rPr lang="en-GB" sz="1200" dirty="0" smtClean="0">
                <a:solidFill>
                  <a:schemeClr val="tx1"/>
                </a:solidFill>
                <a:ea typeface="Kozuka Gothic Pro H" panose="020B0800000000000000" pitchFamily="34" charset="-128"/>
              </a:rPr>
            </a:br>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ea typeface="Kozuka Gothic Pro H" panose="020B0800000000000000" pitchFamily="34" charset="-128"/>
              </a:rPr>
              <a:t>Accommodation for the bride and groom before and </a:t>
            </a:r>
            <a:r>
              <a:rPr lang="en-GB" sz="1200" dirty="0" smtClean="0">
                <a:solidFill>
                  <a:schemeClr val="tx1"/>
                </a:solidFill>
                <a:latin typeface="+mn-lt"/>
                <a:ea typeface="Kozuka Gothic Pro H" panose="020B0800000000000000" pitchFamily="34" charset="-128"/>
              </a:rPr>
              <a:t>after the wedding</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latin typeface="+mn-lt"/>
                <a:ea typeface="Kozuka Gothic Pro H" panose="020B0800000000000000" pitchFamily="34" charset="-128"/>
              </a:rPr>
              <a:t>Transportation</a:t>
            </a:r>
          </a:p>
          <a:p>
            <a:pPr algn="l"/>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latin typeface="+mn-lt"/>
                <a:ea typeface="Kozuka Gothic Pro H" panose="020B0800000000000000" pitchFamily="34" charset="-128"/>
              </a:rPr>
              <a:t>Wedding Cake</a:t>
            </a:r>
            <a:br>
              <a:rPr lang="en-GB" sz="1200" dirty="0" smtClean="0">
                <a:solidFill>
                  <a:schemeClr val="tx1"/>
                </a:solidFill>
                <a:latin typeface="+mn-lt"/>
                <a:ea typeface="Kozuka Gothic Pro H" panose="020B0800000000000000" pitchFamily="34" charset="-128"/>
              </a:rPr>
            </a:br>
            <a:r>
              <a:rPr lang="en-GB" sz="1200" dirty="0" smtClean="0">
                <a:solidFill>
                  <a:schemeClr val="tx1"/>
                </a:solidFill>
                <a:latin typeface="Calibri" panose="020F0502020204030204" pitchFamily="34" charset="0"/>
                <a:ea typeface="Kozuka Gothic Pro H" panose="020B0800000000000000" pitchFamily="34" charset="-128"/>
              </a:rPr>
              <a:t>•</a:t>
            </a:r>
            <a:r>
              <a:rPr lang="en-GB" sz="1200" dirty="0" smtClean="0">
                <a:solidFill>
                  <a:schemeClr val="tx1"/>
                </a:solidFill>
                <a:latin typeface="+mn-lt"/>
                <a:ea typeface="Kozuka Gothic Pro H" panose="020B0800000000000000" pitchFamily="34" charset="-128"/>
              </a:rPr>
              <a:t>Wedding Stationery</a:t>
            </a:r>
            <a:endParaRPr lang="en-GB" sz="1200" b="1" i="1" dirty="0">
              <a:solidFill>
                <a:srgbClr val="0070C0"/>
              </a:solidFill>
              <a:ea typeface="Kozuka Gothic Pro H" panose="020B0800000000000000" pitchFamily="34" charset="-128"/>
            </a:endParaRPr>
          </a:p>
        </p:txBody>
      </p:sp>
      <p:sp>
        <p:nvSpPr>
          <p:cNvPr id="69" name="Title 1"/>
          <p:cNvSpPr txBox="1">
            <a:spLocks/>
          </p:cNvSpPr>
          <p:nvPr/>
        </p:nvSpPr>
        <p:spPr>
          <a:xfrm>
            <a:off x="10071932" y="2242782"/>
            <a:ext cx="2536744" cy="290071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00B050"/>
                </a:solidFill>
                <a:ea typeface="Kozuka Gothic Pro H" panose="020B0800000000000000" pitchFamily="34" charset="-128"/>
              </a:rPr>
              <a:t>Leisure</a:t>
            </a:r>
          </a:p>
          <a:p>
            <a:pPr algn="l"/>
            <a:r>
              <a:rPr lang="en-GB" sz="1200" b="1" dirty="0" smtClean="0">
                <a:solidFill>
                  <a:schemeClr val="tx1"/>
                </a:solidFill>
                <a:ea typeface="Kozuka Gothic Pro H" panose="020B0800000000000000" pitchFamily="34" charset="-128"/>
              </a:rPr>
              <a:t>Some guests may only visit an establishment to use its facilities, these are often referred to as ‘users’.</a:t>
            </a:r>
          </a:p>
          <a:p>
            <a:pPr algn="l"/>
            <a:r>
              <a:rPr lang="en-GB" sz="1200" dirty="0" smtClean="0">
                <a:solidFill>
                  <a:schemeClr val="tx1"/>
                </a:solidFill>
                <a:ea typeface="Kozuka Gothic Pro H" panose="020B0800000000000000" pitchFamily="34" charset="-128"/>
              </a:rPr>
              <a:t>Hotels that have leisure facilities such as a gym, pool, sauna, steam room and spa may offer discounted memberships to local residents. </a:t>
            </a:r>
            <a:r>
              <a:rPr lang="en-GB" sz="1200" b="1" dirty="0" smtClean="0">
                <a:solidFill>
                  <a:srgbClr val="00B050"/>
                </a:solidFill>
                <a:ea typeface="Kozuka Gothic Pro H" panose="020B0800000000000000" pitchFamily="34" charset="-128"/>
              </a:rPr>
              <a:t>This ensures the establishment is busy all year round</a:t>
            </a:r>
            <a:r>
              <a:rPr lang="en-GB" sz="1200" dirty="0" smtClean="0">
                <a:solidFill>
                  <a:schemeClr val="tx1"/>
                </a:solidFill>
                <a:ea typeface="Kozuka Gothic Pro H" panose="020B0800000000000000" pitchFamily="34" charset="-128"/>
              </a:rPr>
              <a:t> and not just when hotel guests are booked in, which means </a:t>
            </a:r>
            <a:r>
              <a:rPr lang="en-GB" sz="1200" b="1" dirty="0" smtClean="0">
                <a:solidFill>
                  <a:srgbClr val="00B050"/>
                </a:solidFill>
                <a:ea typeface="Kozuka Gothic Pro H" panose="020B0800000000000000" pitchFamily="34" charset="-128"/>
              </a:rPr>
              <a:t>more money going into the business.</a:t>
            </a:r>
            <a:endParaRPr lang="en-GB" sz="1200" b="1" dirty="0">
              <a:solidFill>
                <a:srgbClr val="00B050"/>
              </a:solidFill>
              <a:ea typeface="Kozuka Gothic Pro H" panose="020B0800000000000000" pitchFamily="34" charset="-128"/>
            </a:endParaRPr>
          </a:p>
          <a:p>
            <a:pPr algn="l"/>
            <a:endParaRPr lang="en-GB" sz="1400" b="1" i="1" dirty="0">
              <a:solidFill>
                <a:srgbClr val="00B050"/>
              </a:solidFill>
              <a:ea typeface="Kozuka Gothic Pro H" panose="020B0800000000000000" pitchFamily="34" charset="-128"/>
            </a:endParaRPr>
          </a:p>
        </p:txBody>
      </p:sp>
      <p:sp>
        <p:nvSpPr>
          <p:cNvPr id="70" name="Title 1"/>
          <p:cNvSpPr txBox="1">
            <a:spLocks/>
          </p:cNvSpPr>
          <p:nvPr/>
        </p:nvSpPr>
        <p:spPr>
          <a:xfrm>
            <a:off x="10071932" y="6702562"/>
            <a:ext cx="2536744" cy="2769168"/>
          </a:xfrm>
          <a:prstGeom prst="rect">
            <a:avLst/>
          </a:prstGeom>
          <a:noFill/>
          <a:ln w="28575">
            <a:solidFill>
              <a:srgbClr val="FA04E8"/>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dirty="0" smtClean="0">
                <a:solidFill>
                  <a:srgbClr val="E8026A"/>
                </a:solidFill>
                <a:ea typeface="Kozuka Gothic Pro H" panose="020B0800000000000000" pitchFamily="34" charset="-128"/>
              </a:rPr>
              <a:t>Families</a:t>
            </a:r>
          </a:p>
          <a:p>
            <a:pPr algn="l"/>
            <a:r>
              <a:rPr lang="en-GB" sz="1200" dirty="0" smtClean="0">
                <a:solidFill>
                  <a:schemeClr val="tx1"/>
                </a:solidFill>
                <a:ea typeface="Kozuka Gothic Pro H" panose="020B0800000000000000" pitchFamily="34" charset="-128"/>
              </a:rPr>
              <a:t>Families may visit establishments for meals together or hire venues for special occasions such as birthdays. They may use the crèche facilities at leisure centres or visit certain pubs/restaurants just because they have a play area. Popular chain restaurants that often have children’s menus and play areas are The Toby Carvery and Farmhouse Inns.</a:t>
            </a:r>
          </a:p>
          <a:p>
            <a:pPr algn="l"/>
            <a:endParaRPr lang="en-GB" sz="1400" b="1" i="1" dirty="0">
              <a:solidFill>
                <a:srgbClr val="E8026A"/>
              </a:solidFill>
              <a:ea typeface="Kozuka Gothic Pro H" panose="020B0800000000000000" pitchFamily="34" charset="-128"/>
            </a:endParaRPr>
          </a:p>
        </p:txBody>
      </p:sp>
      <p:pic>
        <p:nvPicPr>
          <p:cNvPr id="71" name="Picture 2" descr="Image result for business meeting fo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2737" y="722179"/>
            <a:ext cx="2470252" cy="144607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wedd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838"/>
          <a:stretch/>
        </p:blipFill>
        <p:spPr bwMode="auto">
          <a:xfrm>
            <a:off x="7459089" y="674915"/>
            <a:ext cx="2536744" cy="14933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leisure centre caf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1932" y="674916"/>
            <a:ext cx="2536744" cy="149086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Image result for family friendly restauran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95908" y="5220498"/>
            <a:ext cx="2512768" cy="1405066"/>
          </a:xfrm>
          <a:prstGeom prst="rect">
            <a:avLst/>
          </a:prstGeom>
          <a:noFill/>
          <a:extLst>
            <a:ext uri="{909E8E84-426E-40DD-AFC4-6F175D3DCCD1}">
              <a14:hiddenFill xmlns:a14="http://schemas.microsoft.com/office/drawing/2010/main">
                <a:solidFill>
                  <a:srgbClr val="FFFFFF"/>
                </a:solidFill>
              </a14:hiddenFill>
            </a:ext>
          </a:extLst>
        </p:spPr>
      </p:pic>
      <p:sp>
        <p:nvSpPr>
          <p:cNvPr id="88" name="Title 1"/>
          <p:cNvSpPr txBox="1">
            <a:spLocks/>
          </p:cNvSpPr>
          <p:nvPr/>
        </p:nvSpPr>
        <p:spPr>
          <a:xfrm>
            <a:off x="4753438" y="210363"/>
            <a:ext cx="500090" cy="383856"/>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r>
              <a:rPr lang="en-GB" sz="3600" b="1" dirty="0" smtClean="0"/>
              <a:t>2</a:t>
            </a:r>
            <a:endParaRPr lang="en-GB" sz="3600" b="1" dirty="0"/>
          </a:p>
        </p:txBody>
      </p:sp>
      <p:sp>
        <p:nvSpPr>
          <p:cNvPr id="91" name="Title 1"/>
          <p:cNvSpPr txBox="1">
            <a:spLocks/>
          </p:cNvSpPr>
          <p:nvPr/>
        </p:nvSpPr>
        <p:spPr>
          <a:xfrm>
            <a:off x="5215527" y="75730"/>
            <a:ext cx="2652265"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Client Groups</a:t>
            </a:r>
            <a:endParaRPr lang="en-GB" sz="2200" b="1" dirty="0"/>
          </a:p>
        </p:txBody>
      </p:sp>
    </p:spTree>
    <p:extLst>
      <p:ext uri="{BB962C8B-B14F-4D97-AF65-F5344CB8AC3E}">
        <p14:creationId xmlns:p14="http://schemas.microsoft.com/office/powerpoint/2010/main" val="284538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3</a:t>
            </a:r>
            <a:endParaRPr lang="en-GB" sz="3600" b="1" dirty="0"/>
          </a:p>
        </p:txBody>
      </p:sp>
      <p:sp>
        <p:nvSpPr>
          <p:cNvPr id="7" name="Title 1"/>
          <p:cNvSpPr txBox="1">
            <a:spLocks/>
          </p:cNvSpPr>
          <p:nvPr/>
        </p:nvSpPr>
        <p:spPr>
          <a:xfrm>
            <a:off x="555395" y="34647"/>
            <a:ext cx="3663097"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Job Roles</a:t>
            </a:r>
            <a:endParaRPr lang="en-GB" sz="2200" b="1" dirty="0"/>
          </a:p>
        </p:txBody>
      </p:sp>
      <p:sp>
        <p:nvSpPr>
          <p:cNvPr id="94" name="Title 1"/>
          <p:cNvSpPr txBox="1">
            <a:spLocks/>
          </p:cNvSpPr>
          <p:nvPr/>
        </p:nvSpPr>
        <p:spPr>
          <a:xfrm>
            <a:off x="196095" y="4433475"/>
            <a:ext cx="3259764" cy="1203663"/>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Bar Manager</a:t>
            </a:r>
          </a:p>
          <a:p>
            <a:pPr algn="l"/>
            <a:r>
              <a:rPr lang="en-US" sz="1200" dirty="0">
                <a:solidFill>
                  <a:schemeClr val="tx1"/>
                </a:solidFill>
              </a:rPr>
              <a:t>Can also be called: Bar Supervisor, Bar Duty Manager, Beverage Manager, Trainee </a:t>
            </a:r>
            <a:r>
              <a:rPr lang="en-US" sz="1200" dirty="0" smtClean="0">
                <a:solidFill>
                  <a:schemeClr val="tx1"/>
                </a:solidFill>
              </a:rPr>
              <a:t>Assistant Manager</a:t>
            </a:r>
            <a:r>
              <a:rPr lang="en-US" sz="1200" dirty="0">
                <a:solidFill>
                  <a:schemeClr val="tx1"/>
                </a:solidFill>
              </a:rPr>
              <a:t>, Team Leader, Pub Manager, Pub </a:t>
            </a:r>
            <a:r>
              <a:rPr lang="en-US" sz="1200" dirty="0" smtClean="0">
                <a:solidFill>
                  <a:schemeClr val="tx1"/>
                </a:solidFill>
              </a:rPr>
              <a:t>Landlord. Salary</a:t>
            </a:r>
            <a:r>
              <a:rPr lang="en-US" sz="1200" dirty="0">
                <a:solidFill>
                  <a:schemeClr val="tx1"/>
                </a:solidFill>
              </a:rPr>
              <a:t>: £20-35k per year</a:t>
            </a:r>
            <a:endParaRPr lang="en-GB" sz="1200" dirty="0">
              <a:solidFill>
                <a:schemeClr val="tx1"/>
              </a:solidFill>
              <a:ea typeface="Kozuka Gothic Pro H" panose="020B0800000000000000" pitchFamily="34" charset="-128"/>
            </a:endParaRPr>
          </a:p>
        </p:txBody>
      </p:sp>
      <p:sp>
        <p:nvSpPr>
          <p:cNvPr id="10" name="Title 1"/>
          <p:cNvSpPr txBox="1">
            <a:spLocks/>
          </p:cNvSpPr>
          <p:nvPr/>
        </p:nvSpPr>
        <p:spPr>
          <a:xfrm>
            <a:off x="196094" y="708030"/>
            <a:ext cx="12239746" cy="572130"/>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dirty="0" smtClean="0">
                <a:solidFill>
                  <a:schemeClr val="tx1"/>
                </a:solidFill>
                <a:ea typeface="Kozuka Gothic Pro H" panose="020B0800000000000000" pitchFamily="34" charset="-128"/>
              </a:rPr>
              <a:t>There are </a:t>
            </a:r>
            <a:r>
              <a:rPr lang="en-GB" sz="1400" b="1" u="sng" dirty="0" smtClean="0">
                <a:solidFill>
                  <a:schemeClr val="tx1"/>
                </a:solidFill>
                <a:ea typeface="Kozuka Gothic Pro H" panose="020B0800000000000000" pitchFamily="34" charset="-128"/>
              </a:rPr>
              <a:t>two areas</a:t>
            </a:r>
            <a:r>
              <a:rPr lang="en-GB" sz="1400" b="1" dirty="0" smtClean="0">
                <a:solidFill>
                  <a:schemeClr val="tx1"/>
                </a:solidFill>
                <a:ea typeface="Kozuka Gothic Pro H" panose="020B0800000000000000" pitchFamily="34" charset="-128"/>
              </a:rPr>
              <a:t> </a:t>
            </a:r>
            <a:r>
              <a:rPr lang="en-GB" sz="1400" dirty="0" smtClean="0">
                <a:solidFill>
                  <a:schemeClr val="tx1"/>
                </a:solidFill>
                <a:ea typeface="Kozuka Gothic Pro H" panose="020B0800000000000000" pitchFamily="34" charset="-128"/>
              </a:rPr>
              <a:t>in the hospitality industry, </a:t>
            </a:r>
            <a:r>
              <a:rPr lang="en-GB" sz="1400" b="1" u="sng" dirty="0" smtClean="0">
                <a:solidFill>
                  <a:srgbClr val="00B050"/>
                </a:solidFill>
                <a:ea typeface="Kozuka Gothic Pro H" panose="020B0800000000000000" pitchFamily="34" charset="-128"/>
              </a:rPr>
              <a:t>front of house</a:t>
            </a:r>
            <a:r>
              <a:rPr lang="en-GB" sz="1400" b="1" dirty="0" smtClean="0">
                <a:solidFill>
                  <a:srgbClr val="00B050"/>
                </a:solidFill>
                <a:ea typeface="Kozuka Gothic Pro H" panose="020B0800000000000000" pitchFamily="34" charset="-128"/>
              </a:rPr>
              <a:t> </a:t>
            </a:r>
            <a:r>
              <a:rPr lang="en-GB" sz="1400" dirty="0" smtClean="0">
                <a:solidFill>
                  <a:schemeClr val="tx1"/>
                </a:solidFill>
                <a:ea typeface="Kozuka Gothic Pro H" panose="020B0800000000000000" pitchFamily="34" charset="-128"/>
              </a:rPr>
              <a:t>and </a:t>
            </a:r>
            <a:r>
              <a:rPr lang="en-GB" sz="1400" b="1" u="sng" dirty="0" smtClean="0">
                <a:solidFill>
                  <a:srgbClr val="FF0000"/>
                </a:solidFill>
                <a:ea typeface="Kozuka Gothic Pro H" panose="020B0800000000000000" pitchFamily="34" charset="-128"/>
              </a:rPr>
              <a:t>back of house</a:t>
            </a:r>
            <a:r>
              <a:rPr lang="en-GB" sz="1400" dirty="0" smtClean="0">
                <a:solidFill>
                  <a:schemeClr val="tx1"/>
                </a:solidFill>
                <a:ea typeface="Kozuka Gothic Pro H" panose="020B0800000000000000" pitchFamily="34" charset="-128"/>
              </a:rPr>
              <a:t>. Front of house refers to any staff the customer may see, e.g. a </a:t>
            </a:r>
            <a:r>
              <a:rPr lang="en-GB" sz="1400" b="1" u="sng" dirty="0" smtClean="0">
                <a:solidFill>
                  <a:srgbClr val="00B050"/>
                </a:solidFill>
                <a:ea typeface="Kozuka Gothic Pro H" panose="020B0800000000000000" pitchFamily="34" charset="-128"/>
              </a:rPr>
              <a:t>receptionist.</a:t>
            </a:r>
            <a:r>
              <a:rPr lang="en-GB" sz="1400" b="1" dirty="0" smtClean="0">
                <a:solidFill>
                  <a:srgbClr val="00B050"/>
                </a:solidFill>
                <a:ea typeface="Kozuka Gothic Pro H" panose="020B0800000000000000" pitchFamily="34" charset="-128"/>
              </a:rPr>
              <a:t> </a:t>
            </a:r>
            <a:r>
              <a:rPr lang="en-GB" sz="1400" dirty="0" smtClean="0">
                <a:solidFill>
                  <a:schemeClr val="tx1"/>
                </a:solidFill>
                <a:ea typeface="Kozuka Gothic Pro H" panose="020B0800000000000000" pitchFamily="34" charset="-128"/>
              </a:rPr>
              <a:t>Back of house refers to staff the customer may not see, e.g. a </a:t>
            </a:r>
            <a:r>
              <a:rPr lang="en-GB" sz="1400" b="1" u="sng" dirty="0" smtClean="0">
                <a:solidFill>
                  <a:srgbClr val="FF0000"/>
                </a:solidFill>
                <a:ea typeface="Kozuka Gothic Pro H" panose="020B0800000000000000" pitchFamily="34" charset="-128"/>
              </a:rPr>
              <a:t>chef.</a:t>
            </a:r>
            <a:endParaRPr lang="en-GB" sz="1400" b="1" i="1" u="sng" dirty="0">
              <a:solidFill>
                <a:srgbClr val="FF0000"/>
              </a:solidFill>
              <a:ea typeface="Kozuka Gothic Pro H" panose="020B0800000000000000" pitchFamily="34" charset="-128"/>
            </a:endParaRPr>
          </a:p>
        </p:txBody>
      </p:sp>
      <p:sp>
        <p:nvSpPr>
          <p:cNvPr id="11" name="Title 1"/>
          <p:cNvSpPr txBox="1">
            <a:spLocks/>
          </p:cNvSpPr>
          <p:nvPr/>
        </p:nvSpPr>
        <p:spPr>
          <a:xfrm>
            <a:off x="196094" y="1377661"/>
            <a:ext cx="3259765"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u="sng" dirty="0" smtClean="0">
                <a:solidFill>
                  <a:srgbClr val="00B050"/>
                </a:solidFill>
              </a:rPr>
              <a:t>Front of House Staff</a:t>
            </a:r>
            <a:endParaRPr lang="en-GB" sz="2200" b="1" u="sng" dirty="0">
              <a:solidFill>
                <a:srgbClr val="00B050"/>
              </a:solidFill>
            </a:endParaRPr>
          </a:p>
        </p:txBody>
      </p:sp>
      <p:sp>
        <p:nvSpPr>
          <p:cNvPr id="15" name="Title 1"/>
          <p:cNvSpPr txBox="1">
            <a:spLocks/>
          </p:cNvSpPr>
          <p:nvPr/>
        </p:nvSpPr>
        <p:spPr>
          <a:xfrm>
            <a:off x="6744294" y="3426269"/>
            <a:ext cx="2964920" cy="66734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Cleaner</a:t>
            </a:r>
          </a:p>
          <a:p>
            <a:pPr algn="l"/>
            <a:r>
              <a:rPr lang="en-US" sz="1200" dirty="0">
                <a:solidFill>
                  <a:schemeClr val="tx1"/>
                </a:solidFill>
              </a:rPr>
              <a:t>Can also be called: Caretaker, </a:t>
            </a:r>
            <a:r>
              <a:rPr lang="en-US" sz="1200" dirty="0" smtClean="0">
                <a:solidFill>
                  <a:schemeClr val="tx1"/>
                </a:solidFill>
              </a:rPr>
              <a:t>Janitor. Salary</a:t>
            </a:r>
            <a:r>
              <a:rPr lang="en-US" sz="1200" dirty="0">
                <a:solidFill>
                  <a:schemeClr val="tx1"/>
                </a:solidFill>
              </a:rPr>
              <a:t>: £11-14k per year</a:t>
            </a:r>
          </a:p>
        </p:txBody>
      </p:sp>
      <p:sp>
        <p:nvSpPr>
          <p:cNvPr id="18" name="Title 1"/>
          <p:cNvSpPr txBox="1">
            <a:spLocks/>
          </p:cNvSpPr>
          <p:nvPr/>
        </p:nvSpPr>
        <p:spPr>
          <a:xfrm>
            <a:off x="196095" y="5764382"/>
            <a:ext cx="3259764" cy="1951169"/>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Conference &amp; Banqueting Manager</a:t>
            </a:r>
          </a:p>
          <a:p>
            <a:pPr algn="l"/>
            <a:r>
              <a:rPr lang="en-US" sz="1200" dirty="0">
                <a:solidFill>
                  <a:schemeClr val="tx1"/>
                </a:solidFill>
              </a:rPr>
              <a:t>Can also be called: Conference Services Manager, Catering Manager, Convention </a:t>
            </a:r>
            <a:r>
              <a:rPr lang="en-US" sz="1200" dirty="0" smtClean="0">
                <a:solidFill>
                  <a:schemeClr val="tx1"/>
                </a:solidFill>
              </a:rPr>
              <a:t>Services Manager </a:t>
            </a:r>
            <a:r>
              <a:rPr lang="en-US" sz="1200" dirty="0">
                <a:solidFill>
                  <a:schemeClr val="tx1"/>
                </a:solidFill>
              </a:rPr>
              <a:t>(CSM), Conference Planner, Director of Conference Services, Conference Manager</a:t>
            </a:r>
            <a:r>
              <a:rPr lang="en-US" sz="1200" dirty="0" smtClean="0">
                <a:solidFill>
                  <a:schemeClr val="tx1"/>
                </a:solidFill>
              </a:rPr>
              <a:t>, Conference </a:t>
            </a:r>
            <a:r>
              <a:rPr lang="en-US" sz="1200" dirty="0">
                <a:solidFill>
                  <a:schemeClr val="tx1"/>
                </a:solidFill>
              </a:rPr>
              <a:t>Planning Manager, Event Manager, Catering and Convention Services Coordinator</a:t>
            </a:r>
            <a:r>
              <a:rPr lang="en-US" sz="1200" dirty="0" smtClean="0">
                <a:solidFill>
                  <a:schemeClr val="tx1"/>
                </a:solidFill>
              </a:rPr>
              <a:t>, Catering </a:t>
            </a:r>
            <a:r>
              <a:rPr lang="en-US" sz="1200" dirty="0">
                <a:solidFill>
                  <a:schemeClr val="tx1"/>
                </a:solidFill>
              </a:rPr>
              <a:t>and Convention Services </a:t>
            </a:r>
            <a:r>
              <a:rPr lang="en-US" sz="1200" dirty="0" smtClean="0">
                <a:solidFill>
                  <a:schemeClr val="tx1"/>
                </a:solidFill>
              </a:rPr>
              <a:t>Manager. Salary</a:t>
            </a:r>
            <a:r>
              <a:rPr lang="en-US" sz="1200" dirty="0">
                <a:solidFill>
                  <a:schemeClr val="tx1"/>
                </a:solidFill>
              </a:rPr>
              <a:t>: £22-35k per year</a:t>
            </a:r>
          </a:p>
        </p:txBody>
      </p:sp>
      <p:sp>
        <p:nvSpPr>
          <p:cNvPr id="19" name="Title 1"/>
          <p:cNvSpPr txBox="1">
            <a:spLocks/>
          </p:cNvSpPr>
          <p:nvPr/>
        </p:nvSpPr>
        <p:spPr>
          <a:xfrm>
            <a:off x="3570850" y="4291596"/>
            <a:ext cx="3031470" cy="139719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Front Office Manager</a:t>
            </a:r>
          </a:p>
          <a:p>
            <a:pPr algn="l"/>
            <a:r>
              <a:rPr lang="en-US" sz="1200" dirty="0">
                <a:solidFill>
                  <a:schemeClr val="tx1"/>
                </a:solidFill>
              </a:rPr>
              <a:t>Can also be called: Front of House Manager, Front Desk Manager, Director of Front Office, Hotel</a:t>
            </a:r>
          </a:p>
          <a:p>
            <a:pPr algn="l"/>
            <a:r>
              <a:rPr lang="en-US" sz="1200" dirty="0">
                <a:solidFill>
                  <a:schemeClr val="tx1"/>
                </a:solidFill>
              </a:rPr>
              <a:t>Manager, Bed and Breakfast </a:t>
            </a:r>
            <a:r>
              <a:rPr lang="en-US" sz="1200" dirty="0" smtClean="0">
                <a:solidFill>
                  <a:schemeClr val="tx1"/>
                </a:solidFill>
              </a:rPr>
              <a:t>Innkeeper. Salary</a:t>
            </a:r>
            <a:r>
              <a:rPr lang="en-US" sz="1200" dirty="0">
                <a:solidFill>
                  <a:schemeClr val="tx1"/>
                </a:solidFill>
              </a:rPr>
              <a:t>: £22-28k per year</a:t>
            </a:r>
          </a:p>
        </p:txBody>
      </p:sp>
      <p:sp>
        <p:nvSpPr>
          <p:cNvPr id="20" name="Title 1"/>
          <p:cNvSpPr txBox="1">
            <a:spLocks/>
          </p:cNvSpPr>
          <p:nvPr/>
        </p:nvSpPr>
        <p:spPr>
          <a:xfrm>
            <a:off x="196095" y="7842795"/>
            <a:ext cx="3259764" cy="1609297"/>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General Manager</a:t>
            </a:r>
          </a:p>
          <a:p>
            <a:pPr algn="l"/>
            <a:r>
              <a:rPr lang="en-US" sz="1200" dirty="0">
                <a:solidFill>
                  <a:schemeClr val="tx1"/>
                </a:solidFill>
              </a:rPr>
              <a:t>Can also be called: Operations Manager, Director of Operations, Area Manager, Store Manager</a:t>
            </a:r>
            <a:r>
              <a:rPr lang="en-US" sz="1200" dirty="0" smtClean="0">
                <a:solidFill>
                  <a:schemeClr val="tx1"/>
                </a:solidFill>
              </a:rPr>
              <a:t>, Chief Operating Officer (COO), Chief Operations Officer, Resort Director, Unit Manager, Restaurant </a:t>
            </a:r>
            <a:r>
              <a:rPr lang="en-US" sz="1200" dirty="0">
                <a:solidFill>
                  <a:schemeClr val="tx1"/>
                </a:solidFill>
              </a:rPr>
              <a:t>Manager, Attractions </a:t>
            </a:r>
            <a:r>
              <a:rPr lang="en-US" sz="1200" dirty="0" smtClean="0">
                <a:solidFill>
                  <a:schemeClr val="tx1"/>
                </a:solidFill>
              </a:rPr>
              <a:t>Manager. Salary</a:t>
            </a:r>
            <a:r>
              <a:rPr lang="en-US" sz="1200" dirty="0">
                <a:solidFill>
                  <a:schemeClr val="tx1"/>
                </a:solidFill>
              </a:rPr>
              <a:t>: £21-55k per year</a:t>
            </a:r>
          </a:p>
        </p:txBody>
      </p:sp>
      <p:sp>
        <p:nvSpPr>
          <p:cNvPr id="21" name="Title 1"/>
          <p:cNvSpPr txBox="1">
            <a:spLocks/>
          </p:cNvSpPr>
          <p:nvPr/>
        </p:nvSpPr>
        <p:spPr>
          <a:xfrm>
            <a:off x="3570850" y="5783246"/>
            <a:ext cx="3031470" cy="1756572"/>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Front of House Manager</a:t>
            </a:r>
          </a:p>
          <a:p>
            <a:pPr algn="l"/>
            <a:r>
              <a:rPr lang="en-US" sz="1200" dirty="0">
                <a:solidFill>
                  <a:schemeClr val="tx1"/>
                </a:solidFill>
              </a:rPr>
              <a:t>Can also be called: Front Office Manager, Front Desk Manager, Director of Front Office, Hotel</a:t>
            </a:r>
          </a:p>
          <a:p>
            <a:pPr algn="l"/>
            <a:r>
              <a:rPr lang="en-US" sz="1200" dirty="0">
                <a:solidFill>
                  <a:schemeClr val="tx1"/>
                </a:solidFill>
              </a:rPr>
              <a:t>Manager, Bed and Breakfast Innkeeper, Customer Services Manager, Front of House </a:t>
            </a:r>
            <a:r>
              <a:rPr lang="en-US" sz="1200" dirty="0" smtClean="0">
                <a:solidFill>
                  <a:schemeClr val="tx1"/>
                </a:solidFill>
              </a:rPr>
              <a:t>Supervisor. Salary</a:t>
            </a:r>
            <a:r>
              <a:rPr lang="en-US" sz="1200" dirty="0">
                <a:solidFill>
                  <a:schemeClr val="tx1"/>
                </a:solidFill>
              </a:rPr>
              <a:t>: £26-33k per year</a:t>
            </a:r>
          </a:p>
        </p:txBody>
      </p:sp>
      <p:sp>
        <p:nvSpPr>
          <p:cNvPr id="23" name="Title 1"/>
          <p:cNvSpPr txBox="1">
            <a:spLocks/>
          </p:cNvSpPr>
          <p:nvPr/>
        </p:nvSpPr>
        <p:spPr>
          <a:xfrm>
            <a:off x="3556184" y="7634270"/>
            <a:ext cx="3031470" cy="1817822"/>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General Manager</a:t>
            </a:r>
          </a:p>
          <a:p>
            <a:pPr algn="l"/>
            <a:r>
              <a:rPr lang="en-US" sz="1200" dirty="0">
                <a:solidFill>
                  <a:schemeClr val="tx1"/>
                </a:solidFill>
              </a:rPr>
              <a:t>Can also be called: Operations Manager, Director of Operations, Area Manager, Store Manager,</a:t>
            </a:r>
          </a:p>
          <a:p>
            <a:pPr algn="l"/>
            <a:r>
              <a:rPr lang="en-US" sz="1200" dirty="0">
                <a:solidFill>
                  <a:schemeClr val="tx1"/>
                </a:solidFill>
              </a:rPr>
              <a:t>Chief Operating Officer (COO), Chief Operations Officer, Resort Director, Unit Manager,</a:t>
            </a:r>
          </a:p>
          <a:p>
            <a:pPr algn="l"/>
            <a:r>
              <a:rPr lang="en-US" sz="1200" dirty="0">
                <a:solidFill>
                  <a:schemeClr val="tx1"/>
                </a:solidFill>
              </a:rPr>
              <a:t>Restaurant Manager, Attractions </a:t>
            </a:r>
            <a:r>
              <a:rPr lang="en-US" sz="1200" dirty="0" smtClean="0">
                <a:solidFill>
                  <a:schemeClr val="tx1"/>
                </a:solidFill>
              </a:rPr>
              <a:t>Manager. Salary</a:t>
            </a:r>
            <a:r>
              <a:rPr lang="en-US" sz="1200" dirty="0">
                <a:solidFill>
                  <a:schemeClr val="tx1"/>
                </a:solidFill>
              </a:rPr>
              <a:t>: £21-55k per year</a:t>
            </a:r>
          </a:p>
        </p:txBody>
      </p:sp>
      <p:sp>
        <p:nvSpPr>
          <p:cNvPr id="24" name="Title 1"/>
          <p:cNvSpPr txBox="1">
            <a:spLocks/>
          </p:cNvSpPr>
          <p:nvPr/>
        </p:nvSpPr>
        <p:spPr>
          <a:xfrm>
            <a:off x="6744294" y="2078381"/>
            <a:ext cx="2964920" cy="124479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Housekeeping Supervisor</a:t>
            </a:r>
          </a:p>
          <a:p>
            <a:pPr algn="l"/>
            <a:r>
              <a:rPr lang="en-US" sz="1200" dirty="0">
                <a:solidFill>
                  <a:schemeClr val="tx1"/>
                </a:solidFill>
              </a:rPr>
              <a:t>Can also be called: Housekeeping Deputy, Facilities Duty Manager, Housekeeping Supervisor,</a:t>
            </a:r>
          </a:p>
          <a:p>
            <a:pPr algn="l"/>
            <a:r>
              <a:rPr lang="en-US" sz="1200" dirty="0">
                <a:solidFill>
                  <a:schemeClr val="tx1"/>
                </a:solidFill>
              </a:rPr>
              <a:t>Housekeeping Deputy </a:t>
            </a:r>
            <a:r>
              <a:rPr lang="en-US" sz="1200" dirty="0" smtClean="0">
                <a:solidFill>
                  <a:schemeClr val="tx1"/>
                </a:solidFill>
              </a:rPr>
              <a:t>manager.</a:t>
            </a:r>
            <a:endParaRPr lang="en-US" sz="1200" dirty="0">
              <a:solidFill>
                <a:schemeClr val="tx1"/>
              </a:solidFill>
            </a:endParaRPr>
          </a:p>
          <a:p>
            <a:pPr algn="l"/>
            <a:r>
              <a:rPr lang="en-US" sz="1200" dirty="0">
                <a:solidFill>
                  <a:schemeClr val="tx1"/>
                </a:solidFill>
              </a:rPr>
              <a:t>Salary: £13-17k per year</a:t>
            </a:r>
          </a:p>
        </p:txBody>
      </p:sp>
      <p:sp>
        <p:nvSpPr>
          <p:cNvPr id="25" name="Title 1"/>
          <p:cNvSpPr txBox="1">
            <a:spLocks/>
          </p:cNvSpPr>
          <p:nvPr/>
        </p:nvSpPr>
        <p:spPr>
          <a:xfrm>
            <a:off x="3556184" y="2799946"/>
            <a:ext cx="3031470" cy="139719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Head Receptionist</a:t>
            </a:r>
          </a:p>
          <a:p>
            <a:pPr algn="l"/>
            <a:r>
              <a:rPr lang="en-US" sz="1200" dirty="0">
                <a:solidFill>
                  <a:schemeClr val="tx1"/>
                </a:solidFill>
              </a:rPr>
              <a:t>Can also be called: Reception Supervisor, Administrative Supervisor, Office Manager, </a:t>
            </a:r>
            <a:r>
              <a:rPr lang="en-US" sz="1200" dirty="0" smtClean="0">
                <a:solidFill>
                  <a:schemeClr val="tx1"/>
                </a:solidFill>
              </a:rPr>
              <a:t>Member, Services </a:t>
            </a:r>
            <a:r>
              <a:rPr lang="en-US" sz="1200" dirty="0">
                <a:solidFill>
                  <a:schemeClr val="tx1"/>
                </a:solidFill>
              </a:rPr>
              <a:t>Manager, Front Desk Manager, Reception </a:t>
            </a:r>
            <a:r>
              <a:rPr lang="en-US" sz="1200" dirty="0" smtClean="0">
                <a:solidFill>
                  <a:schemeClr val="tx1"/>
                </a:solidFill>
              </a:rPr>
              <a:t>Manager.</a:t>
            </a:r>
            <a:endParaRPr lang="en-US" sz="1200" dirty="0">
              <a:solidFill>
                <a:schemeClr val="tx1"/>
              </a:solidFill>
            </a:endParaRPr>
          </a:p>
          <a:p>
            <a:pPr algn="l"/>
            <a:r>
              <a:rPr lang="en-US" sz="1200" dirty="0">
                <a:solidFill>
                  <a:schemeClr val="tx1"/>
                </a:solidFill>
              </a:rPr>
              <a:t>Salary: £20-24k per year</a:t>
            </a:r>
          </a:p>
        </p:txBody>
      </p:sp>
      <p:sp>
        <p:nvSpPr>
          <p:cNvPr id="26" name="Title 1"/>
          <p:cNvSpPr txBox="1">
            <a:spLocks/>
          </p:cNvSpPr>
          <p:nvPr/>
        </p:nvSpPr>
        <p:spPr>
          <a:xfrm>
            <a:off x="6744294" y="4197516"/>
            <a:ext cx="2964920" cy="1025342"/>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Head Waiter</a:t>
            </a:r>
          </a:p>
          <a:p>
            <a:pPr algn="l"/>
            <a:r>
              <a:rPr lang="en-US" sz="1200" dirty="0">
                <a:solidFill>
                  <a:schemeClr val="tx1"/>
                </a:solidFill>
              </a:rPr>
              <a:t>Can also be called: Chef De Rang, Restaurant Supervisor, </a:t>
            </a:r>
            <a:r>
              <a:rPr lang="en-US" sz="1200" dirty="0" err="1">
                <a:solidFill>
                  <a:schemeClr val="tx1"/>
                </a:solidFill>
              </a:rPr>
              <a:t>Maitre</a:t>
            </a:r>
            <a:r>
              <a:rPr lang="en-US" sz="1200" dirty="0">
                <a:solidFill>
                  <a:schemeClr val="tx1"/>
                </a:solidFill>
              </a:rPr>
              <a:t> </a:t>
            </a:r>
            <a:r>
              <a:rPr lang="en-US" sz="1200" dirty="0" err="1">
                <a:solidFill>
                  <a:schemeClr val="tx1"/>
                </a:solidFill>
              </a:rPr>
              <a:t>d'Hotel</a:t>
            </a:r>
            <a:r>
              <a:rPr lang="en-US" sz="1200" dirty="0">
                <a:solidFill>
                  <a:schemeClr val="tx1"/>
                </a:solidFill>
              </a:rPr>
              <a:t>, Assistant Restaurant</a:t>
            </a:r>
          </a:p>
          <a:p>
            <a:pPr algn="l"/>
            <a:r>
              <a:rPr lang="en-US" sz="1200" dirty="0" smtClean="0">
                <a:solidFill>
                  <a:schemeClr val="tx1"/>
                </a:solidFill>
              </a:rPr>
              <a:t>Manager. Salary</a:t>
            </a:r>
            <a:r>
              <a:rPr lang="en-US" sz="1200" dirty="0">
                <a:solidFill>
                  <a:schemeClr val="tx1"/>
                </a:solidFill>
              </a:rPr>
              <a:t>: £14-25k per year</a:t>
            </a:r>
          </a:p>
        </p:txBody>
      </p:sp>
      <p:sp>
        <p:nvSpPr>
          <p:cNvPr id="35" name="Title 1"/>
          <p:cNvSpPr txBox="1">
            <a:spLocks/>
          </p:cNvSpPr>
          <p:nvPr/>
        </p:nvSpPr>
        <p:spPr>
          <a:xfrm>
            <a:off x="6717311" y="6495741"/>
            <a:ext cx="2964920" cy="1269117"/>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Porter</a:t>
            </a:r>
          </a:p>
          <a:p>
            <a:pPr algn="l"/>
            <a:r>
              <a:rPr lang="en-US" sz="1200" dirty="0">
                <a:solidFill>
                  <a:schemeClr val="tx1"/>
                </a:solidFill>
              </a:rPr>
              <a:t>Can also be called: Concierge, Bellman, Bell Captain, Bellhop, </a:t>
            </a:r>
            <a:r>
              <a:rPr lang="en-US" sz="1200" dirty="0" err="1">
                <a:solidFill>
                  <a:schemeClr val="tx1"/>
                </a:solidFill>
              </a:rPr>
              <a:t>Bellperson</a:t>
            </a:r>
            <a:r>
              <a:rPr lang="en-US" sz="1200" dirty="0">
                <a:solidFill>
                  <a:schemeClr val="tx1"/>
                </a:solidFill>
              </a:rPr>
              <a:t>, Bell Staff, Bellman</a:t>
            </a:r>
          </a:p>
          <a:p>
            <a:pPr algn="l"/>
            <a:r>
              <a:rPr lang="en-US" sz="1200" dirty="0">
                <a:solidFill>
                  <a:schemeClr val="tx1"/>
                </a:solidFill>
              </a:rPr>
              <a:t>Driver, </a:t>
            </a:r>
            <a:r>
              <a:rPr lang="en-US" sz="1200" dirty="0" err="1">
                <a:solidFill>
                  <a:schemeClr val="tx1"/>
                </a:solidFill>
              </a:rPr>
              <a:t>Bellstaff</a:t>
            </a:r>
            <a:r>
              <a:rPr lang="en-US" sz="1200" dirty="0">
                <a:solidFill>
                  <a:schemeClr val="tx1"/>
                </a:solidFill>
              </a:rPr>
              <a:t>, Valet, </a:t>
            </a:r>
            <a:r>
              <a:rPr lang="en-US" sz="1200" dirty="0" smtClean="0">
                <a:solidFill>
                  <a:schemeClr val="tx1"/>
                </a:solidFill>
              </a:rPr>
              <a:t>Doorman.</a:t>
            </a:r>
            <a:endParaRPr lang="en-US" sz="1200" dirty="0">
              <a:solidFill>
                <a:schemeClr val="tx1"/>
              </a:solidFill>
            </a:endParaRPr>
          </a:p>
          <a:p>
            <a:pPr algn="l"/>
            <a:r>
              <a:rPr lang="en-US" sz="1200" dirty="0">
                <a:solidFill>
                  <a:schemeClr val="tx1"/>
                </a:solidFill>
              </a:rPr>
              <a:t>Salary: £11-15k per year</a:t>
            </a:r>
          </a:p>
        </p:txBody>
      </p:sp>
      <p:sp>
        <p:nvSpPr>
          <p:cNvPr id="36" name="Title 1"/>
          <p:cNvSpPr txBox="1">
            <a:spLocks/>
          </p:cNvSpPr>
          <p:nvPr/>
        </p:nvSpPr>
        <p:spPr>
          <a:xfrm>
            <a:off x="6717311" y="5322516"/>
            <a:ext cx="2964920" cy="1062525"/>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Owner</a:t>
            </a:r>
          </a:p>
          <a:p>
            <a:pPr algn="l"/>
            <a:r>
              <a:rPr lang="en-US" sz="1200" dirty="0">
                <a:solidFill>
                  <a:schemeClr val="tx1"/>
                </a:solidFill>
              </a:rPr>
              <a:t>Can also be called: Business Owner, Operator, Proprietor, Patron, </a:t>
            </a:r>
            <a:r>
              <a:rPr lang="en-US" sz="1200" dirty="0" smtClean="0">
                <a:solidFill>
                  <a:schemeClr val="tx1"/>
                </a:solidFill>
              </a:rPr>
              <a:t>Landlord. Salary</a:t>
            </a:r>
            <a:r>
              <a:rPr lang="en-US" sz="1200" dirty="0">
                <a:solidFill>
                  <a:schemeClr val="tx1"/>
                </a:solidFill>
              </a:rPr>
              <a:t>: £30-200k per year</a:t>
            </a:r>
          </a:p>
        </p:txBody>
      </p:sp>
      <p:sp>
        <p:nvSpPr>
          <p:cNvPr id="37" name="Title 1"/>
          <p:cNvSpPr txBox="1">
            <a:spLocks/>
          </p:cNvSpPr>
          <p:nvPr/>
        </p:nvSpPr>
        <p:spPr>
          <a:xfrm>
            <a:off x="6717311" y="7875558"/>
            <a:ext cx="2964920" cy="1576534"/>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Receptionist</a:t>
            </a:r>
          </a:p>
          <a:p>
            <a:pPr algn="l"/>
            <a:r>
              <a:rPr lang="en-US" sz="1200" dirty="0">
                <a:solidFill>
                  <a:schemeClr val="tx1"/>
                </a:solidFill>
              </a:rPr>
              <a:t>Can also be called: Receptionist, </a:t>
            </a:r>
            <a:r>
              <a:rPr lang="en-US" sz="1200" dirty="0" smtClean="0">
                <a:solidFill>
                  <a:schemeClr val="tx1"/>
                </a:solidFill>
              </a:rPr>
              <a:t>Administrative, Assistant, Secretary</a:t>
            </a:r>
            <a:r>
              <a:rPr lang="en-US" sz="1200" dirty="0">
                <a:solidFill>
                  <a:schemeClr val="tx1"/>
                </a:solidFill>
              </a:rPr>
              <a:t>, Community Liaison,</a:t>
            </a:r>
          </a:p>
          <a:p>
            <a:pPr algn="l"/>
            <a:r>
              <a:rPr lang="en-US" sz="1200" dirty="0">
                <a:solidFill>
                  <a:schemeClr val="tx1"/>
                </a:solidFill>
              </a:rPr>
              <a:t>Member Service Representative, Office Assistant, File Clerk, Front Desk Receptionist, </a:t>
            </a:r>
            <a:r>
              <a:rPr lang="en-US" sz="1200" dirty="0" smtClean="0">
                <a:solidFill>
                  <a:schemeClr val="tx1"/>
                </a:solidFill>
              </a:rPr>
              <a:t>Greeter.</a:t>
            </a:r>
            <a:endParaRPr lang="en-US" sz="1200" dirty="0">
              <a:solidFill>
                <a:schemeClr val="tx1"/>
              </a:solidFill>
            </a:endParaRPr>
          </a:p>
          <a:p>
            <a:pPr algn="l"/>
            <a:r>
              <a:rPr lang="en-US" sz="1200" dirty="0" smtClean="0">
                <a:solidFill>
                  <a:schemeClr val="tx1"/>
                </a:solidFill>
              </a:rPr>
              <a:t>Salary</a:t>
            </a:r>
            <a:r>
              <a:rPr lang="en-US" sz="1200" dirty="0">
                <a:solidFill>
                  <a:schemeClr val="tx1"/>
                </a:solidFill>
              </a:rPr>
              <a:t>: £12-18k per year</a:t>
            </a:r>
          </a:p>
        </p:txBody>
      </p:sp>
      <p:sp>
        <p:nvSpPr>
          <p:cNvPr id="39" name="Title 1"/>
          <p:cNvSpPr txBox="1">
            <a:spLocks/>
          </p:cNvSpPr>
          <p:nvPr/>
        </p:nvSpPr>
        <p:spPr>
          <a:xfrm>
            <a:off x="9757024" y="2889504"/>
            <a:ext cx="2916560" cy="2466850"/>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Restaurant Manager</a:t>
            </a:r>
            <a:endParaRPr lang="en-US" sz="1200" dirty="0">
              <a:solidFill>
                <a:schemeClr val="tx1"/>
              </a:solidFill>
            </a:endParaRPr>
          </a:p>
          <a:p>
            <a:pPr algn="l"/>
            <a:r>
              <a:rPr lang="en-US" sz="1200" dirty="0">
                <a:solidFill>
                  <a:schemeClr val="tx1"/>
                </a:solidFill>
              </a:rPr>
              <a:t>Can also be called: Food Service Supervisor, Food Service Director, Food Service Manager,</a:t>
            </a:r>
          </a:p>
          <a:p>
            <a:pPr algn="l"/>
            <a:r>
              <a:rPr lang="en-US" sz="1200" dirty="0">
                <a:solidFill>
                  <a:schemeClr val="tx1"/>
                </a:solidFill>
              </a:rPr>
              <a:t>Supervisor of Food and Nutrition Services, Cafeteria Manager, Fast Food Manager, </a:t>
            </a:r>
            <a:r>
              <a:rPr lang="en-US" sz="1200" dirty="0" smtClean="0">
                <a:solidFill>
                  <a:schemeClr val="tx1"/>
                </a:solidFill>
              </a:rPr>
              <a:t>General Manager</a:t>
            </a:r>
            <a:r>
              <a:rPr lang="en-US" sz="1200" dirty="0">
                <a:solidFill>
                  <a:schemeClr val="tx1"/>
                </a:solidFill>
              </a:rPr>
              <a:t>, Assistant Restaurant Manager, Assistant Unit Manager, Assistant Manager, </a:t>
            </a:r>
            <a:r>
              <a:rPr lang="en-US" sz="1200" dirty="0" smtClean="0">
                <a:solidFill>
                  <a:schemeClr val="tx1"/>
                </a:solidFill>
              </a:rPr>
              <a:t>Catering Manager</a:t>
            </a:r>
            <a:r>
              <a:rPr lang="en-US" sz="1200" dirty="0">
                <a:solidFill>
                  <a:schemeClr val="tx1"/>
                </a:solidFill>
              </a:rPr>
              <a:t>, Catering Supervisor, Front of House Manager, Pub and Restaurant </a:t>
            </a:r>
            <a:r>
              <a:rPr lang="en-US" sz="1200" dirty="0" smtClean="0">
                <a:solidFill>
                  <a:schemeClr val="tx1"/>
                </a:solidFill>
              </a:rPr>
              <a:t>Manager. Salary</a:t>
            </a:r>
            <a:r>
              <a:rPr lang="en-US" sz="1200" dirty="0">
                <a:solidFill>
                  <a:schemeClr val="tx1"/>
                </a:solidFill>
              </a:rPr>
              <a:t>: £16-30k per year</a:t>
            </a:r>
          </a:p>
        </p:txBody>
      </p:sp>
      <p:sp>
        <p:nvSpPr>
          <p:cNvPr id="41" name="Title 1"/>
          <p:cNvSpPr txBox="1">
            <a:spLocks/>
          </p:cNvSpPr>
          <p:nvPr/>
        </p:nvSpPr>
        <p:spPr>
          <a:xfrm>
            <a:off x="9757025" y="7193333"/>
            <a:ext cx="2916560" cy="1071729"/>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Waiter</a:t>
            </a:r>
          </a:p>
          <a:p>
            <a:pPr algn="l"/>
            <a:r>
              <a:rPr lang="en-US" sz="1200" dirty="0">
                <a:solidFill>
                  <a:schemeClr val="tx1"/>
                </a:solidFill>
              </a:rPr>
              <a:t>Can also be called: Table Server, Table tender, Food Service Assistant, Floor Tender, </a:t>
            </a:r>
            <a:r>
              <a:rPr lang="en-US" sz="1200" dirty="0" smtClean="0">
                <a:solidFill>
                  <a:schemeClr val="tx1"/>
                </a:solidFill>
              </a:rPr>
              <a:t>Waitress. Salary</a:t>
            </a:r>
            <a:r>
              <a:rPr lang="en-US" sz="1200" dirty="0">
                <a:solidFill>
                  <a:schemeClr val="tx1"/>
                </a:solidFill>
              </a:rPr>
              <a:t>: £12-16k per year</a:t>
            </a:r>
          </a:p>
        </p:txBody>
      </p:sp>
      <p:sp>
        <p:nvSpPr>
          <p:cNvPr id="42" name="Title 1"/>
          <p:cNvSpPr txBox="1">
            <a:spLocks/>
          </p:cNvSpPr>
          <p:nvPr/>
        </p:nvSpPr>
        <p:spPr>
          <a:xfrm>
            <a:off x="9757024" y="5467197"/>
            <a:ext cx="2916560" cy="1615293"/>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Room Attendant</a:t>
            </a:r>
          </a:p>
          <a:p>
            <a:pPr algn="l"/>
            <a:r>
              <a:rPr lang="en-US" sz="1200" dirty="0">
                <a:solidFill>
                  <a:schemeClr val="tx1"/>
                </a:solidFill>
              </a:rPr>
              <a:t>Can also be called: Housekeeper, Environmental Services Worker, Housekeeping </a:t>
            </a:r>
            <a:r>
              <a:rPr lang="en-US" sz="1200" dirty="0" smtClean="0">
                <a:solidFill>
                  <a:schemeClr val="tx1"/>
                </a:solidFill>
              </a:rPr>
              <a:t>Laundry Worker</a:t>
            </a:r>
            <a:r>
              <a:rPr lang="en-US" sz="1200" dirty="0">
                <a:solidFill>
                  <a:schemeClr val="tx1"/>
                </a:solidFill>
              </a:rPr>
              <a:t>, Environmental Services Aide, Housekeeping Aide, Cottage Attendant, Room </a:t>
            </a:r>
            <a:r>
              <a:rPr lang="en-US" sz="1200" dirty="0" smtClean="0">
                <a:solidFill>
                  <a:schemeClr val="tx1"/>
                </a:solidFill>
              </a:rPr>
              <a:t>Cleaner. Salary</a:t>
            </a:r>
            <a:r>
              <a:rPr lang="en-US" sz="1200" dirty="0">
                <a:solidFill>
                  <a:schemeClr val="tx1"/>
                </a:solidFill>
              </a:rPr>
              <a:t>: £11+k per year</a:t>
            </a:r>
          </a:p>
        </p:txBody>
      </p:sp>
      <p:sp>
        <p:nvSpPr>
          <p:cNvPr id="43" name="Title 1"/>
          <p:cNvSpPr txBox="1">
            <a:spLocks/>
          </p:cNvSpPr>
          <p:nvPr/>
        </p:nvSpPr>
        <p:spPr>
          <a:xfrm>
            <a:off x="9757024" y="8375904"/>
            <a:ext cx="2916560" cy="1076188"/>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rgbClr val="00B050"/>
                </a:solidFill>
              </a:rPr>
              <a:t>Bar Person</a:t>
            </a:r>
          </a:p>
          <a:p>
            <a:pPr algn="l"/>
            <a:r>
              <a:rPr lang="en-US" sz="1200" dirty="0">
                <a:solidFill>
                  <a:schemeClr val="tx1"/>
                </a:solidFill>
              </a:rPr>
              <a:t>Can also be called: Bar Tender, Bar Keeper, Bar Server, Drinks Server, Bar Maid, Bar Man, </a:t>
            </a:r>
            <a:r>
              <a:rPr lang="en-US" sz="1200" dirty="0" smtClean="0">
                <a:solidFill>
                  <a:schemeClr val="tx1"/>
                </a:solidFill>
              </a:rPr>
              <a:t>Bar Back. Salary</a:t>
            </a:r>
            <a:r>
              <a:rPr lang="en-US" sz="1200" dirty="0">
                <a:solidFill>
                  <a:schemeClr val="tx1"/>
                </a:solidFill>
              </a:rPr>
              <a:t>: £11-20k per year</a:t>
            </a:r>
          </a:p>
        </p:txBody>
      </p:sp>
      <p:pic>
        <p:nvPicPr>
          <p:cNvPr id="4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351" t="16251" r="79737" b="63891"/>
          <a:stretch/>
        </p:blipFill>
        <p:spPr bwMode="auto">
          <a:xfrm>
            <a:off x="11266900" y="1573008"/>
            <a:ext cx="1003359" cy="12004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351" t="40851" r="79737" b="39291"/>
          <a:stretch/>
        </p:blipFill>
        <p:spPr bwMode="auto">
          <a:xfrm>
            <a:off x="10180111" y="1573008"/>
            <a:ext cx="1003359" cy="12004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352" t="70194" r="72698" b="9948"/>
          <a:stretch/>
        </p:blipFill>
        <p:spPr bwMode="auto">
          <a:xfrm>
            <a:off x="4895266" y="1484608"/>
            <a:ext cx="1447179" cy="12004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9290" t="41147" r="53093" b="38995"/>
          <a:stretch/>
        </p:blipFill>
        <p:spPr bwMode="auto">
          <a:xfrm>
            <a:off x="1282883" y="3107865"/>
            <a:ext cx="1110860" cy="12004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0098" t="40851" r="33990" b="39291"/>
          <a:stretch/>
        </p:blipFill>
        <p:spPr bwMode="auto">
          <a:xfrm>
            <a:off x="196094" y="3107865"/>
            <a:ext cx="1003359" cy="12004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0382" t="69897" r="33706" b="10245"/>
          <a:stretch/>
        </p:blipFill>
        <p:spPr bwMode="auto">
          <a:xfrm>
            <a:off x="3808477" y="1484608"/>
            <a:ext cx="1003359" cy="12004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4250" t="15954" r="9838" b="64188"/>
          <a:stretch/>
        </p:blipFill>
        <p:spPr bwMode="auto">
          <a:xfrm>
            <a:off x="2477173" y="3107865"/>
            <a:ext cx="1003359" cy="12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3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3</a:t>
            </a:r>
            <a:endParaRPr lang="en-GB" sz="3600" b="1" dirty="0"/>
          </a:p>
        </p:txBody>
      </p:sp>
      <p:sp>
        <p:nvSpPr>
          <p:cNvPr id="7" name="Title 1"/>
          <p:cNvSpPr txBox="1">
            <a:spLocks/>
          </p:cNvSpPr>
          <p:nvPr/>
        </p:nvSpPr>
        <p:spPr>
          <a:xfrm>
            <a:off x="555395" y="34647"/>
            <a:ext cx="3663097"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Job Roles</a:t>
            </a:r>
            <a:endParaRPr lang="en-GB" sz="2200" b="1" dirty="0"/>
          </a:p>
        </p:txBody>
      </p:sp>
      <p:sp>
        <p:nvSpPr>
          <p:cNvPr id="12" name="Title 1"/>
          <p:cNvSpPr txBox="1">
            <a:spLocks/>
          </p:cNvSpPr>
          <p:nvPr/>
        </p:nvSpPr>
        <p:spPr>
          <a:xfrm>
            <a:off x="196094" y="715179"/>
            <a:ext cx="3259765"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u="sng" dirty="0" smtClean="0">
                <a:solidFill>
                  <a:srgbClr val="FF0000"/>
                </a:solidFill>
              </a:rPr>
              <a:t>Back of House Staff</a:t>
            </a:r>
            <a:endParaRPr lang="en-GB" sz="2200" b="1" u="sng" dirty="0">
              <a:solidFill>
                <a:srgbClr val="FF0000"/>
              </a:solidFill>
            </a:endParaRPr>
          </a:p>
        </p:txBody>
      </p:sp>
      <p:sp>
        <p:nvSpPr>
          <p:cNvPr id="13" name="Title 1"/>
          <p:cNvSpPr txBox="1">
            <a:spLocks/>
          </p:cNvSpPr>
          <p:nvPr/>
        </p:nvSpPr>
        <p:spPr>
          <a:xfrm>
            <a:off x="236867" y="4648185"/>
            <a:ext cx="2784788" cy="1317298"/>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FF0000"/>
                </a:solidFill>
              </a:rPr>
              <a:t>Chef</a:t>
            </a:r>
          </a:p>
          <a:p>
            <a:pPr algn="l"/>
            <a:r>
              <a:rPr lang="en-US" sz="1000" dirty="0">
                <a:solidFill>
                  <a:schemeClr val="tx1"/>
                </a:solidFill>
              </a:rPr>
              <a:t>Can also be called: Food Service Supervisor, Kitchen Manager, Executive Chef, Dietary</a:t>
            </a:r>
          </a:p>
          <a:p>
            <a:pPr algn="l"/>
            <a:r>
              <a:rPr lang="en-US" sz="1000" dirty="0">
                <a:solidFill>
                  <a:schemeClr val="tx1"/>
                </a:solidFill>
              </a:rPr>
              <a:t>Manager, Dietary Supervisor, Food Service Director, Food Service Manager, </a:t>
            </a:r>
            <a:r>
              <a:rPr lang="en-US" sz="1000" dirty="0" smtClean="0">
                <a:solidFill>
                  <a:schemeClr val="tx1"/>
                </a:solidFill>
              </a:rPr>
              <a:t>Restaurant Manager</a:t>
            </a:r>
            <a:r>
              <a:rPr lang="en-US" sz="1000" dirty="0">
                <a:solidFill>
                  <a:schemeClr val="tx1"/>
                </a:solidFill>
              </a:rPr>
              <a:t>, Supervisor of Food and Nutrition Services, Cafeteria </a:t>
            </a:r>
            <a:r>
              <a:rPr lang="en-US" sz="1000" dirty="0" smtClean="0">
                <a:solidFill>
                  <a:schemeClr val="tx1"/>
                </a:solidFill>
              </a:rPr>
              <a:t>Manager. Salary</a:t>
            </a:r>
            <a:r>
              <a:rPr lang="en-US" sz="1000" dirty="0">
                <a:solidFill>
                  <a:schemeClr val="tx1"/>
                </a:solidFill>
              </a:rPr>
              <a:t>: £15-20k per year</a:t>
            </a:r>
            <a:endParaRPr lang="en-GB" sz="1000" dirty="0">
              <a:solidFill>
                <a:schemeClr val="tx1"/>
              </a:solidFill>
              <a:ea typeface="Kozuka Gothic Pro H" panose="020B0800000000000000" pitchFamily="34" charset="-128"/>
            </a:endParaRPr>
          </a:p>
        </p:txBody>
      </p:sp>
      <p:sp>
        <p:nvSpPr>
          <p:cNvPr id="16" name="Title 1"/>
          <p:cNvSpPr txBox="1">
            <a:spLocks/>
          </p:cNvSpPr>
          <p:nvPr/>
        </p:nvSpPr>
        <p:spPr>
          <a:xfrm>
            <a:off x="236869" y="7940996"/>
            <a:ext cx="2737704" cy="962914"/>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FF0000"/>
                </a:solidFill>
              </a:rPr>
              <a:t>Junior/ </a:t>
            </a:r>
            <a:r>
              <a:rPr lang="en-US" sz="1000" b="1" dirty="0" err="1">
                <a:solidFill>
                  <a:srgbClr val="FF0000"/>
                </a:solidFill>
              </a:rPr>
              <a:t>Commis</a:t>
            </a:r>
            <a:r>
              <a:rPr lang="en-US" sz="1000" b="1" dirty="0">
                <a:solidFill>
                  <a:srgbClr val="FF0000"/>
                </a:solidFill>
              </a:rPr>
              <a:t> Chef</a:t>
            </a:r>
          </a:p>
          <a:p>
            <a:pPr algn="l"/>
            <a:r>
              <a:rPr lang="en-US" sz="1000" dirty="0">
                <a:solidFill>
                  <a:schemeClr val="tx1"/>
                </a:solidFill>
              </a:rPr>
              <a:t>Can also be called: </a:t>
            </a:r>
            <a:r>
              <a:rPr lang="en-US" sz="1000" dirty="0" err="1">
                <a:solidFill>
                  <a:schemeClr val="tx1"/>
                </a:solidFill>
              </a:rPr>
              <a:t>Commis</a:t>
            </a:r>
            <a:r>
              <a:rPr lang="en-US" sz="1000" dirty="0">
                <a:solidFill>
                  <a:schemeClr val="tx1"/>
                </a:solidFill>
              </a:rPr>
              <a:t> Chef, Trainee Cook, Trainee Chef, Apprentice Chef, Food</a:t>
            </a:r>
          </a:p>
          <a:p>
            <a:pPr algn="l"/>
            <a:r>
              <a:rPr lang="en-US" sz="1000" dirty="0">
                <a:solidFill>
                  <a:schemeClr val="tx1"/>
                </a:solidFill>
              </a:rPr>
              <a:t>Preparation </a:t>
            </a:r>
            <a:r>
              <a:rPr lang="en-US" sz="1000" dirty="0" smtClean="0">
                <a:solidFill>
                  <a:schemeClr val="tx1"/>
                </a:solidFill>
              </a:rPr>
              <a:t>Assistant.</a:t>
            </a:r>
            <a:br>
              <a:rPr lang="en-US" sz="1000" dirty="0" smtClean="0">
                <a:solidFill>
                  <a:schemeClr val="tx1"/>
                </a:solidFill>
              </a:rPr>
            </a:br>
            <a:r>
              <a:rPr lang="en-US" sz="1000" dirty="0" smtClean="0">
                <a:solidFill>
                  <a:schemeClr val="tx1"/>
                </a:solidFill>
              </a:rPr>
              <a:t>Salary</a:t>
            </a:r>
            <a:r>
              <a:rPr lang="en-US" sz="1000" dirty="0">
                <a:solidFill>
                  <a:schemeClr val="tx1"/>
                </a:solidFill>
              </a:rPr>
              <a:t>: £10-16k per year</a:t>
            </a:r>
            <a:endParaRPr lang="en-GB" sz="1000" dirty="0">
              <a:solidFill>
                <a:schemeClr val="tx1"/>
              </a:solidFill>
              <a:ea typeface="Kozuka Gothic Pro H" panose="020B0800000000000000" pitchFamily="34" charset="-128"/>
            </a:endParaRPr>
          </a:p>
        </p:txBody>
      </p:sp>
      <p:sp>
        <p:nvSpPr>
          <p:cNvPr id="22" name="Title 1"/>
          <p:cNvSpPr txBox="1">
            <a:spLocks/>
          </p:cNvSpPr>
          <p:nvPr/>
        </p:nvSpPr>
        <p:spPr>
          <a:xfrm>
            <a:off x="236867" y="6098641"/>
            <a:ext cx="2784788" cy="717742"/>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FF0000"/>
                </a:solidFill>
              </a:rPr>
              <a:t>Senior/Sous Chef</a:t>
            </a:r>
          </a:p>
          <a:p>
            <a:pPr algn="l"/>
            <a:r>
              <a:rPr lang="en-US" sz="1000" dirty="0">
                <a:solidFill>
                  <a:schemeClr val="tx1"/>
                </a:solidFill>
              </a:rPr>
              <a:t>Can also be called: Sous Chef, Kitchen Supervisor, Head Cook, Senior Cook, Second </a:t>
            </a:r>
            <a:r>
              <a:rPr lang="en-US" sz="1000" dirty="0" smtClean="0">
                <a:solidFill>
                  <a:schemeClr val="tx1"/>
                </a:solidFill>
              </a:rPr>
              <a:t>Chef. Salary</a:t>
            </a:r>
            <a:r>
              <a:rPr lang="en-US" sz="1000" dirty="0">
                <a:solidFill>
                  <a:schemeClr val="tx1"/>
                </a:solidFill>
              </a:rPr>
              <a:t>: £17-28k per year</a:t>
            </a:r>
          </a:p>
        </p:txBody>
      </p:sp>
      <p:sp>
        <p:nvSpPr>
          <p:cNvPr id="65" name="Title 1"/>
          <p:cNvSpPr txBox="1">
            <a:spLocks/>
          </p:cNvSpPr>
          <p:nvPr/>
        </p:nvSpPr>
        <p:spPr>
          <a:xfrm>
            <a:off x="236867" y="6970802"/>
            <a:ext cx="2737705" cy="850900"/>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rgbClr val="FF0000"/>
                </a:solidFill>
              </a:rPr>
              <a:t>Section Chef</a:t>
            </a:r>
            <a:br>
              <a:rPr lang="en-US" sz="1000" b="1" dirty="0" smtClean="0">
                <a:solidFill>
                  <a:srgbClr val="FF0000"/>
                </a:solidFill>
              </a:rPr>
            </a:br>
            <a:r>
              <a:rPr lang="en-US" sz="1000" dirty="0">
                <a:solidFill>
                  <a:schemeClr val="tx1"/>
                </a:solidFill>
              </a:rPr>
              <a:t>Can also be called: </a:t>
            </a:r>
            <a:r>
              <a:rPr lang="en-US" sz="1000" dirty="0" smtClean="0">
                <a:solidFill>
                  <a:schemeClr val="tx1"/>
                </a:solidFill>
              </a:rPr>
              <a:t>Chef de </a:t>
            </a:r>
            <a:r>
              <a:rPr lang="en-US" sz="1000" dirty="0" err="1" smtClean="0">
                <a:solidFill>
                  <a:schemeClr val="tx1"/>
                </a:solidFill>
              </a:rPr>
              <a:t>Partie</a:t>
            </a:r>
            <a:r>
              <a:rPr lang="en-US" sz="1000" dirty="0" smtClean="0">
                <a:solidFill>
                  <a:schemeClr val="tx1"/>
                </a:solidFill>
              </a:rPr>
              <a:t>, Saucier, </a:t>
            </a:r>
            <a:r>
              <a:rPr lang="en-US" sz="1000" dirty="0" err="1" smtClean="0">
                <a:solidFill>
                  <a:schemeClr val="tx1"/>
                </a:solidFill>
              </a:rPr>
              <a:t>Patisseur</a:t>
            </a:r>
            <a:r>
              <a:rPr lang="en-US" sz="1000" dirty="0" smtClean="0">
                <a:solidFill>
                  <a:schemeClr val="tx1"/>
                </a:solidFill>
              </a:rPr>
              <a:t>, </a:t>
            </a:r>
            <a:r>
              <a:rPr lang="en-US" sz="1000" dirty="0" err="1" smtClean="0">
                <a:solidFill>
                  <a:schemeClr val="tx1"/>
                </a:solidFill>
              </a:rPr>
              <a:t>Poissonier</a:t>
            </a:r>
            <a:r>
              <a:rPr lang="en-US" sz="1000" dirty="0" smtClean="0">
                <a:solidFill>
                  <a:schemeClr val="tx1"/>
                </a:solidFill>
              </a:rPr>
              <a:t>, </a:t>
            </a:r>
            <a:r>
              <a:rPr lang="en-US" sz="1000" dirty="0" err="1" smtClean="0">
                <a:solidFill>
                  <a:schemeClr val="tx1"/>
                </a:solidFill>
              </a:rPr>
              <a:t>Rotisseur</a:t>
            </a:r>
            <a:r>
              <a:rPr lang="en-US" sz="1000" dirty="0" smtClean="0">
                <a:solidFill>
                  <a:schemeClr val="tx1"/>
                </a:solidFill>
              </a:rPr>
              <a:t>, </a:t>
            </a:r>
            <a:r>
              <a:rPr lang="en-US" sz="1000" dirty="0" err="1" smtClean="0">
                <a:solidFill>
                  <a:schemeClr val="tx1"/>
                </a:solidFill>
              </a:rPr>
              <a:t>Entremetier</a:t>
            </a:r>
            <a:r>
              <a:rPr lang="en-US" sz="1000" dirty="0" smtClean="0">
                <a:solidFill>
                  <a:schemeClr val="tx1"/>
                </a:solidFill>
              </a:rPr>
              <a:t>, </a:t>
            </a:r>
            <a:r>
              <a:rPr lang="en-US" sz="1000" dirty="0" err="1" smtClean="0">
                <a:solidFill>
                  <a:schemeClr val="tx1"/>
                </a:solidFill>
              </a:rPr>
              <a:t>Garde</a:t>
            </a:r>
            <a:r>
              <a:rPr lang="en-US" sz="1000" dirty="0" smtClean="0">
                <a:solidFill>
                  <a:schemeClr val="tx1"/>
                </a:solidFill>
              </a:rPr>
              <a:t> Manger. Salary</a:t>
            </a:r>
            <a:r>
              <a:rPr lang="en-US" sz="1000" dirty="0">
                <a:solidFill>
                  <a:schemeClr val="tx1"/>
                </a:solidFill>
              </a:rPr>
              <a:t>: £</a:t>
            </a:r>
            <a:r>
              <a:rPr lang="en-US" sz="1000" dirty="0" smtClean="0">
                <a:solidFill>
                  <a:schemeClr val="tx1"/>
                </a:solidFill>
              </a:rPr>
              <a:t>14-18k </a:t>
            </a:r>
            <a:r>
              <a:rPr lang="en-US" sz="1000" dirty="0">
                <a:solidFill>
                  <a:schemeClr val="tx1"/>
                </a:solidFill>
              </a:rPr>
              <a:t>per year</a:t>
            </a:r>
          </a:p>
          <a:p>
            <a:pPr algn="l"/>
            <a:endParaRPr lang="en-US" sz="1000" b="1" dirty="0">
              <a:solidFill>
                <a:srgbClr val="FF0000"/>
              </a:solidFill>
            </a:endParaRPr>
          </a:p>
        </p:txBody>
      </p:sp>
      <p:pic>
        <p:nvPicPr>
          <p:cNvPr id="66" name="Picture 2" descr="https://media.licdn.com/mpr/mpr/shrinknp_800_800/AAEAAQAAAAAAAATVAAAAJGExNTZiOTNkLWM5NWItNGExOS05NmM2LTg4ODhkMTRhZGEzO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724" t="10647" r="26158" b="9180"/>
          <a:stretch/>
        </p:blipFill>
        <p:spPr bwMode="auto">
          <a:xfrm>
            <a:off x="299196" y="1355215"/>
            <a:ext cx="2754140" cy="25475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104427" y="255454"/>
            <a:ext cx="6010959" cy="3437849"/>
            <a:chOff x="2820006" y="182238"/>
            <a:chExt cx="6010959" cy="3437849"/>
          </a:xfrm>
        </p:grpSpPr>
        <p:pic>
          <p:nvPicPr>
            <p:cNvPr id="27" name="Picture 2" descr="https://media.licdn.com/mpr/mpr/shrinknp_800_800/AAEAAQAAAAAAAARWAAAAJDAzYTZkMjg3LTkzMTctNGZkZC05NWQwLWI5YTU4NWJkMWU3M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88" t="8039" r="16259"/>
            <a:stretch/>
          </p:blipFill>
          <p:spPr bwMode="auto">
            <a:xfrm>
              <a:off x="5311148" y="182238"/>
              <a:ext cx="633256" cy="5801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media.licdn.com/mpr/mpr/shrinknp_800_800/AAEAAQAAAAAAAAVfAAAAJDhmNDY2NGRjLTllYmQtNDgzOS1hMDMxLTY4YmFlYTVhYTcyY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91" t="8532" r="32788" b="5849"/>
            <a:stretch/>
          </p:blipFill>
          <p:spPr bwMode="auto">
            <a:xfrm>
              <a:off x="5417371" y="874607"/>
              <a:ext cx="420809" cy="5556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media.licdn.com/mpr/mpr/shrinknp_800_800/AAEAAQAAAAAAAAPzAAAAJDk5M2I4YTIyLTFmY2MtNDlkOC05OWZkLTVlMjljMmMyZWNiM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25" t="11104" r="18401" b="10637"/>
            <a:stretch/>
          </p:blipFill>
          <p:spPr bwMode="auto">
            <a:xfrm>
              <a:off x="5300107" y="1574019"/>
              <a:ext cx="655336" cy="4551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media.licdn.com/mpr/mpr/shrinknp_800_800/AAEAAQAAAAAAAAZZAAAAJDFlZTNjYmJiLWJkNTktNDg1Yy1hZTVkLTA3NmQ4MTU1OGI5Zg.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01" t="6768" r="31120" b="9509"/>
            <a:stretch/>
          </p:blipFill>
          <p:spPr bwMode="auto">
            <a:xfrm>
              <a:off x="3074247" y="2059853"/>
              <a:ext cx="368637" cy="4959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media.licdn.com/mpr/mpr/shrinknp_800_800/AAEAAQAAAAAAAAP9AAAAJGQ0Y2FmZjE5LTVhZmQtNDY1YS05MjhjLTAwNTA4NzE0NmU1OA.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008" t="10578" r="35946" b="6215"/>
            <a:stretch/>
          </p:blipFill>
          <p:spPr bwMode="auto">
            <a:xfrm>
              <a:off x="3863645" y="2072793"/>
              <a:ext cx="352718" cy="5600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media.licdn.com/mpr/mpr/shrinknp_800_800/AAEAAQAAAAAAAASwAAAAJGUwMjc3ZWM2LWI5ZjYtNDQwNC05YjIzLTI4YzEwMjI4ZjFhYg.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829" t="11040" r="37441" b="8519"/>
            <a:stretch/>
          </p:blipFill>
          <p:spPr bwMode="auto">
            <a:xfrm>
              <a:off x="4628321" y="2101364"/>
              <a:ext cx="471712" cy="5096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media.licdn.com/mpr/mpr/shrinknp_800_800/AAEAAQAAAAAAAASFAAAAJGJkMTdjMGIxLWYwOTUtNDQ3MC1hMWIwLWU1ZTg5NWRlZDc3ZQ.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462" t="8078" r="27498" b="11299"/>
            <a:stretch/>
          </p:blipFill>
          <p:spPr bwMode="auto">
            <a:xfrm>
              <a:off x="6045961" y="2114304"/>
              <a:ext cx="546078" cy="4680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media.licdn.com/mpr/mpr/shrinknp_800_800/AAEAAQAAAAAAAASxAAAAJGVjNjFlZmU0LTA0ZDUtNGIyMy1iNDFmLThiNjBkZGNjNWIyZ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445" t="6791" r="39228" b="12330"/>
            <a:stretch/>
          </p:blipFill>
          <p:spPr bwMode="auto">
            <a:xfrm>
              <a:off x="7056451" y="2082469"/>
              <a:ext cx="367539" cy="5471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media.licdn.com/mpr/mpr/shrinknp_800_800/AAEAAQAAAAAAAAV9AAAAJDAwMGM1NGRjLTUxMGYtNGZkNS05OWVmLWI2MzI0MTA1ODI5OQ.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5235" t="8316" r="29694" b="10222"/>
            <a:stretch/>
          </p:blipFill>
          <p:spPr bwMode="auto">
            <a:xfrm>
              <a:off x="7903367" y="2072793"/>
              <a:ext cx="499622" cy="5048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media.licdn.com/mpr/mpr/shrinknp_800_800/AAEAAQAAAAAAAATVAAAAJGExNTZiOTNkLWM5NWItNGExOS05NmM2LTg4ODhkMTRhZGEzOQ.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5724" t="10647" r="26158" b="9180"/>
            <a:stretch/>
          </p:blipFill>
          <p:spPr bwMode="auto">
            <a:xfrm>
              <a:off x="4215450" y="2803971"/>
              <a:ext cx="640414" cy="5923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s://media.licdn.com/mpr/mpr/shrinknp_800_800/AAEAAQAAAAAAAAZCAAAAJDIzODBlNDY4LWFhYzYtNDZlZC04NzdlLTBlMjg5ZjI3NDU0Ng.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9859" t="11783" r="31322" b="28512"/>
            <a:stretch/>
          </p:blipFill>
          <p:spPr bwMode="auto">
            <a:xfrm>
              <a:off x="6713789" y="2869417"/>
              <a:ext cx="612393" cy="46789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https://media.licdn.com/mpr/mpr/shrinknp_800_800/AAEAAQAAAAAAAAaUAAAAJDhjZTE1MWQwLTMyMTEtNDI3YS04YmRkLWJkMzQ1Y2MzNWI0NQ.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8184" t="7421" r="39506" b="8201"/>
            <a:stretch/>
          </p:blipFill>
          <p:spPr bwMode="auto">
            <a:xfrm>
              <a:off x="5471027" y="2632833"/>
              <a:ext cx="313494" cy="77661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4963171" y="693315"/>
              <a:ext cx="1329210" cy="246221"/>
            </a:xfrm>
            <a:prstGeom prst="rect">
              <a:avLst/>
            </a:prstGeom>
          </p:spPr>
          <p:txBody>
            <a:bodyPr wrap="none">
              <a:spAutoFit/>
            </a:bodyPr>
            <a:lstStyle/>
            <a:p>
              <a:pPr algn="ctr"/>
              <a:r>
                <a:rPr lang="en-GB" sz="1000" b="1" i="1" dirty="0">
                  <a:solidFill>
                    <a:srgbClr val="FF0000"/>
                  </a:solidFill>
                </a:rPr>
                <a:t>EXECUTIVE CHEF</a:t>
              </a:r>
            </a:p>
          </p:txBody>
        </p:sp>
        <p:sp>
          <p:nvSpPr>
            <p:cNvPr id="42" name="Rectangle 41"/>
            <p:cNvSpPr/>
            <p:nvPr/>
          </p:nvSpPr>
          <p:spPr>
            <a:xfrm>
              <a:off x="4931911" y="1373239"/>
              <a:ext cx="1391728" cy="246221"/>
            </a:xfrm>
            <a:prstGeom prst="rect">
              <a:avLst/>
            </a:prstGeom>
          </p:spPr>
          <p:txBody>
            <a:bodyPr wrap="none">
              <a:spAutoFit/>
            </a:bodyPr>
            <a:lstStyle/>
            <a:p>
              <a:pPr algn="ctr"/>
              <a:r>
                <a:rPr lang="en-GB" sz="1000" b="1" i="1" dirty="0">
                  <a:solidFill>
                    <a:srgbClr val="FF0000"/>
                  </a:solidFill>
                </a:rPr>
                <a:t>CHEF DE CUISINE</a:t>
              </a:r>
              <a:endParaRPr lang="en-GB" sz="1000" b="1" dirty="0">
                <a:solidFill>
                  <a:srgbClr val="FF0000"/>
                </a:solidFill>
              </a:endParaRPr>
            </a:p>
          </p:txBody>
        </p:sp>
        <p:sp>
          <p:nvSpPr>
            <p:cNvPr id="43" name="Rectangle 42"/>
            <p:cNvSpPr/>
            <p:nvPr/>
          </p:nvSpPr>
          <p:spPr>
            <a:xfrm>
              <a:off x="5153125" y="2011305"/>
              <a:ext cx="949299" cy="246221"/>
            </a:xfrm>
            <a:prstGeom prst="rect">
              <a:avLst/>
            </a:prstGeom>
          </p:spPr>
          <p:txBody>
            <a:bodyPr wrap="none">
              <a:spAutoFit/>
            </a:bodyPr>
            <a:lstStyle/>
            <a:p>
              <a:pPr algn="ctr"/>
              <a:r>
                <a:rPr lang="en-GB" sz="1000" b="1" i="1" dirty="0" smtClean="0">
                  <a:solidFill>
                    <a:srgbClr val="FF0000"/>
                  </a:solidFill>
                </a:rPr>
                <a:t>SOUS CHEF</a:t>
              </a:r>
              <a:endParaRPr lang="en-GB" sz="1000" b="1" dirty="0">
                <a:solidFill>
                  <a:srgbClr val="FF0000"/>
                </a:solidFill>
              </a:endParaRPr>
            </a:p>
          </p:txBody>
        </p:sp>
        <p:sp>
          <p:nvSpPr>
            <p:cNvPr id="46" name="Rectangle 45"/>
            <p:cNvSpPr/>
            <p:nvPr/>
          </p:nvSpPr>
          <p:spPr>
            <a:xfrm>
              <a:off x="2820006" y="2619893"/>
              <a:ext cx="772969" cy="246221"/>
            </a:xfrm>
            <a:prstGeom prst="rect">
              <a:avLst/>
            </a:prstGeom>
          </p:spPr>
          <p:txBody>
            <a:bodyPr wrap="none">
              <a:spAutoFit/>
            </a:bodyPr>
            <a:lstStyle/>
            <a:p>
              <a:pPr algn="ctr"/>
              <a:r>
                <a:rPr lang="en-GB" sz="1000" b="1" i="1" dirty="0" smtClean="0">
                  <a:solidFill>
                    <a:srgbClr val="FF0000"/>
                  </a:solidFill>
                </a:rPr>
                <a:t>SAUCIER</a:t>
              </a:r>
              <a:endParaRPr lang="en-GB" sz="1000" b="1" dirty="0">
                <a:solidFill>
                  <a:srgbClr val="FF0000"/>
                </a:solidFill>
              </a:endParaRPr>
            </a:p>
          </p:txBody>
        </p:sp>
        <p:sp>
          <p:nvSpPr>
            <p:cNvPr id="47" name="Rectangle 46"/>
            <p:cNvSpPr/>
            <p:nvPr/>
          </p:nvSpPr>
          <p:spPr>
            <a:xfrm>
              <a:off x="3518526" y="2619893"/>
              <a:ext cx="962123" cy="246221"/>
            </a:xfrm>
            <a:prstGeom prst="rect">
              <a:avLst/>
            </a:prstGeom>
          </p:spPr>
          <p:txBody>
            <a:bodyPr wrap="none">
              <a:spAutoFit/>
            </a:bodyPr>
            <a:lstStyle/>
            <a:p>
              <a:pPr algn="ctr"/>
              <a:r>
                <a:rPr lang="en-GB" sz="1000" b="1" i="1" dirty="0">
                  <a:solidFill>
                    <a:srgbClr val="FF0000"/>
                  </a:solidFill>
                </a:rPr>
                <a:t>RÔTISSEUR</a:t>
              </a:r>
              <a:endParaRPr lang="en-GB" sz="1000" b="1" dirty="0">
                <a:solidFill>
                  <a:srgbClr val="FF0000"/>
                </a:solidFill>
              </a:endParaRPr>
            </a:p>
          </p:txBody>
        </p:sp>
        <p:sp>
          <p:nvSpPr>
            <p:cNvPr id="48" name="Rectangle 47"/>
            <p:cNvSpPr/>
            <p:nvPr/>
          </p:nvSpPr>
          <p:spPr>
            <a:xfrm>
              <a:off x="4428648" y="2623485"/>
              <a:ext cx="1042273" cy="246221"/>
            </a:xfrm>
            <a:prstGeom prst="rect">
              <a:avLst/>
            </a:prstGeom>
          </p:spPr>
          <p:txBody>
            <a:bodyPr wrap="none">
              <a:spAutoFit/>
            </a:bodyPr>
            <a:lstStyle/>
            <a:p>
              <a:pPr algn="ctr"/>
              <a:r>
                <a:rPr lang="en-GB" sz="1000" b="1" i="1" dirty="0" smtClean="0">
                  <a:solidFill>
                    <a:srgbClr val="FF0000"/>
                  </a:solidFill>
                </a:rPr>
                <a:t>POISSONIER</a:t>
              </a:r>
              <a:endParaRPr lang="en-GB" sz="1000" b="1" dirty="0">
                <a:solidFill>
                  <a:srgbClr val="FF0000"/>
                </a:solidFill>
              </a:endParaRPr>
            </a:p>
          </p:txBody>
        </p:sp>
        <p:sp>
          <p:nvSpPr>
            <p:cNvPr id="49" name="Rectangle 48"/>
            <p:cNvSpPr/>
            <p:nvPr/>
          </p:nvSpPr>
          <p:spPr>
            <a:xfrm>
              <a:off x="5677081" y="2636297"/>
              <a:ext cx="1136851" cy="246221"/>
            </a:xfrm>
            <a:prstGeom prst="rect">
              <a:avLst/>
            </a:prstGeom>
          </p:spPr>
          <p:txBody>
            <a:bodyPr wrap="none">
              <a:spAutoFit/>
            </a:bodyPr>
            <a:lstStyle/>
            <a:p>
              <a:pPr algn="ctr"/>
              <a:r>
                <a:rPr lang="en-GB" sz="1000" b="1" i="1" dirty="0">
                  <a:solidFill>
                    <a:srgbClr val="FF0000"/>
                  </a:solidFill>
                </a:rPr>
                <a:t>ENTREMÉTIER</a:t>
              </a:r>
            </a:p>
          </p:txBody>
        </p:sp>
        <p:sp>
          <p:nvSpPr>
            <p:cNvPr id="50" name="Rectangle 49"/>
            <p:cNvSpPr/>
            <p:nvPr/>
          </p:nvSpPr>
          <p:spPr>
            <a:xfrm>
              <a:off x="6698293" y="2626492"/>
              <a:ext cx="1237839" cy="246221"/>
            </a:xfrm>
            <a:prstGeom prst="rect">
              <a:avLst/>
            </a:prstGeom>
          </p:spPr>
          <p:txBody>
            <a:bodyPr wrap="none">
              <a:spAutoFit/>
            </a:bodyPr>
            <a:lstStyle/>
            <a:p>
              <a:pPr algn="ctr"/>
              <a:r>
                <a:rPr lang="en-GB" sz="1000" b="1" i="1" dirty="0">
                  <a:solidFill>
                    <a:srgbClr val="FF0000"/>
                  </a:solidFill>
                </a:rPr>
                <a:t>GARDE MANGER</a:t>
              </a:r>
              <a:endParaRPr lang="en-GB" sz="1000" b="1" dirty="0">
                <a:solidFill>
                  <a:srgbClr val="FF0000"/>
                </a:solidFill>
              </a:endParaRPr>
            </a:p>
          </p:txBody>
        </p:sp>
        <p:sp>
          <p:nvSpPr>
            <p:cNvPr id="51" name="Rectangle 50"/>
            <p:cNvSpPr/>
            <p:nvPr/>
          </p:nvSpPr>
          <p:spPr>
            <a:xfrm>
              <a:off x="7889681" y="2623485"/>
              <a:ext cx="941284" cy="246221"/>
            </a:xfrm>
            <a:prstGeom prst="rect">
              <a:avLst/>
            </a:prstGeom>
          </p:spPr>
          <p:txBody>
            <a:bodyPr wrap="none">
              <a:spAutoFit/>
            </a:bodyPr>
            <a:lstStyle/>
            <a:p>
              <a:pPr algn="ctr"/>
              <a:r>
                <a:rPr lang="en-GB" sz="1000" b="1" i="1" dirty="0">
                  <a:solidFill>
                    <a:srgbClr val="FF0000"/>
                  </a:solidFill>
                </a:rPr>
                <a:t>PÂTISSEUR</a:t>
              </a:r>
            </a:p>
          </p:txBody>
        </p:sp>
        <p:sp>
          <p:nvSpPr>
            <p:cNvPr id="52" name="Rectangle 51"/>
            <p:cNvSpPr/>
            <p:nvPr/>
          </p:nvSpPr>
          <p:spPr>
            <a:xfrm>
              <a:off x="4120194" y="3373866"/>
              <a:ext cx="752130" cy="246221"/>
            </a:xfrm>
            <a:prstGeom prst="rect">
              <a:avLst/>
            </a:prstGeom>
          </p:spPr>
          <p:txBody>
            <a:bodyPr wrap="none">
              <a:spAutoFit/>
            </a:bodyPr>
            <a:lstStyle/>
            <a:p>
              <a:pPr algn="ctr"/>
              <a:r>
                <a:rPr lang="en-GB" sz="1000" b="1" i="1" dirty="0">
                  <a:solidFill>
                    <a:srgbClr val="FF0000"/>
                  </a:solidFill>
                </a:rPr>
                <a:t>COMMIS</a:t>
              </a:r>
            </a:p>
          </p:txBody>
        </p:sp>
        <p:sp>
          <p:nvSpPr>
            <p:cNvPr id="53" name="Rectangle 52"/>
            <p:cNvSpPr/>
            <p:nvPr/>
          </p:nvSpPr>
          <p:spPr>
            <a:xfrm>
              <a:off x="6163612" y="3373866"/>
              <a:ext cx="1901483" cy="246221"/>
            </a:xfrm>
            <a:prstGeom prst="rect">
              <a:avLst/>
            </a:prstGeom>
          </p:spPr>
          <p:txBody>
            <a:bodyPr wrap="none">
              <a:spAutoFit/>
            </a:bodyPr>
            <a:lstStyle/>
            <a:p>
              <a:pPr algn="ctr"/>
              <a:r>
                <a:rPr lang="en-GB" sz="1000" b="1" i="1" dirty="0">
                  <a:solidFill>
                    <a:srgbClr val="FF0000"/>
                  </a:solidFill>
                </a:rPr>
                <a:t>PLONGEUR</a:t>
              </a:r>
              <a:r>
                <a:rPr lang="en-GB" sz="1000" i="1" dirty="0">
                  <a:solidFill>
                    <a:srgbClr val="FF0000"/>
                  </a:solidFill>
                </a:rPr>
                <a:t> or</a:t>
              </a:r>
              <a:r>
                <a:rPr lang="en-GB" sz="1000" b="1" i="1" dirty="0">
                  <a:solidFill>
                    <a:srgbClr val="FF0000"/>
                  </a:solidFill>
                </a:rPr>
                <a:t> ESCUELERIE</a:t>
              </a:r>
            </a:p>
          </p:txBody>
        </p:sp>
        <p:sp>
          <p:nvSpPr>
            <p:cNvPr id="54" name="Rectangle 53"/>
            <p:cNvSpPr/>
            <p:nvPr/>
          </p:nvSpPr>
          <p:spPr>
            <a:xfrm>
              <a:off x="5284129" y="3373866"/>
              <a:ext cx="870752" cy="246221"/>
            </a:xfrm>
            <a:prstGeom prst="rect">
              <a:avLst/>
            </a:prstGeom>
          </p:spPr>
          <p:txBody>
            <a:bodyPr wrap="none">
              <a:spAutoFit/>
            </a:bodyPr>
            <a:lstStyle/>
            <a:p>
              <a:pPr algn="ctr"/>
              <a:r>
                <a:rPr lang="en-GB" sz="1000" b="1" i="1" dirty="0">
                  <a:solidFill>
                    <a:srgbClr val="FF0000"/>
                  </a:solidFill>
                </a:rPr>
                <a:t>STAGIARE</a:t>
              </a:r>
            </a:p>
          </p:txBody>
        </p:sp>
        <p:cxnSp>
          <p:nvCxnSpPr>
            <p:cNvPr id="55" name="Straight Arrow Connector 54"/>
            <p:cNvCxnSpPr/>
            <p:nvPr/>
          </p:nvCxnSpPr>
          <p:spPr>
            <a:xfrm>
              <a:off x="5627775" y="2188841"/>
              <a:ext cx="0" cy="4221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156436" y="2350398"/>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6848" y="2350398"/>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530713" y="2350398"/>
              <a:ext cx="3329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632032" y="2350398"/>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553953" y="2350398"/>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463227" y="2350398"/>
              <a:ext cx="3329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90706" y="3105386"/>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885983" y="3105386"/>
              <a:ext cx="463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itle 1"/>
            <p:cNvSpPr txBox="1">
              <a:spLocks/>
            </p:cNvSpPr>
            <p:nvPr/>
          </p:nvSpPr>
          <p:spPr>
            <a:xfrm>
              <a:off x="3194669" y="1487826"/>
              <a:ext cx="1851050" cy="354029"/>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r>
                <a:rPr lang="en-GB" sz="2200" b="1" u="sng" dirty="0" smtClean="0">
                  <a:solidFill>
                    <a:srgbClr val="FF0000"/>
                  </a:solidFill>
                </a:rPr>
                <a:t>Kitchen Brigade</a:t>
              </a:r>
              <a:endParaRPr lang="en-GB" sz="2200" b="1" u="sng" dirty="0">
                <a:solidFill>
                  <a:srgbClr val="FF0000"/>
                </a:solidFill>
              </a:endParaRPr>
            </a:p>
          </p:txBody>
        </p:sp>
      </p:grpSp>
      <p:sp>
        <p:nvSpPr>
          <p:cNvPr id="91" name="Title 1"/>
          <p:cNvSpPr txBox="1">
            <a:spLocks/>
          </p:cNvSpPr>
          <p:nvPr/>
        </p:nvSpPr>
        <p:spPr>
          <a:xfrm>
            <a:off x="3191613" y="4660065"/>
            <a:ext cx="2580177" cy="1677662"/>
          </a:xfrm>
          <a:prstGeom prst="rect">
            <a:avLst/>
          </a:prstGeom>
          <a:noFill/>
          <a:ln w="28575">
            <a:solidFill>
              <a:schemeClr val="accent5"/>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chemeClr val="accent5"/>
                </a:solidFill>
              </a:rPr>
              <a:t>Full time</a:t>
            </a:r>
            <a:br>
              <a:rPr lang="en-US" sz="1000" b="1" dirty="0">
                <a:solidFill>
                  <a:schemeClr val="accent5"/>
                </a:solidFill>
              </a:rPr>
            </a:br>
            <a:r>
              <a:rPr lang="en-US" sz="1000" dirty="0">
                <a:solidFill>
                  <a:schemeClr val="tx1"/>
                </a:solidFill>
              </a:rPr>
              <a:t>No specific number of hours that makes someone either full or part time, but a full time worker usually works more than 35 hours. The law says that workers don’t usually have to work more than 48 hours a week on average, unless they choose to</a:t>
            </a:r>
            <a:r>
              <a:rPr lang="en-US" sz="1000" dirty="0" smtClean="0">
                <a:solidFill>
                  <a:schemeClr val="tx1"/>
                </a:solidFill>
              </a:rPr>
              <a:t>. This </a:t>
            </a:r>
            <a:r>
              <a:rPr lang="en-US" sz="1000" dirty="0">
                <a:solidFill>
                  <a:schemeClr val="tx1"/>
                </a:solidFill>
              </a:rPr>
              <a:t>law is sometimes called the ‘working time directive’ or ‘working time regulations’.</a:t>
            </a:r>
          </a:p>
          <a:p>
            <a:pPr algn="l"/>
            <a:endParaRPr lang="en-US" sz="1000" b="1" dirty="0" smtClean="0">
              <a:solidFill>
                <a:schemeClr val="accent5"/>
              </a:solidFill>
            </a:endParaRPr>
          </a:p>
          <a:p>
            <a:pPr algn="l"/>
            <a:endParaRPr lang="en-US" sz="1000" dirty="0">
              <a:solidFill>
                <a:schemeClr val="tx1"/>
              </a:solidFill>
            </a:endParaRPr>
          </a:p>
        </p:txBody>
      </p:sp>
      <p:sp>
        <p:nvSpPr>
          <p:cNvPr id="97" name="Title 1"/>
          <p:cNvSpPr txBox="1">
            <a:spLocks/>
          </p:cNvSpPr>
          <p:nvPr/>
        </p:nvSpPr>
        <p:spPr>
          <a:xfrm>
            <a:off x="3176136" y="6453525"/>
            <a:ext cx="2595655" cy="1199376"/>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7030A0"/>
                </a:solidFill>
              </a:rPr>
              <a:t>Part time</a:t>
            </a:r>
            <a:r>
              <a:rPr lang="en-US" sz="1000" b="1" dirty="0">
                <a:solidFill>
                  <a:schemeClr val="accent5"/>
                </a:solidFill>
              </a:rPr>
              <a:t/>
            </a:r>
            <a:br>
              <a:rPr lang="en-US" sz="1000" b="1" dirty="0">
                <a:solidFill>
                  <a:schemeClr val="accent5"/>
                </a:solidFill>
              </a:rPr>
            </a:br>
            <a:r>
              <a:rPr lang="en-US" sz="1000" dirty="0">
                <a:solidFill>
                  <a:schemeClr val="tx1"/>
                </a:solidFill>
              </a:rPr>
              <a:t>Part-time work is when a worker is contracted for anything less than the basic full-time hours. There are no set number of hours that makes someone full or part-time, however average part-time contracts are often 16-20 hours</a:t>
            </a:r>
            <a:r>
              <a:rPr lang="en-US" sz="1000" dirty="0" smtClean="0">
                <a:solidFill>
                  <a:schemeClr val="tx1"/>
                </a:solidFill>
              </a:rPr>
              <a:t>.</a:t>
            </a:r>
            <a:endParaRPr lang="en-US" sz="1000" b="1" dirty="0" smtClean="0">
              <a:solidFill>
                <a:schemeClr val="accent5"/>
              </a:solidFill>
            </a:endParaRPr>
          </a:p>
          <a:p>
            <a:pPr algn="l"/>
            <a:endParaRPr lang="en-US" sz="1000" dirty="0">
              <a:solidFill>
                <a:schemeClr val="tx1"/>
              </a:solidFill>
            </a:endParaRPr>
          </a:p>
        </p:txBody>
      </p:sp>
      <p:sp>
        <p:nvSpPr>
          <p:cNvPr id="100" name="Title 1"/>
          <p:cNvSpPr txBox="1">
            <a:spLocks/>
          </p:cNvSpPr>
          <p:nvPr/>
        </p:nvSpPr>
        <p:spPr>
          <a:xfrm>
            <a:off x="3163705" y="7801363"/>
            <a:ext cx="2661745" cy="1194589"/>
          </a:xfrm>
          <a:prstGeom prst="rect">
            <a:avLst/>
          </a:prstGeom>
          <a:noFill/>
          <a:ln w="28575">
            <a:solidFill>
              <a:schemeClr val="accent2">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chemeClr val="accent2">
                    <a:lumMod val="75000"/>
                  </a:schemeClr>
                </a:solidFill>
              </a:rPr>
              <a:t>Casual</a:t>
            </a:r>
            <a:r>
              <a:rPr lang="en-US" sz="1000" dirty="0">
                <a:solidFill>
                  <a:schemeClr val="tx1"/>
                </a:solidFill>
              </a:rPr>
              <a:t/>
            </a:r>
            <a:br>
              <a:rPr lang="en-US" sz="1000" dirty="0">
                <a:solidFill>
                  <a:schemeClr val="tx1"/>
                </a:solidFill>
              </a:rPr>
            </a:br>
            <a:r>
              <a:rPr lang="en-US" sz="1000" dirty="0" err="1">
                <a:solidFill>
                  <a:schemeClr val="tx1"/>
                </a:solidFill>
              </a:rPr>
              <a:t>Casual</a:t>
            </a:r>
            <a:r>
              <a:rPr lang="en-US" sz="1000" dirty="0">
                <a:solidFill>
                  <a:schemeClr val="tx1"/>
                </a:solidFill>
              </a:rPr>
              <a:t> workers are hired on an irregular basis for a short period of time (no more than 12 weeks). There is no continuing commitment from the employer to offer work, and no obligation on the part of the casual </a:t>
            </a:r>
            <a:r>
              <a:rPr lang="en-US" sz="1000" dirty="0" smtClean="0">
                <a:solidFill>
                  <a:schemeClr val="tx1"/>
                </a:solidFill>
              </a:rPr>
              <a:t>worker to </a:t>
            </a:r>
            <a:r>
              <a:rPr lang="en-US" sz="1000" dirty="0">
                <a:solidFill>
                  <a:schemeClr val="tx1"/>
                </a:solidFill>
              </a:rPr>
              <a:t>do the work offered.</a:t>
            </a:r>
          </a:p>
          <a:p>
            <a:pPr algn="l"/>
            <a:endParaRPr lang="en-US" sz="10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09410091"/>
              </p:ext>
            </p:extLst>
          </p:nvPr>
        </p:nvGraphicFramePr>
        <p:xfrm>
          <a:off x="5941748" y="4643554"/>
          <a:ext cx="3610613" cy="3459480"/>
        </p:xfrm>
        <a:graphic>
          <a:graphicData uri="http://schemas.openxmlformats.org/drawingml/2006/table">
            <a:tbl>
              <a:tblPr firstRow="1" bandRow="1">
                <a:tableStyleId>{5C22544A-7EE6-4342-B048-85BDC9FD1C3A}</a:tableStyleId>
              </a:tblPr>
              <a:tblGrid>
                <a:gridCol w="2302218">
                  <a:extLst>
                    <a:ext uri="{9D8B030D-6E8A-4147-A177-3AD203B41FA5}">
                      <a16:colId xmlns:a16="http://schemas.microsoft.com/office/drawing/2014/main" val="171146022"/>
                    </a:ext>
                  </a:extLst>
                </a:gridCol>
                <a:gridCol w="1308395">
                  <a:extLst>
                    <a:ext uri="{9D8B030D-6E8A-4147-A177-3AD203B41FA5}">
                      <a16:colId xmlns:a16="http://schemas.microsoft.com/office/drawing/2014/main" val="1972896364"/>
                    </a:ext>
                  </a:extLst>
                </a:gridCol>
              </a:tblGrid>
              <a:tr h="370840">
                <a:tc>
                  <a:txBody>
                    <a:bodyPr/>
                    <a:lstStyle/>
                    <a:p>
                      <a:r>
                        <a:rPr lang="en-GB" sz="1050" b="1" i="0" u="none" strike="noStrike" kern="1200" baseline="0" dirty="0" smtClean="0">
                          <a:solidFill>
                            <a:schemeClr val="lt1"/>
                          </a:solidFill>
                          <a:latin typeface="+mn-lt"/>
                          <a:ea typeface="+mn-ea"/>
                          <a:cs typeface="+mn-cs"/>
                        </a:rPr>
                        <a:t>Occupations in the UK Hospitality Industry</a:t>
                      </a:r>
                      <a:endParaRPr lang="en-GB" sz="1050" b="1" dirty="0"/>
                    </a:p>
                  </a:txBody>
                  <a:tcPr/>
                </a:tc>
                <a:tc>
                  <a:txBody>
                    <a:bodyPr/>
                    <a:lstStyle/>
                    <a:p>
                      <a:r>
                        <a:rPr lang="en-GB" sz="1050" b="1" dirty="0" smtClean="0"/>
                        <a:t>Number of people employed</a:t>
                      </a:r>
                      <a:endParaRPr lang="en-GB" sz="1050" b="1" dirty="0"/>
                    </a:p>
                  </a:txBody>
                  <a:tcPr/>
                </a:tc>
                <a:extLst>
                  <a:ext uri="{0D108BD9-81ED-4DB2-BD59-A6C34878D82A}">
                    <a16:rowId xmlns:a16="http://schemas.microsoft.com/office/drawing/2014/main" val="2471191043"/>
                  </a:ext>
                </a:extLst>
              </a:tr>
              <a:tr h="370840">
                <a:tc>
                  <a:txBody>
                    <a:bodyPr/>
                    <a:lstStyle/>
                    <a:p>
                      <a:r>
                        <a:rPr lang="en-GB" sz="1050" b="0" i="0" u="none" strike="noStrike" kern="1200" baseline="0" dirty="0" smtClean="0">
                          <a:solidFill>
                            <a:schemeClr val="dk1"/>
                          </a:solidFill>
                          <a:latin typeface="+mn-lt"/>
                          <a:ea typeface="+mn-ea"/>
                          <a:cs typeface="+mn-cs"/>
                        </a:rPr>
                        <a:t>Hotel &amp; accommodation managers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57,700</a:t>
                      </a:r>
                      <a:endParaRPr lang="en-GB" sz="1050" dirty="0"/>
                    </a:p>
                  </a:txBody>
                  <a:tcPr/>
                </a:tc>
                <a:extLst>
                  <a:ext uri="{0D108BD9-81ED-4DB2-BD59-A6C34878D82A}">
                    <a16:rowId xmlns:a16="http://schemas.microsoft.com/office/drawing/2014/main" val="777193781"/>
                  </a:ext>
                </a:extLst>
              </a:tr>
              <a:tr h="370840">
                <a:tc>
                  <a:txBody>
                    <a:bodyPr/>
                    <a:lstStyle/>
                    <a:p>
                      <a:r>
                        <a:rPr lang="en-GB" sz="1050" b="0" i="0" u="none" strike="noStrike" kern="1200" baseline="0" dirty="0" smtClean="0">
                          <a:solidFill>
                            <a:schemeClr val="dk1"/>
                          </a:solidFill>
                          <a:latin typeface="+mn-lt"/>
                          <a:ea typeface="+mn-ea"/>
                          <a:cs typeface="+mn-cs"/>
                        </a:rPr>
                        <a:t>Conference &amp; exhibition managers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23,700</a:t>
                      </a:r>
                      <a:endParaRPr lang="en-GB" sz="1050" dirty="0"/>
                    </a:p>
                  </a:txBody>
                  <a:tcPr/>
                </a:tc>
                <a:extLst>
                  <a:ext uri="{0D108BD9-81ED-4DB2-BD59-A6C34878D82A}">
                    <a16:rowId xmlns:a16="http://schemas.microsoft.com/office/drawing/2014/main" val="3357489132"/>
                  </a:ext>
                </a:extLst>
              </a:tr>
              <a:tr h="370840">
                <a:tc>
                  <a:txBody>
                    <a:bodyPr/>
                    <a:lstStyle/>
                    <a:p>
                      <a:r>
                        <a:rPr lang="en-GB" sz="1050" b="0" i="0" u="none" strike="noStrike" kern="1200" baseline="0" dirty="0" smtClean="0">
                          <a:solidFill>
                            <a:schemeClr val="dk1"/>
                          </a:solidFill>
                          <a:latin typeface="+mn-lt"/>
                          <a:ea typeface="+mn-ea"/>
                          <a:cs typeface="+mn-cs"/>
                        </a:rPr>
                        <a:t>Restaurant &amp; catering managers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148,200</a:t>
                      </a:r>
                      <a:endParaRPr lang="en-GB" sz="1050" dirty="0"/>
                    </a:p>
                  </a:txBody>
                  <a:tcPr/>
                </a:tc>
                <a:extLst>
                  <a:ext uri="{0D108BD9-81ED-4DB2-BD59-A6C34878D82A}">
                    <a16:rowId xmlns:a16="http://schemas.microsoft.com/office/drawing/2014/main" val="235605200"/>
                  </a:ext>
                </a:extLst>
              </a:tr>
              <a:tr h="370840">
                <a:tc>
                  <a:txBody>
                    <a:bodyPr/>
                    <a:lstStyle/>
                    <a:p>
                      <a:r>
                        <a:rPr lang="en-US" sz="1050" b="0" i="0" u="none" strike="noStrike" kern="1200" baseline="0" dirty="0" smtClean="0">
                          <a:solidFill>
                            <a:schemeClr val="dk1"/>
                          </a:solidFill>
                          <a:latin typeface="+mn-lt"/>
                          <a:ea typeface="+mn-ea"/>
                          <a:cs typeface="+mn-cs"/>
                        </a:rPr>
                        <a:t>Publicans &amp; managers of licensed premises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46,900</a:t>
                      </a:r>
                      <a:endParaRPr lang="en-GB" sz="1050" dirty="0"/>
                    </a:p>
                  </a:txBody>
                  <a:tcPr/>
                </a:tc>
                <a:extLst>
                  <a:ext uri="{0D108BD9-81ED-4DB2-BD59-A6C34878D82A}">
                    <a16:rowId xmlns:a16="http://schemas.microsoft.com/office/drawing/2014/main" val="2201368502"/>
                  </a:ext>
                </a:extLst>
              </a:tr>
              <a:tr h="370840">
                <a:tc>
                  <a:txBody>
                    <a:bodyPr/>
                    <a:lstStyle/>
                    <a:p>
                      <a:r>
                        <a:rPr lang="en-GB" sz="1050" b="0" i="0" u="none" strike="noStrike" kern="1200" baseline="0" dirty="0" smtClean="0">
                          <a:solidFill>
                            <a:schemeClr val="dk1"/>
                          </a:solidFill>
                          <a:latin typeface="+mn-lt"/>
                          <a:ea typeface="+mn-ea"/>
                          <a:cs typeface="+mn-cs"/>
                        </a:rPr>
                        <a:t>Chefs, cooks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255,100</a:t>
                      </a:r>
                      <a:endParaRPr lang="en-GB" sz="1050" dirty="0"/>
                    </a:p>
                  </a:txBody>
                  <a:tcPr/>
                </a:tc>
                <a:extLst>
                  <a:ext uri="{0D108BD9-81ED-4DB2-BD59-A6C34878D82A}">
                    <a16:rowId xmlns:a16="http://schemas.microsoft.com/office/drawing/2014/main" val="2003440477"/>
                  </a:ext>
                </a:extLst>
              </a:tr>
              <a:tr h="370840">
                <a:tc>
                  <a:txBody>
                    <a:bodyPr/>
                    <a:lstStyle/>
                    <a:p>
                      <a:r>
                        <a:rPr lang="en-GB" sz="1050" b="0" i="0" u="none" strike="noStrike" kern="1200" baseline="0" dirty="0" smtClean="0">
                          <a:solidFill>
                            <a:schemeClr val="dk1"/>
                          </a:solidFill>
                          <a:latin typeface="+mn-lt"/>
                          <a:ea typeface="+mn-ea"/>
                          <a:cs typeface="+mn-cs"/>
                        </a:rPr>
                        <a:t>Kitchen &amp; catering assistants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394,600</a:t>
                      </a:r>
                      <a:endParaRPr lang="en-GB" sz="1050" dirty="0"/>
                    </a:p>
                  </a:txBody>
                  <a:tcPr/>
                </a:tc>
                <a:extLst>
                  <a:ext uri="{0D108BD9-81ED-4DB2-BD59-A6C34878D82A}">
                    <a16:rowId xmlns:a16="http://schemas.microsoft.com/office/drawing/2014/main" val="148554806"/>
                  </a:ext>
                </a:extLst>
              </a:tr>
              <a:tr h="370840">
                <a:tc>
                  <a:txBody>
                    <a:bodyPr/>
                    <a:lstStyle/>
                    <a:p>
                      <a:r>
                        <a:rPr lang="en-GB" sz="1050" b="0" i="0" u="none" strike="noStrike" kern="1200" baseline="0" dirty="0" smtClean="0">
                          <a:solidFill>
                            <a:schemeClr val="dk1"/>
                          </a:solidFill>
                          <a:latin typeface="+mn-lt"/>
                          <a:ea typeface="+mn-ea"/>
                          <a:cs typeface="+mn-cs"/>
                        </a:rPr>
                        <a:t>Waiters, waitresses</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222,200</a:t>
                      </a:r>
                      <a:endParaRPr lang="en-GB" sz="1050" dirty="0"/>
                    </a:p>
                  </a:txBody>
                  <a:tcPr/>
                </a:tc>
                <a:extLst>
                  <a:ext uri="{0D108BD9-81ED-4DB2-BD59-A6C34878D82A}">
                    <a16:rowId xmlns:a16="http://schemas.microsoft.com/office/drawing/2014/main" val="3800332512"/>
                  </a:ext>
                </a:extLst>
              </a:tr>
              <a:tr h="370840">
                <a:tc>
                  <a:txBody>
                    <a:bodyPr/>
                    <a:lstStyle/>
                    <a:p>
                      <a:r>
                        <a:rPr lang="en-GB" sz="1050" b="0" i="0" u="none" strike="noStrike" kern="1200" baseline="0" dirty="0" smtClean="0">
                          <a:solidFill>
                            <a:schemeClr val="dk1"/>
                          </a:solidFill>
                          <a:latin typeface="+mn-lt"/>
                          <a:ea typeface="+mn-ea"/>
                          <a:cs typeface="+mn-cs"/>
                        </a:rPr>
                        <a:t>Bar staff</a:t>
                      </a:r>
                      <a:endParaRPr lang="en-GB" sz="1050" dirty="0"/>
                    </a:p>
                  </a:txBody>
                  <a:tcPr/>
                </a:tc>
                <a:tc>
                  <a:txBody>
                    <a:bodyPr/>
                    <a:lstStyle/>
                    <a:p>
                      <a:r>
                        <a:rPr lang="en-GB" sz="1050" b="0" i="0" u="none" strike="noStrike" kern="1200" baseline="0" dirty="0" smtClean="0">
                          <a:solidFill>
                            <a:schemeClr val="dk1"/>
                          </a:solidFill>
                          <a:latin typeface="+mn-lt"/>
                          <a:ea typeface="+mn-ea"/>
                          <a:cs typeface="+mn-cs"/>
                        </a:rPr>
                        <a:t>197,800</a:t>
                      </a:r>
                      <a:endParaRPr lang="en-GB" sz="1050" dirty="0"/>
                    </a:p>
                  </a:txBody>
                  <a:tcPr/>
                </a:tc>
                <a:extLst>
                  <a:ext uri="{0D108BD9-81ED-4DB2-BD59-A6C34878D82A}">
                    <a16:rowId xmlns:a16="http://schemas.microsoft.com/office/drawing/2014/main" val="2755630304"/>
                  </a:ext>
                </a:extLst>
              </a:tr>
            </a:tbl>
          </a:graphicData>
        </a:graphic>
      </p:graphicFrame>
      <p:sp>
        <p:nvSpPr>
          <p:cNvPr id="14" name="Rectangle 13"/>
          <p:cNvSpPr/>
          <p:nvPr/>
        </p:nvSpPr>
        <p:spPr>
          <a:xfrm>
            <a:off x="5941748" y="8200681"/>
            <a:ext cx="3610613" cy="1169551"/>
          </a:xfrm>
          <a:prstGeom prst="rect">
            <a:avLst/>
          </a:prstGeom>
          <a:ln w="28575">
            <a:solidFill>
              <a:schemeClr val="accent5"/>
            </a:solidFill>
          </a:ln>
        </p:spPr>
        <p:txBody>
          <a:bodyPr wrap="square">
            <a:spAutoFit/>
          </a:bodyPr>
          <a:lstStyle/>
          <a:p>
            <a:r>
              <a:rPr lang="en-US" sz="1000" b="1" dirty="0">
                <a:solidFill>
                  <a:schemeClr val="accent5"/>
                </a:solidFill>
              </a:rPr>
              <a:t>The five most common </a:t>
            </a:r>
            <a:r>
              <a:rPr lang="en-US" sz="1000" b="1" dirty="0" smtClean="0">
                <a:solidFill>
                  <a:schemeClr val="accent5"/>
                </a:solidFill>
              </a:rPr>
              <a:t>skills </a:t>
            </a:r>
            <a:r>
              <a:rPr lang="en-US" sz="1000" b="1" dirty="0">
                <a:solidFill>
                  <a:schemeClr val="accent5"/>
                </a:solidFill>
              </a:rPr>
              <a:t>employers </a:t>
            </a:r>
            <a:r>
              <a:rPr lang="en-US" sz="1000" b="1" dirty="0" smtClean="0">
                <a:solidFill>
                  <a:schemeClr val="accent5"/>
                </a:solidFill>
              </a:rPr>
              <a:t>would like applicants to have are</a:t>
            </a:r>
            <a:r>
              <a:rPr lang="en-US" sz="1000" b="1" dirty="0">
                <a:solidFill>
                  <a:schemeClr val="accent5"/>
                </a:solidFill>
              </a:rPr>
              <a:t>:</a:t>
            </a:r>
          </a:p>
          <a:p>
            <a:r>
              <a:rPr lang="en-US" sz="1000" dirty="0"/>
              <a:t>1. Technical, practical or job specific skills</a:t>
            </a:r>
          </a:p>
          <a:p>
            <a:r>
              <a:rPr lang="en-GB" sz="1000" dirty="0"/>
              <a:t>2. Customer handling skills</a:t>
            </a:r>
          </a:p>
          <a:p>
            <a:r>
              <a:rPr lang="en-GB" sz="1000" dirty="0"/>
              <a:t>3. Team working skills</a:t>
            </a:r>
          </a:p>
          <a:p>
            <a:r>
              <a:rPr lang="en-GB" sz="1000" dirty="0"/>
              <a:t>4. Oral communication skills</a:t>
            </a:r>
          </a:p>
          <a:p>
            <a:r>
              <a:rPr lang="en-GB" sz="1000" dirty="0"/>
              <a:t>5. Problem solving skills</a:t>
            </a:r>
          </a:p>
        </p:txBody>
      </p:sp>
      <p:sp>
        <p:nvSpPr>
          <p:cNvPr id="102" name="Title 1"/>
          <p:cNvSpPr txBox="1">
            <a:spLocks/>
          </p:cNvSpPr>
          <p:nvPr/>
        </p:nvSpPr>
        <p:spPr>
          <a:xfrm>
            <a:off x="9668660" y="4660065"/>
            <a:ext cx="2929018" cy="3442969"/>
          </a:xfrm>
          <a:prstGeom prst="rect">
            <a:avLst/>
          </a:prstGeom>
          <a:noFill/>
          <a:ln w="28575">
            <a:solidFill>
              <a:schemeClr val="accent5"/>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chemeClr val="accent5"/>
                </a:solidFill>
              </a:rPr>
              <a:t>Many people choose work in the industry as it offers opportunity to work on a part time basis.</a:t>
            </a:r>
          </a:p>
          <a:p>
            <a:pPr algn="l"/>
            <a:r>
              <a:rPr lang="en-US" sz="1000" dirty="0">
                <a:solidFill>
                  <a:schemeClr val="tx1"/>
                </a:solidFill>
              </a:rPr>
              <a:t>This often appeals to women returning to work after bringing up children or people who </a:t>
            </a:r>
            <a:r>
              <a:rPr lang="en-US" sz="1000" dirty="0" smtClean="0">
                <a:solidFill>
                  <a:schemeClr val="tx1"/>
                </a:solidFill>
              </a:rPr>
              <a:t>have other </a:t>
            </a:r>
            <a:r>
              <a:rPr lang="en-US" sz="1000" dirty="0">
                <a:solidFill>
                  <a:schemeClr val="tx1"/>
                </a:solidFill>
              </a:rPr>
              <a:t>commitments which prevent them from taking on a full time position.</a:t>
            </a:r>
          </a:p>
          <a:p>
            <a:pPr algn="l"/>
            <a:r>
              <a:rPr lang="en-US" sz="1000" dirty="0">
                <a:solidFill>
                  <a:schemeClr val="tx1"/>
                </a:solidFill>
              </a:rPr>
              <a:t>The industry also has a large number of migrant workers. Employers are often willing to take </a:t>
            </a:r>
            <a:r>
              <a:rPr lang="en-US" sz="1000" dirty="0" smtClean="0">
                <a:solidFill>
                  <a:schemeClr val="tx1"/>
                </a:solidFill>
              </a:rPr>
              <a:t>on hard </a:t>
            </a:r>
            <a:r>
              <a:rPr lang="en-US" sz="1000" dirty="0">
                <a:solidFill>
                  <a:schemeClr val="tx1"/>
                </a:solidFill>
              </a:rPr>
              <a:t>working migrant workers even if they don’t always have particularly good English </a:t>
            </a:r>
            <a:r>
              <a:rPr lang="en-US" sz="1000" dirty="0" smtClean="0">
                <a:solidFill>
                  <a:schemeClr val="tx1"/>
                </a:solidFill>
              </a:rPr>
              <a:t>language skills</a:t>
            </a:r>
            <a:r>
              <a:rPr lang="en-US" sz="1000" dirty="0">
                <a:solidFill>
                  <a:schemeClr val="tx1"/>
                </a:solidFill>
              </a:rPr>
              <a:t>. Many migrant workers therefore take this opportunity to earn money and, as </a:t>
            </a:r>
            <a:r>
              <a:rPr lang="en-US" sz="1000" dirty="0" smtClean="0">
                <a:solidFill>
                  <a:schemeClr val="tx1"/>
                </a:solidFill>
              </a:rPr>
              <a:t>their language </a:t>
            </a:r>
            <a:r>
              <a:rPr lang="en-US" sz="1000" dirty="0">
                <a:solidFill>
                  <a:schemeClr val="tx1"/>
                </a:solidFill>
              </a:rPr>
              <a:t>skills improve, progress up through the </a:t>
            </a:r>
            <a:r>
              <a:rPr lang="en-US" sz="1000" dirty="0" err="1">
                <a:solidFill>
                  <a:schemeClr val="tx1"/>
                </a:solidFill>
              </a:rPr>
              <a:t>organisation</a:t>
            </a:r>
            <a:r>
              <a:rPr lang="en-US" sz="1000" dirty="0">
                <a:solidFill>
                  <a:schemeClr val="tx1"/>
                </a:solidFill>
              </a:rPr>
              <a:t> they’re working </a:t>
            </a:r>
            <a:r>
              <a:rPr lang="en-US" sz="1000" dirty="0" smtClean="0">
                <a:solidFill>
                  <a:schemeClr val="tx1"/>
                </a:solidFill>
              </a:rPr>
              <a:t>for. Some </a:t>
            </a:r>
            <a:r>
              <a:rPr lang="en-US" sz="1000" dirty="0">
                <a:solidFill>
                  <a:schemeClr val="tx1"/>
                </a:solidFill>
              </a:rPr>
              <a:t>people take on work in the industry on a temporary basis. Employers, however, prefer </a:t>
            </a:r>
            <a:r>
              <a:rPr lang="en-US" sz="1000" dirty="0" smtClean="0">
                <a:solidFill>
                  <a:schemeClr val="tx1"/>
                </a:solidFill>
              </a:rPr>
              <a:t>to take </a:t>
            </a:r>
            <a:r>
              <a:rPr lang="en-US" sz="1000" dirty="0">
                <a:solidFill>
                  <a:schemeClr val="tx1"/>
                </a:solidFill>
              </a:rPr>
              <a:t>on staff they know will stay for a prolonged period. There is therefore </a:t>
            </a:r>
            <a:r>
              <a:rPr lang="en-US" sz="1000" dirty="0" smtClean="0">
                <a:solidFill>
                  <a:schemeClr val="tx1"/>
                </a:solidFill>
              </a:rPr>
              <a:t>considerable opportunity </a:t>
            </a:r>
            <a:r>
              <a:rPr lang="en-US" sz="1000" dirty="0">
                <a:solidFill>
                  <a:schemeClr val="tx1"/>
                </a:solidFill>
              </a:rPr>
              <a:t>to progress very quickly in the industry for the ambitious and committed worker</a:t>
            </a:r>
            <a:r>
              <a:rPr lang="en-US" sz="1000" dirty="0" smtClean="0">
                <a:solidFill>
                  <a:schemeClr val="tx1"/>
                </a:solidFill>
              </a:rPr>
              <a:t>.</a:t>
            </a:r>
            <a:endParaRPr lang="en-US" sz="1000" dirty="0">
              <a:solidFill>
                <a:schemeClr val="tx1"/>
              </a:solidFill>
            </a:endParaRPr>
          </a:p>
        </p:txBody>
      </p:sp>
      <p:sp>
        <p:nvSpPr>
          <p:cNvPr id="103" name="Title 1"/>
          <p:cNvSpPr txBox="1">
            <a:spLocks/>
          </p:cNvSpPr>
          <p:nvPr/>
        </p:nvSpPr>
        <p:spPr>
          <a:xfrm>
            <a:off x="4732775" y="3887701"/>
            <a:ext cx="4568626"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r>
              <a:rPr lang="en-GB" sz="2200" b="1" u="sng" dirty="0" smtClean="0">
                <a:solidFill>
                  <a:schemeClr val="accent5"/>
                </a:solidFill>
              </a:rPr>
              <a:t>Employment and Opportunities</a:t>
            </a:r>
            <a:endParaRPr lang="en-GB" sz="2200" b="1" u="sng" dirty="0">
              <a:solidFill>
                <a:schemeClr val="accent5"/>
              </a:solidFill>
            </a:endParaRPr>
          </a:p>
        </p:txBody>
      </p:sp>
      <p:sp>
        <p:nvSpPr>
          <p:cNvPr id="104" name="Title 1"/>
          <p:cNvSpPr txBox="1">
            <a:spLocks/>
          </p:cNvSpPr>
          <p:nvPr/>
        </p:nvSpPr>
        <p:spPr>
          <a:xfrm>
            <a:off x="9650625" y="189541"/>
            <a:ext cx="2929018" cy="4330460"/>
          </a:xfrm>
          <a:prstGeom prst="rect">
            <a:avLst/>
          </a:prstGeom>
          <a:noFill/>
          <a:ln w="28575">
            <a:solidFill>
              <a:schemeClr val="accent5"/>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chemeClr val="accent5"/>
                </a:solidFill>
              </a:rPr>
              <a:t>For those in less senior roles, there are many opportunities to take on new responsibilities </a:t>
            </a:r>
            <a:r>
              <a:rPr lang="en-US" sz="1000" b="1" dirty="0" smtClean="0">
                <a:solidFill>
                  <a:schemeClr val="accent5"/>
                </a:solidFill>
              </a:rPr>
              <a:t>and develop </a:t>
            </a:r>
            <a:r>
              <a:rPr lang="en-US" sz="1000" b="1" dirty="0">
                <a:solidFill>
                  <a:schemeClr val="accent5"/>
                </a:solidFill>
              </a:rPr>
              <a:t>supervisory skills or team management </a:t>
            </a:r>
            <a:r>
              <a:rPr lang="en-US" sz="1000" b="1" dirty="0" smtClean="0">
                <a:solidFill>
                  <a:schemeClr val="accent5"/>
                </a:solidFill>
              </a:rPr>
              <a:t>skills.</a:t>
            </a:r>
          </a:p>
          <a:p>
            <a:pPr algn="l"/>
            <a:endParaRPr lang="en-US" sz="1000" dirty="0">
              <a:solidFill>
                <a:schemeClr val="tx1"/>
              </a:solidFill>
            </a:endParaRPr>
          </a:p>
          <a:p>
            <a:pPr algn="l"/>
            <a:r>
              <a:rPr lang="en-US" sz="1000" dirty="0" smtClean="0">
                <a:solidFill>
                  <a:schemeClr val="tx1"/>
                </a:solidFill>
              </a:rPr>
              <a:t>Transferable </a:t>
            </a:r>
            <a:r>
              <a:rPr lang="en-US" sz="1000" dirty="0">
                <a:solidFill>
                  <a:schemeClr val="tx1"/>
                </a:solidFill>
              </a:rPr>
              <a:t>skills such as </a:t>
            </a:r>
            <a:r>
              <a:rPr lang="en-US" sz="1000" dirty="0" smtClean="0">
                <a:solidFill>
                  <a:schemeClr val="tx1"/>
                </a:solidFill>
              </a:rPr>
              <a:t>these provide </a:t>
            </a:r>
            <a:r>
              <a:rPr lang="en-US" sz="1000" dirty="0">
                <a:solidFill>
                  <a:schemeClr val="tx1"/>
                </a:solidFill>
              </a:rPr>
              <a:t>excellent experience which can be used in almost any other industry.</a:t>
            </a:r>
          </a:p>
          <a:p>
            <a:pPr algn="l"/>
            <a:endParaRPr lang="en-US" sz="1000" dirty="0" smtClean="0">
              <a:solidFill>
                <a:schemeClr val="tx1"/>
              </a:solidFill>
            </a:endParaRPr>
          </a:p>
          <a:p>
            <a:pPr algn="l"/>
            <a:r>
              <a:rPr lang="en-US" sz="1000" dirty="0" smtClean="0">
                <a:solidFill>
                  <a:schemeClr val="tx1"/>
                </a:solidFill>
              </a:rPr>
              <a:t>Customer </a:t>
            </a:r>
            <a:r>
              <a:rPr lang="en-US" sz="1000" dirty="0">
                <a:solidFill>
                  <a:schemeClr val="tx1"/>
                </a:solidFill>
              </a:rPr>
              <a:t>service skills are very important in public facing roles such as waiting staff or bar staff</a:t>
            </a:r>
            <a:r>
              <a:rPr lang="en-US" sz="1000" dirty="0" smtClean="0">
                <a:solidFill>
                  <a:schemeClr val="tx1"/>
                </a:solidFill>
              </a:rPr>
              <a:t>.</a:t>
            </a:r>
          </a:p>
          <a:p>
            <a:pPr algn="l"/>
            <a:endParaRPr lang="en-US" sz="1000" dirty="0">
              <a:solidFill>
                <a:schemeClr val="tx1"/>
              </a:solidFill>
            </a:endParaRPr>
          </a:p>
          <a:p>
            <a:pPr algn="l"/>
            <a:r>
              <a:rPr lang="en-US" sz="1000" dirty="0">
                <a:solidFill>
                  <a:schemeClr val="tx1"/>
                </a:solidFill>
              </a:rPr>
              <a:t>Building experience in dealing with customers, especially conflict management, is a skill </a:t>
            </a:r>
            <a:r>
              <a:rPr lang="en-US" sz="1000" dirty="0" smtClean="0">
                <a:solidFill>
                  <a:schemeClr val="tx1"/>
                </a:solidFill>
              </a:rPr>
              <a:t>sought after </a:t>
            </a:r>
            <a:r>
              <a:rPr lang="en-US" sz="1000" dirty="0">
                <a:solidFill>
                  <a:schemeClr val="tx1"/>
                </a:solidFill>
              </a:rPr>
              <a:t>in many other industries where staff deal with the public on a daily basis</a:t>
            </a:r>
            <a:r>
              <a:rPr lang="en-US" sz="1000" dirty="0" smtClean="0">
                <a:solidFill>
                  <a:schemeClr val="tx1"/>
                </a:solidFill>
              </a:rPr>
              <a:t>.</a:t>
            </a:r>
          </a:p>
          <a:p>
            <a:pPr algn="l"/>
            <a:endParaRPr lang="en-US" sz="1000" dirty="0">
              <a:solidFill>
                <a:schemeClr val="tx1"/>
              </a:solidFill>
            </a:endParaRPr>
          </a:p>
          <a:p>
            <a:pPr algn="l"/>
            <a:r>
              <a:rPr lang="en-US" sz="1000" dirty="0" smtClean="0">
                <a:solidFill>
                  <a:schemeClr val="tx1"/>
                </a:solidFill>
              </a:rPr>
              <a:t>There is always the opportunity for trainee/newly qualified chefs, waiters and receptionists to move up the employment ladder and become assistant managers. Assistant managers can then move up to a full management position.</a:t>
            </a:r>
          </a:p>
          <a:p>
            <a:pPr algn="l"/>
            <a:endParaRPr lang="en-US" sz="1000" dirty="0">
              <a:solidFill>
                <a:schemeClr val="tx1"/>
              </a:solidFill>
            </a:endParaRPr>
          </a:p>
          <a:p>
            <a:pPr algn="l"/>
            <a:r>
              <a:rPr lang="en-US" sz="1000" dirty="0" smtClean="0">
                <a:solidFill>
                  <a:schemeClr val="tx1"/>
                </a:solidFill>
              </a:rPr>
              <a:t>To succeed in the industry staff need lots of experience so there are always opportunities to learn and develop in each role.</a:t>
            </a:r>
          </a:p>
        </p:txBody>
      </p:sp>
      <p:sp>
        <p:nvSpPr>
          <p:cNvPr id="106" name="Title 1"/>
          <p:cNvSpPr txBox="1">
            <a:spLocks/>
          </p:cNvSpPr>
          <p:nvPr/>
        </p:nvSpPr>
        <p:spPr>
          <a:xfrm>
            <a:off x="9668659" y="8200681"/>
            <a:ext cx="2929019" cy="1169551"/>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000" b="1" dirty="0" smtClean="0">
                <a:solidFill>
                  <a:srgbClr val="FF0000"/>
                </a:solidFill>
                <a:ea typeface="Kozuka Gothic Pro H" panose="020B0800000000000000" pitchFamily="34" charset="-128"/>
              </a:rPr>
              <a:t>Key Words</a:t>
            </a:r>
          </a:p>
          <a:p>
            <a:pPr algn="l"/>
            <a:r>
              <a:rPr lang="en-GB" sz="1000" b="1" dirty="0" smtClean="0">
                <a:solidFill>
                  <a:schemeClr val="tx1"/>
                </a:solidFill>
                <a:ea typeface="Kozuka Gothic Pro H" panose="020B0800000000000000" pitchFamily="34" charset="-128"/>
              </a:rPr>
              <a:t>Employment – </a:t>
            </a:r>
            <a:r>
              <a:rPr lang="en-GB" sz="1000" dirty="0" smtClean="0">
                <a:solidFill>
                  <a:schemeClr val="tx1"/>
                </a:solidFill>
                <a:ea typeface="Kozuka Gothic Pro H" panose="020B0800000000000000" pitchFamily="34" charset="-128"/>
              </a:rPr>
              <a:t>having paid work </a:t>
            </a:r>
          </a:p>
          <a:p>
            <a:pPr algn="l"/>
            <a:r>
              <a:rPr lang="en-GB" sz="1000" b="1" dirty="0" smtClean="0">
                <a:solidFill>
                  <a:schemeClr val="tx1"/>
                </a:solidFill>
                <a:ea typeface="Kozuka Gothic Pro H" panose="020B0800000000000000" pitchFamily="34" charset="-128"/>
              </a:rPr>
              <a:t>Skills – </a:t>
            </a:r>
            <a:r>
              <a:rPr lang="en-GB" sz="1000" dirty="0" smtClean="0">
                <a:solidFill>
                  <a:schemeClr val="tx1"/>
                </a:solidFill>
                <a:ea typeface="Kozuka Gothic Pro H" panose="020B0800000000000000" pitchFamily="34" charset="-128"/>
              </a:rPr>
              <a:t>to train to do a particular task</a:t>
            </a:r>
          </a:p>
          <a:p>
            <a:pPr algn="l"/>
            <a:r>
              <a:rPr lang="en-GB" sz="1000" b="1" dirty="0" smtClean="0">
                <a:solidFill>
                  <a:schemeClr val="tx1"/>
                </a:solidFill>
                <a:ea typeface="Kozuka Gothic Pro H" panose="020B0800000000000000" pitchFamily="34" charset="-128"/>
              </a:rPr>
              <a:t>Qualities – </a:t>
            </a:r>
            <a:r>
              <a:rPr lang="en-GB" sz="1000" dirty="0" smtClean="0">
                <a:solidFill>
                  <a:schemeClr val="tx1"/>
                </a:solidFill>
                <a:ea typeface="Kozuka Gothic Pro H" panose="020B0800000000000000" pitchFamily="34" charset="-128"/>
              </a:rPr>
              <a:t>characteristics people have</a:t>
            </a:r>
          </a:p>
          <a:p>
            <a:pPr algn="l"/>
            <a:r>
              <a:rPr lang="en-GB" sz="1000" b="1" dirty="0" smtClean="0">
                <a:solidFill>
                  <a:schemeClr val="tx1"/>
                </a:solidFill>
                <a:ea typeface="Kozuka Gothic Pro H" panose="020B0800000000000000" pitchFamily="34" charset="-128"/>
              </a:rPr>
              <a:t>Contract – </a:t>
            </a:r>
            <a:r>
              <a:rPr lang="en-GB" sz="1000" dirty="0" smtClean="0">
                <a:solidFill>
                  <a:schemeClr val="tx1"/>
                </a:solidFill>
                <a:ea typeface="Kozuka Gothic Pro H" panose="020B0800000000000000" pitchFamily="34" charset="-128"/>
              </a:rPr>
              <a:t>a written agreement (legal document)</a:t>
            </a:r>
            <a:endParaRPr lang="en-US" sz="1000" dirty="0" smtClean="0">
              <a:solidFill>
                <a:schemeClr val="tx1"/>
              </a:solidFill>
            </a:endParaRPr>
          </a:p>
          <a:p>
            <a:pPr algn="l"/>
            <a:r>
              <a:rPr lang="en-US" sz="1000" b="1" dirty="0" smtClean="0">
                <a:solidFill>
                  <a:schemeClr val="tx1"/>
                </a:solidFill>
              </a:rPr>
              <a:t>Salary – </a:t>
            </a:r>
            <a:r>
              <a:rPr lang="en-US" sz="1000" dirty="0" smtClean="0">
                <a:solidFill>
                  <a:schemeClr val="tx1"/>
                </a:solidFill>
              </a:rPr>
              <a:t>payment, wages, money for working</a:t>
            </a:r>
            <a:endParaRPr lang="en-GB" sz="1000" dirty="0" smtClean="0">
              <a:solidFill>
                <a:schemeClr val="tx1"/>
              </a:solidFill>
              <a:ea typeface="Kozuka Gothic Pro H" panose="020B0800000000000000" pitchFamily="34" charset="-128"/>
            </a:endParaRPr>
          </a:p>
          <a:p>
            <a:pPr algn="l"/>
            <a:endParaRPr lang="en-GB" sz="1000" b="1" dirty="0" smtClean="0">
              <a:solidFill>
                <a:schemeClr val="tx1"/>
              </a:solidFill>
              <a:ea typeface="Kozuka Gothic Pro H" panose="020B0800000000000000" pitchFamily="34" charset="-128"/>
            </a:endParaRPr>
          </a:p>
          <a:p>
            <a:pPr algn="l"/>
            <a:endParaRPr lang="en-GB" sz="1000" b="1" dirty="0">
              <a:solidFill>
                <a:schemeClr val="tx1"/>
              </a:solidFill>
              <a:ea typeface="Kozuka Gothic Pro H" panose="020B0800000000000000" pitchFamily="34" charset="-128"/>
            </a:endParaRPr>
          </a:p>
        </p:txBody>
      </p:sp>
    </p:spTree>
    <p:extLst>
      <p:ext uri="{BB962C8B-B14F-4D97-AF65-F5344CB8AC3E}">
        <p14:creationId xmlns:p14="http://schemas.microsoft.com/office/powerpoint/2010/main" val="309793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4</a:t>
            </a:r>
            <a:endParaRPr lang="en-GB" sz="3600" b="1" dirty="0"/>
          </a:p>
        </p:txBody>
      </p:sp>
      <p:sp>
        <p:nvSpPr>
          <p:cNvPr id="7" name="Title 1"/>
          <p:cNvSpPr txBox="1">
            <a:spLocks/>
          </p:cNvSpPr>
          <p:nvPr/>
        </p:nvSpPr>
        <p:spPr>
          <a:xfrm>
            <a:off x="630222" y="54908"/>
            <a:ext cx="719932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Menu Planning: Medical, Ethical and Religious Diets</a:t>
            </a:r>
            <a:endParaRPr lang="en-GB" sz="2200" b="1" dirty="0"/>
          </a:p>
        </p:txBody>
      </p:sp>
      <p:pic>
        <p:nvPicPr>
          <p:cNvPr id="6" name="Picture 2" descr="Image result for alle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4" y="1414793"/>
            <a:ext cx="2930302"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96094" y="708030"/>
            <a:ext cx="12239746" cy="572130"/>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dirty="0" smtClean="0">
                <a:solidFill>
                  <a:schemeClr val="tx1"/>
                </a:solidFill>
                <a:ea typeface="Kozuka Gothic Pro H" panose="020B0800000000000000" pitchFamily="34" charset="-128"/>
              </a:rPr>
              <a:t>Menu Planning is an essential part of the hospitality industry. Chefs, restaurant managers, establishment owners must plan menus to meet the needs of a wide range of people, as we are not all the same. Below are some of the factors a menu planner </a:t>
            </a:r>
            <a:r>
              <a:rPr lang="en-GB" sz="1400" b="1" u="sng" dirty="0" smtClean="0">
                <a:solidFill>
                  <a:srgbClr val="FF0000"/>
                </a:solidFill>
                <a:ea typeface="Kozuka Gothic Pro H" panose="020B0800000000000000" pitchFamily="34" charset="-128"/>
              </a:rPr>
              <a:t>MUST</a:t>
            </a:r>
            <a:r>
              <a:rPr lang="en-GB" sz="1400" dirty="0" smtClean="0">
                <a:solidFill>
                  <a:schemeClr val="tx1"/>
                </a:solidFill>
                <a:ea typeface="Kozuka Gothic Pro H" panose="020B0800000000000000" pitchFamily="34" charset="-128"/>
              </a:rPr>
              <a:t> consider:</a:t>
            </a:r>
            <a:endParaRPr lang="en-GB" sz="1400" b="1" i="1" u="sng" dirty="0">
              <a:solidFill>
                <a:srgbClr val="FF0000"/>
              </a:solidFill>
              <a:ea typeface="Kozuka Gothic Pro H" panose="020B0800000000000000" pitchFamily="34" charset="-128"/>
            </a:endParaRPr>
          </a:p>
        </p:txBody>
      </p:sp>
      <p:sp>
        <p:nvSpPr>
          <p:cNvPr id="10" name="Title 1"/>
          <p:cNvSpPr txBox="1">
            <a:spLocks/>
          </p:cNvSpPr>
          <p:nvPr/>
        </p:nvSpPr>
        <p:spPr>
          <a:xfrm>
            <a:off x="168132" y="3028597"/>
            <a:ext cx="2958264" cy="1474442"/>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rgbClr val="FF0000"/>
                </a:solidFill>
              </a:rPr>
              <a:t>Allergies</a:t>
            </a:r>
            <a:endParaRPr lang="en-US" sz="1000" b="1" dirty="0">
              <a:solidFill>
                <a:srgbClr val="FF0000"/>
              </a:solidFill>
            </a:endParaRPr>
          </a:p>
          <a:p>
            <a:pPr algn="l"/>
            <a:r>
              <a:rPr lang="en-US" sz="1000" dirty="0">
                <a:solidFill>
                  <a:schemeClr val="tx1"/>
                </a:solidFill>
              </a:rPr>
              <a:t>Some people may develop an allergy to peanuts or to the gluten in wheat. If they eat foods containing these, they may become very ill, and possibly die.</a:t>
            </a:r>
          </a:p>
          <a:p>
            <a:pPr algn="l"/>
            <a:endParaRPr lang="en-US" sz="1000" dirty="0">
              <a:solidFill>
                <a:schemeClr val="tx1"/>
              </a:solidFill>
            </a:endParaRPr>
          </a:p>
          <a:p>
            <a:pPr algn="l"/>
            <a:r>
              <a:rPr lang="en-US" sz="1000" b="1" dirty="0" smtClean="0">
                <a:solidFill>
                  <a:srgbClr val="FF0000"/>
                </a:solidFill>
              </a:rPr>
              <a:t>The 8 most common food allergies include:</a:t>
            </a:r>
          </a:p>
          <a:p>
            <a:pPr algn="l"/>
            <a:r>
              <a:rPr lang="en-US" sz="1000" dirty="0" smtClean="0">
                <a:solidFill>
                  <a:schemeClr val="tx1"/>
                </a:solidFill>
              </a:rPr>
              <a:t>Cow’s milk, Eggs, Tree Nuts, Peanuts, Shellfish, Wheat, Soy and Fish.</a:t>
            </a:r>
            <a:endParaRPr lang="en-US" sz="1000" dirty="0">
              <a:solidFill>
                <a:schemeClr val="tx1"/>
              </a:solidFill>
            </a:endParaRPr>
          </a:p>
        </p:txBody>
      </p:sp>
      <p:sp>
        <p:nvSpPr>
          <p:cNvPr id="11" name="Rectangle 10"/>
          <p:cNvSpPr/>
          <p:nvPr/>
        </p:nvSpPr>
        <p:spPr>
          <a:xfrm>
            <a:off x="5929274" y="1921651"/>
            <a:ext cx="4775238" cy="418128"/>
          </a:xfrm>
          <a:prstGeom prst="rect">
            <a:avLst/>
          </a:prstGeom>
          <a:solidFill>
            <a:schemeClr val="bg1"/>
          </a:solidFill>
        </p:spPr>
        <p:txBody>
          <a:bodyPr wrap="square">
            <a:spAutoFit/>
          </a:bodyPr>
          <a:lstStyle/>
          <a:p>
            <a:endParaRPr lang="en-US" dirty="0">
              <a:solidFill>
                <a:schemeClr val="tx1">
                  <a:lumMod val="75000"/>
                  <a:lumOff val="25000"/>
                </a:schemeClr>
              </a:solidFill>
            </a:endParaRPr>
          </a:p>
        </p:txBody>
      </p:sp>
      <p:sp>
        <p:nvSpPr>
          <p:cNvPr id="12" name="Title 1"/>
          <p:cNvSpPr txBox="1">
            <a:spLocks/>
          </p:cNvSpPr>
          <p:nvPr/>
        </p:nvSpPr>
        <p:spPr>
          <a:xfrm>
            <a:off x="182113" y="4633229"/>
            <a:ext cx="2958264" cy="1216788"/>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FF0000"/>
                </a:solidFill>
              </a:rPr>
              <a:t>Symptoms can occur anywhere from a few minutes after exposure to a few hours later, and they may include some of the following:</a:t>
            </a:r>
          </a:p>
          <a:p>
            <a:pPr algn="l"/>
            <a:r>
              <a:rPr lang="en-US" sz="1000" dirty="0">
                <a:solidFill>
                  <a:schemeClr val="tx1"/>
                </a:solidFill>
              </a:rPr>
              <a:t>Swelling of the tongue, mouth or </a:t>
            </a:r>
            <a:r>
              <a:rPr lang="en-US" sz="1000" dirty="0" smtClean="0">
                <a:solidFill>
                  <a:schemeClr val="tx1"/>
                </a:solidFill>
              </a:rPr>
              <a:t>face, Difficulty breathing, Low </a:t>
            </a:r>
            <a:r>
              <a:rPr lang="en-US" sz="1000" dirty="0">
                <a:solidFill>
                  <a:schemeClr val="tx1"/>
                </a:solidFill>
              </a:rPr>
              <a:t>blood </a:t>
            </a:r>
            <a:r>
              <a:rPr lang="en-US" sz="1000" dirty="0" smtClean="0">
                <a:solidFill>
                  <a:schemeClr val="tx1"/>
                </a:solidFill>
              </a:rPr>
              <a:t>pressure, Vomiting, Diarrhea, Hives, Itchy rash.</a:t>
            </a:r>
            <a:endParaRPr lang="en-US" sz="1000" dirty="0">
              <a:solidFill>
                <a:schemeClr val="tx1"/>
              </a:solidFill>
            </a:endParaRPr>
          </a:p>
        </p:txBody>
      </p:sp>
      <p:pic>
        <p:nvPicPr>
          <p:cNvPr id="16" name="Picture 2" descr="Image result for shell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1807" y="8045478"/>
            <a:ext cx="891117" cy="593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dairy foo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877" y="6022859"/>
            <a:ext cx="1181697" cy="860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nu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88" t="26321" r="6816" b="25678"/>
          <a:stretch/>
        </p:blipFill>
        <p:spPr bwMode="auto">
          <a:xfrm>
            <a:off x="2015103" y="7125009"/>
            <a:ext cx="1044527" cy="57565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169324" y="5942107"/>
            <a:ext cx="2958264" cy="923168"/>
          </a:xfrm>
          <a:prstGeom prst="rect">
            <a:avLst/>
          </a:prstGeom>
          <a:noFill/>
          <a:ln w="28575">
            <a:solidFill>
              <a:srgbClr val="FA04E8"/>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rgbClr val="FA04E8"/>
                </a:solidFill>
              </a:rPr>
              <a:t>Cow’s Milk Allergy</a:t>
            </a:r>
          </a:p>
          <a:p>
            <a:pPr algn="l"/>
            <a:r>
              <a:rPr lang="en-US" sz="1000" b="1" dirty="0" smtClean="0">
                <a:solidFill>
                  <a:srgbClr val="FA04E8"/>
                </a:solidFill>
              </a:rPr>
              <a:t>Foods found in:</a:t>
            </a:r>
          </a:p>
          <a:p>
            <a:pPr algn="l"/>
            <a:r>
              <a:rPr lang="en-US" sz="1000" dirty="0">
                <a:solidFill>
                  <a:schemeClr val="tx1"/>
                </a:solidFill>
              </a:rPr>
              <a:t>Milk, Milk powder, </a:t>
            </a:r>
            <a:r>
              <a:rPr lang="en-US" sz="1000" dirty="0" smtClean="0">
                <a:solidFill>
                  <a:schemeClr val="tx1"/>
                </a:solidFill>
              </a:rPr>
              <a:t>Cheese,</a:t>
            </a:r>
            <a:br>
              <a:rPr lang="en-US" sz="1000" dirty="0" smtClean="0">
                <a:solidFill>
                  <a:schemeClr val="tx1"/>
                </a:solidFill>
              </a:rPr>
            </a:br>
            <a:r>
              <a:rPr lang="en-US" sz="1000" dirty="0" smtClean="0">
                <a:solidFill>
                  <a:schemeClr val="tx1"/>
                </a:solidFill>
              </a:rPr>
              <a:t>Butter</a:t>
            </a:r>
            <a:r>
              <a:rPr lang="en-US" sz="1000" dirty="0">
                <a:solidFill>
                  <a:schemeClr val="tx1"/>
                </a:solidFill>
              </a:rPr>
              <a:t>, Margarine, </a:t>
            </a:r>
            <a:r>
              <a:rPr lang="en-US" sz="1000" dirty="0" smtClean="0">
                <a:solidFill>
                  <a:schemeClr val="tx1"/>
                </a:solidFill>
              </a:rPr>
              <a:t>Yogurt,</a:t>
            </a:r>
            <a:br>
              <a:rPr lang="en-US" sz="1000" dirty="0" smtClean="0">
                <a:solidFill>
                  <a:schemeClr val="tx1"/>
                </a:solidFill>
              </a:rPr>
            </a:br>
            <a:r>
              <a:rPr lang="en-US" sz="1000" dirty="0" smtClean="0">
                <a:solidFill>
                  <a:schemeClr val="tx1"/>
                </a:solidFill>
              </a:rPr>
              <a:t>Cream</a:t>
            </a:r>
            <a:r>
              <a:rPr lang="en-US" sz="1000" dirty="0">
                <a:solidFill>
                  <a:schemeClr val="tx1"/>
                </a:solidFill>
              </a:rPr>
              <a:t>, Ice </a:t>
            </a:r>
            <a:r>
              <a:rPr lang="en-US" sz="1000" dirty="0" smtClean="0">
                <a:solidFill>
                  <a:schemeClr val="tx1"/>
                </a:solidFill>
              </a:rPr>
              <a:t>Cream</a:t>
            </a:r>
            <a:endParaRPr lang="en-US" sz="1000" dirty="0">
              <a:solidFill>
                <a:schemeClr val="tx1"/>
              </a:solidFill>
            </a:endParaRPr>
          </a:p>
          <a:p>
            <a:pPr algn="l"/>
            <a:endParaRPr lang="en-US" sz="1000" dirty="0">
              <a:solidFill>
                <a:schemeClr val="tx1"/>
              </a:solidFill>
            </a:endParaRPr>
          </a:p>
        </p:txBody>
      </p:sp>
      <p:sp>
        <p:nvSpPr>
          <p:cNvPr id="20" name="Title 1"/>
          <p:cNvSpPr txBox="1">
            <a:spLocks/>
          </p:cNvSpPr>
          <p:nvPr/>
        </p:nvSpPr>
        <p:spPr>
          <a:xfrm>
            <a:off x="168132" y="6946027"/>
            <a:ext cx="2958264" cy="923168"/>
          </a:xfrm>
          <a:prstGeom prst="rect">
            <a:avLst/>
          </a:prstGeom>
          <a:noFill/>
          <a:ln w="28575">
            <a:solidFill>
              <a:schemeClr val="accent2">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chemeClr val="accent2">
                    <a:lumMod val="75000"/>
                  </a:schemeClr>
                </a:solidFill>
              </a:rPr>
              <a:t>Nut Allergy</a:t>
            </a:r>
          </a:p>
          <a:p>
            <a:pPr algn="l"/>
            <a:r>
              <a:rPr lang="en-US" sz="1000" b="1" dirty="0" smtClean="0">
                <a:solidFill>
                  <a:schemeClr val="accent2">
                    <a:lumMod val="75000"/>
                  </a:schemeClr>
                </a:solidFill>
              </a:rPr>
              <a:t>Foods found in:</a:t>
            </a:r>
          </a:p>
          <a:p>
            <a:pPr algn="l"/>
            <a:r>
              <a:rPr lang="en-US" sz="1000" dirty="0">
                <a:solidFill>
                  <a:schemeClr val="tx1"/>
                </a:solidFill>
              </a:rPr>
              <a:t>Brazil </a:t>
            </a:r>
            <a:r>
              <a:rPr lang="en-US" sz="1000" dirty="0" smtClean="0">
                <a:solidFill>
                  <a:schemeClr val="tx1"/>
                </a:solidFill>
              </a:rPr>
              <a:t>nuts, Almonds, Cashews</a:t>
            </a:r>
            <a:endParaRPr lang="en-US" sz="1000" dirty="0">
              <a:solidFill>
                <a:schemeClr val="tx1"/>
              </a:solidFill>
            </a:endParaRPr>
          </a:p>
          <a:p>
            <a:pPr algn="l"/>
            <a:r>
              <a:rPr lang="en-US" sz="1000" dirty="0">
                <a:solidFill>
                  <a:schemeClr val="tx1"/>
                </a:solidFill>
              </a:rPr>
              <a:t>Macadamia </a:t>
            </a:r>
            <a:r>
              <a:rPr lang="en-US" sz="1000" dirty="0" smtClean="0">
                <a:solidFill>
                  <a:schemeClr val="tx1"/>
                </a:solidFill>
              </a:rPr>
              <a:t>nuts, Pistachios</a:t>
            </a:r>
            <a:endParaRPr lang="en-US" sz="1000" dirty="0">
              <a:solidFill>
                <a:schemeClr val="tx1"/>
              </a:solidFill>
            </a:endParaRPr>
          </a:p>
          <a:p>
            <a:pPr algn="l"/>
            <a:r>
              <a:rPr lang="en-US" sz="1000" dirty="0">
                <a:solidFill>
                  <a:schemeClr val="tx1"/>
                </a:solidFill>
              </a:rPr>
              <a:t>Pine </a:t>
            </a:r>
            <a:r>
              <a:rPr lang="en-US" sz="1000" dirty="0" smtClean="0">
                <a:solidFill>
                  <a:schemeClr val="tx1"/>
                </a:solidFill>
              </a:rPr>
              <a:t>nuts, Walnuts</a:t>
            </a:r>
            <a:endParaRPr lang="en-US" sz="1000" dirty="0">
              <a:solidFill>
                <a:schemeClr val="tx1"/>
              </a:solidFill>
            </a:endParaRPr>
          </a:p>
          <a:p>
            <a:pPr algn="l"/>
            <a:endParaRPr lang="en-US" sz="1000" dirty="0">
              <a:solidFill>
                <a:schemeClr val="tx1"/>
              </a:solidFill>
            </a:endParaRPr>
          </a:p>
        </p:txBody>
      </p:sp>
      <p:sp>
        <p:nvSpPr>
          <p:cNvPr id="21" name="Title 1"/>
          <p:cNvSpPr txBox="1">
            <a:spLocks/>
          </p:cNvSpPr>
          <p:nvPr/>
        </p:nvSpPr>
        <p:spPr>
          <a:xfrm>
            <a:off x="154810" y="7949947"/>
            <a:ext cx="2958264" cy="762474"/>
          </a:xfrm>
          <a:prstGeom prst="rect">
            <a:avLst/>
          </a:prstGeom>
          <a:noFill/>
          <a:ln w="28575">
            <a:solidFill>
              <a:srgbClr val="0070C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chemeClr val="accent5"/>
                </a:solidFill>
              </a:rPr>
              <a:t>Seafood Allergy</a:t>
            </a:r>
          </a:p>
          <a:p>
            <a:pPr algn="l"/>
            <a:r>
              <a:rPr lang="en-US" sz="1000" b="1" dirty="0" smtClean="0">
                <a:solidFill>
                  <a:schemeClr val="accent5"/>
                </a:solidFill>
              </a:rPr>
              <a:t>Foods found in:</a:t>
            </a:r>
          </a:p>
          <a:p>
            <a:pPr algn="l"/>
            <a:r>
              <a:rPr lang="en-US" sz="1000" dirty="0">
                <a:solidFill>
                  <a:schemeClr val="tx1"/>
                </a:solidFill>
              </a:rPr>
              <a:t>Shrimp, Prawns, </a:t>
            </a:r>
            <a:r>
              <a:rPr lang="en-US" sz="1000" dirty="0" smtClean="0">
                <a:solidFill>
                  <a:schemeClr val="tx1"/>
                </a:solidFill>
              </a:rPr>
              <a:t>Crayfish,</a:t>
            </a:r>
            <a:br>
              <a:rPr lang="en-US" sz="1000" dirty="0" smtClean="0">
                <a:solidFill>
                  <a:schemeClr val="tx1"/>
                </a:solidFill>
              </a:rPr>
            </a:br>
            <a:r>
              <a:rPr lang="en-US" sz="1000" dirty="0" smtClean="0">
                <a:solidFill>
                  <a:schemeClr val="tx1"/>
                </a:solidFill>
              </a:rPr>
              <a:t>Lobster</a:t>
            </a:r>
            <a:r>
              <a:rPr lang="en-US" sz="1000" dirty="0">
                <a:solidFill>
                  <a:schemeClr val="tx1"/>
                </a:solidFill>
              </a:rPr>
              <a:t>, Squid, Scallops</a:t>
            </a:r>
          </a:p>
          <a:p>
            <a:pPr algn="l"/>
            <a:endParaRPr lang="en-US" sz="1000" dirty="0">
              <a:solidFill>
                <a:schemeClr val="tx1"/>
              </a:solidFill>
            </a:endParaRPr>
          </a:p>
        </p:txBody>
      </p:sp>
      <p:sp>
        <p:nvSpPr>
          <p:cNvPr id="23" name="Rectangle 22"/>
          <p:cNvSpPr/>
          <p:nvPr/>
        </p:nvSpPr>
        <p:spPr>
          <a:xfrm>
            <a:off x="3210109" y="3028597"/>
            <a:ext cx="5092643" cy="1015663"/>
          </a:xfrm>
          <a:prstGeom prst="rect">
            <a:avLst/>
          </a:prstGeom>
          <a:ln w="28575">
            <a:solidFill>
              <a:srgbClr val="92D050"/>
            </a:solidFill>
            <a:prstDash val="sysDot"/>
          </a:ln>
        </p:spPr>
        <p:txBody>
          <a:bodyPr wrap="square">
            <a:spAutoFit/>
          </a:bodyPr>
          <a:lstStyle/>
          <a:p>
            <a:r>
              <a:rPr lang="en-GB" sz="1200" b="1" dirty="0" smtClean="0">
                <a:solidFill>
                  <a:srgbClr val="92D050"/>
                </a:solidFill>
              </a:rPr>
              <a:t>You can alert customers of allergies by printing information on your menus. </a:t>
            </a:r>
            <a:r>
              <a:rPr lang="en-GB" sz="1200" dirty="0" smtClean="0"/>
              <a:t>In UK we use recognisable logos for nut, lactose and gluten containing products to make it easier for the customer to make an informed choice. Servers should also be knowledgeable to answer any guest queries on allergens.</a:t>
            </a:r>
            <a:endParaRPr lang="en-US" sz="1200" dirty="0"/>
          </a:p>
        </p:txBody>
      </p:sp>
      <p:pic>
        <p:nvPicPr>
          <p:cNvPr id="1026" name="Picture 2" descr="Image result for menu allergy logos"/>
          <p:cNvPicPr>
            <a:picLocks noChangeAspect="1" noChangeArrowheads="1"/>
          </p:cNvPicPr>
          <p:nvPr/>
        </p:nvPicPr>
        <p:blipFill rotWithShape="1">
          <a:blip r:embed="rId6">
            <a:extLst>
              <a:ext uri="{28A0092B-C50C-407E-A947-70E740481C1C}">
                <a14:useLocalDpi xmlns:a14="http://schemas.microsoft.com/office/drawing/2010/main" val="0"/>
              </a:ext>
            </a:extLst>
          </a:blip>
          <a:srcRect l="5411" t="3000" r="5758" b="31250"/>
          <a:stretch/>
        </p:blipFill>
        <p:spPr bwMode="auto">
          <a:xfrm>
            <a:off x="3282486" y="1581150"/>
            <a:ext cx="3206375" cy="1232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allerg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7883" r="12152" b="14680"/>
          <a:stretch/>
        </p:blipFill>
        <p:spPr bwMode="auto">
          <a:xfrm>
            <a:off x="6490885" y="1595626"/>
            <a:ext cx="1811868" cy="1309757"/>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3210108" y="4155883"/>
            <a:ext cx="3871513" cy="873317"/>
          </a:xfrm>
          <a:prstGeom prst="rect">
            <a:avLst/>
          </a:prstGeom>
          <a:noFill/>
          <a:ln w="28575">
            <a:solidFill>
              <a:schemeClr val="accent5">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chemeClr val="accent5">
                    <a:lumMod val="75000"/>
                  </a:schemeClr>
                </a:solidFill>
              </a:rPr>
              <a:t>Coeliac Disease</a:t>
            </a:r>
            <a:endParaRPr lang="en-US" sz="1000" dirty="0" smtClean="0">
              <a:solidFill>
                <a:schemeClr val="accent5">
                  <a:lumMod val="75000"/>
                </a:schemeClr>
              </a:solidFill>
            </a:endParaRPr>
          </a:p>
          <a:p>
            <a:pPr algn="l"/>
            <a:r>
              <a:rPr lang="en-US" sz="1000" b="1" dirty="0" smtClean="0">
                <a:solidFill>
                  <a:schemeClr val="accent5">
                    <a:lumMod val="75000"/>
                  </a:schemeClr>
                </a:solidFill>
              </a:rPr>
              <a:t>This </a:t>
            </a:r>
            <a:r>
              <a:rPr lang="en-US" sz="1000" b="1" dirty="0">
                <a:solidFill>
                  <a:schemeClr val="accent5">
                    <a:lumMod val="75000"/>
                  </a:schemeClr>
                </a:solidFill>
              </a:rPr>
              <a:t>is intolerance to gluten which is found in wheat, rye and </a:t>
            </a:r>
            <a:r>
              <a:rPr lang="en-US" sz="1000" b="1" dirty="0" smtClean="0">
                <a:solidFill>
                  <a:schemeClr val="accent5">
                    <a:lumMod val="75000"/>
                  </a:schemeClr>
                </a:solidFill>
              </a:rPr>
              <a:t>barley. </a:t>
            </a:r>
            <a:r>
              <a:rPr lang="en-US" sz="1000" dirty="0" err="1" smtClean="0">
                <a:solidFill>
                  <a:schemeClr val="tx1"/>
                </a:solidFill>
              </a:rPr>
              <a:t>Coeliacs</a:t>
            </a:r>
            <a:r>
              <a:rPr lang="en-US" sz="1000" dirty="0" smtClean="0">
                <a:solidFill>
                  <a:schemeClr val="tx1"/>
                </a:solidFill>
              </a:rPr>
              <a:t> </a:t>
            </a:r>
            <a:r>
              <a:rPr lang="en-US" sz="1000" dirty="0">
                <a:solidFill>
                  <a:schemeClr val="tx1"/>
                </a:solidFill>
              </a:rPr>
              <a:t>cannot absorb </a:t>
            </a:r>
            <a:r>
              <a:rPr lang="en-US" sz="1000" dirty="0" smtClean="0">
                <a:solidFill>
                  <a:schemeClr val="tx1"/>
                </a:solidFill>
              </a:rPr>
              <a:t>nutrients if </a:t>
            </a:r>
            <a:r>
              <a:rPr lang="en-US" sz="1000" dirty="0">
                <a:solidFill>
                  <a:schemeClr val="tx1"/>
                </a:solidFill>
              </a:rPr>
              <a:t>they eat gluten</a:t>
            </a:r>
            <a:r>
              <a:rPr lang="en-US" sz="1000" dirty="0" smtClean="0">
                <a:solidFill>
                  <a:schemeClr val="tx1"/>
                </a:solidFill>
              </a:rPr>
              <a:t>. Corn </a:t>
            </a:r>
            <a:r>
              <a:rPr lang="en-US" sz="1000" dirty="0">
                <a:solidFill>
                  <a:schemeClr val="tx1"/>
                </a:solidFill>
              </a:rPr>
              <a:t>rice and potatoes do not contain gluten. You can also buy special gluten free products in most shops.</a:t>
            </a:r>
          </a:p>
          <a:p>
            <a:pPr algn="l"/>
            <a:endParaRPr lang="en-US" sz="1000" dirty="0">
              <a:solidFill>
                <a:schemeClr val="tx1"/>
              </a:solidFill>
            </a:endParaRPr>
          </a:p>
        </p:txBody>
      </p:sp>
      <p:sp>
        <p:nvSpPr>
          <p:cNvPr id="29" name="Title 1"/>
          <p:cNvSpPr txBox="1">
            <a:spLocks/>
          </p:cNvSpPr>
          <p:nvPr/>
        </p:nvSpPr>
        <p:spPr>
          <a:xfrm>
            <a:off x="3210109" y="5159805"/>
            <a:ext cx="3858724" cy="1008170"/>
          </a:xfrm>
          <a:prstGeom prst="rect">
            <a:avLst/>
          </a:prstGeom>
          <a:noFill/>
          <a:ln w="28575">
            <a:solidFill>
              <a:schemeClr val="accent5">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smtClean="0">
                <a:solidFill>
                  <a:schemeClr val="accent5">
                    <a:lumMod val="75000"/>
                  </a:schemeClr>
                </a:solidFill>
              </a:rPr>
              <a:t>Lactose Intolerance</a:t>
            </a:r>
          </a:p>
          <a:p>
            <a:pPr algn="l"/>
            <a:r>
              <a:rPr lang="en-US" sz="1000" b="1" dirty="0">
                <a:solidFill>
                  <a:schemeClr val="accent5">
                    <a:lumMod val="75000"/>
                  </a:schemeClr>
                </a:solidFill>
              </a:rPr>
              <a:t>Can’t digest lactose </a:t>
            </a:r>
            <a:r>
              <a:rPr lang="en-US" sz="1000" b="1" dirty="0" smtClean="0">
                <a:solidFill>
                  <a:schemeClr val="accent5">
                    <a:lumMod val="75000"/>
                  </a:schemeClr>
                </a:solidFill>
              </a:rPr>
              <a:t>(because they don’t </a:t>
            </a:r>
            <a:r>
              <a:rPr lang="en-US" sz="1000" b="1" dirty="0">
                <a:solidFill>
                  <a:schemeClr val="accent5">
                    <a:lumMod val="75000"/>
                  </a:schemeClr>
                </a:solidFill>
              </a:rPr>
              <a:t>produce </a:t>
            </a:r>
            <a:r>
              <a:rPr lang="en-US" sz="1000" b="1" dirty="0" smtClean="0">
                <a:solidFill>
                  <a:schemeClr val="accent5">
                    <a:lumMod val="75000"/>
                  </a:schemeClr>
                </a:solidFill>
              </a:rPr>
              <a:t>the lactase enzyme). </a:t>
            </a:r>
            <a:r>
              <a:rPr lang="en-US" sz="1000" dirty="0" smtClean="0">
                <a:solidFill>
                  <a:schemeClr val="tx1"/>
                </a:solidFill>
              </a:rPr>
              <a:t>Milk</a:t>
            </a:r>
            <a:r>
              <a:rPr lang="en-US" sz="1000" dirty="0">
                <a:solidFill>
                  <a:schemeClr val="tx1"/>
                </a:solidFill>
              </a:rPr>
              <a:t>, milkshakes and other milk-based </a:t>
            </a:r>
            <a:r>
              <a:rPr lang="en-US" sz="1000" dirty="0" smtClean="0">
                <a:solidFill>
                  <a:schemeClr val="tx1"/>
                </a:solidFill>
              </a:rPr>
              <a:t>beverages, whipping </a:t>
            </a:r>
            <a:r>
              <a:rPr lang="en-US" sz="1000" dirty="0">
                <a:solidFill>
                  <a:schemeClr val="tx1"/>
                </a:solidFill>
              </a:rPr>
              <a:t>cream and coffee </a:t>
            </a:r>
            <a:r>
              <a:rPr lang="en-US" sz="1000" dirty="0" smtClean="0">
                <a:solidFill>
                  <a:schemeClr val="tx1"/>
                </a:solidFill>
              </a:rPr>
              <a:t>creamer, ice cream, cheese, butter, puddings</a:t>
            </a:r>
            <a:r>
              <a:rPr lang="en-US" sz="1000" dirty="0">
                <a:solidFill>
                  <a:schemeClr val="tx1"/>
                </a:solidFill>
              </a:rPr>
              <a:t>, </a:t>
            </a:r>
            <a:r>
              <a:rPr lang="en-US" sz="1000" dirty="0" smtClean="0">
                <a:solidFill>
                  <a:schemeClr val="tx1"/>
                </a:solidFill>
              </a:rPr>
              <a:t>custards, cream </a:t>
            </a:r>
            <a:r>
              <a:rPr lang="en-US" sz="1000" dirty="0">
                <a:solidFill>
                  <a:schemeClr val="tx1"/>
                </a:solidFill>
              </a:rPr>
              <a:t>soups, cream </a:t>
            </a:r>
            <a:r>
              <a:rPr lang="en-US" sz="1000" dirty="0" smtClean="0">
                <a:solidFill>
                  <a:schemeClr val="tx1"/>
                </a:solidFill>
              </a:rPr>
              <a:t>sauces, foods </a:t>
            </a:r>
            <a:r>
              <a:rPr lang="en-US" sz="1000" dirty="0">
                <a:solidFill>
                  <a:schemeClr val="tx1"/>
                </a:solidFill>
              </a:rPr>
              <a:t>made with </a:t>
            </a:r>
            <a:r>
              <a:rPr lang="en-US" sz="1000" dirty="0" smtClean="0">
                <a:solidFill>
                  <a:schemeClr val="tx1"/>
                </a:solidFill>
              </a:rPr>
              <a:t>milk.</a:t>
            </a:r>
            <a:endParaRPr lang="en-US" sz="1000" dirty="0">
              <a:solidFill>
                <a:schemeClr val="tx1"/>
              </a:solidFill>
            </a:endParaRPr>
          </a:p>
        </p:txBody>
      </p:sp>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5543" y="5176739"/>
            <a:ext cx="986806" cy="99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8404630" y="3783957"/>
            <a:ext cx="4031210" cy="461665"/>
          </a:xfrm>
          <a:prstGeom prst="rect">
            <a:avLst/>
          </a:prstGeom>
          <a:ln w="28575">
            <a:solidFill>
              <a:srgbClr val="FF0000"/>
            </a:solidFill>
            <a:prstDash val="sysDot"/>
          </a:ln>
        </p:spPr>
        <p:txBody>
          <a:bodyPr wrap="square">
            <a:spAutoFit/>
          </a:bodyPr>
          <a:lstStyle/>
          <a:p>
            <a:r>
              <a:rPr lang="en-US" sz="1200" b="1" dirty="0">
                <a:solidFill>
                  <a:srgbClr val="FF0000"/>
                </a:solidFill>
              </a:rPr>
              <a:t>Coronary Heart Disease (CHD) </a:t>
            </a:r>
            <a:r>
              <a:rPr lang="en-US" sz="1200" dirty="0"/>
              <a:t>is a build up of fatty deposits in the coronary arteries.</a:t>
            </a:r>
          </a:p>
        </p:txBody>
      </p:sp>
      <p:sp>
        <p:nvSpPr>
          <p:cNvPr id="37" name="Rectangle 36"/>
          <p:cNvSpPr/>
          <p:nvPr/>
        </p:nvSpPr>
        <p:spPr>
          <a:xfrm>
            <a:off x="8404630" y="4344219"/>
            <a:ext cx="4031210" cy="461665"/>
          </a:xfrm>
          <a:prstGeom prst="rect">
            <a:avLst/>
          </a:prstGeom>
          <a:ln w="28575">
            <a:solidFill>
              <a:srgbClr val="FF0000"/>
            </a:solidFill>
            <a:prstDash val="sysDot"/>
          </a:ln>
        </p:spPr>
        <p:txBody>
          <a:bodyPr wrap="square">
            <a:spAutoFit/>
          </a:bodyPr>
          <a:lstStyle/>
          <a:p>
            <a:r>
              <a:rPr lang="en-US" sz="1200" b="1" dirty="0" smtClean="0">
                <a:solidFill>
                  <a:srgbClr val="FF0000"/>
                </a:solidFill>
              </a:rPr>
              <a:t>High Blood Cholesterol </a:t>
            </a:r>
            <a:r>
              <a:rPr lang="en-US" sz="1200" dirty="0" smtClean="0"/>
              <a:t>is high level of cholesterol in the blood.</a:t>
            </a:r>
            <a:endParaRPr lang="en-US" sz="1200" dirty="0"/>
          </a:p>
        </p:txBody>
      </p:sp>
      <p:sp>
        <p:nvSpPr>
          <p:cNvPr id="38" name="Rectangle 37"/>
          <p:cNvSpPr/>
          <p:nvPr/>
        </p:nvSpPr>
        <p:spPr>
          <a:xfrm>
            <a:off x="8404630" y="4932423"/>
            <a:ext cx="4031210" cy="830997"/>
          </a:xfrm>
          <a:prstGeom prst="rect">
            <a:avLst/>
          </a:prstGeom>
          <a:ln w="28575">
            <a:solidFill>
              <a:srgbClr val="FF0000"/>
            </a:solidFill>
            <a:prstDash val="sysDot"/>
          </a:ln>
        </p:spPr>
        <p:txBody>
          <a:bodyPr wrap="square">
            <a:spAutoFit/>
          </a:bodyPr>
          <a:lstStyle/>
          <a:p>
            <a:r>
              <a:rPr lang="en-US" sz="1200" b="1" dirty="0">
                <a:solidFill>
                  <a:srgbClr val="FF0000"/>
                </a:solidFill>
              </a:rPr>
              <a:t>High Blood Pressure (BP) </a:t>
            </a:r>
            <a:r>
              <a:rPr lang="en-US" sz="1200" dirty="0"/>
              <a:t>is higher force than normal pushing against the artery </a:t>
            </a:r>
            <a:r>
              <a:rPr lang="en-US" sz="1200" dirty="0" smtClean="0"/>
              <a:t>walls (caused by having fatty deposits in the arteries which narrows the artery, increasing the force against the walls).</a:t>
            </a:r>
            <a:endParaRPr lang="en-US" sz="1200" dirty="0"/>
          </a:p>
        </p:txBody>
      </p:sp>
      <p:sp>
        <p:nvSpPr>
          <p:cNvPr id="39" name="Rectangle 38"/>
          <p:cNvSpPr/>
          <p:nvPr/>
        </p:nvSpPr>
        <p:spPr>
          <a:xfrm>
            <a:off x="8404630" y="3047504"/>
            <a:ext cx="4031210" cy="646331"/>
          </a:xfrm>
          <a:prstGeom prst="rect">
            <a:avLst/>
          </a:prstGeom>
          <a:ln w="28575">
            <a:solidFill>
              <a:srgbClr val="FF0000"/>
            </a:solidFill>
            <a:prstDash val="sysDot"/>
          </a:ln>
        </p:spPr>
        <p:txBody>
          <a:bodyPr wrap="square">
            <a:spAutoFit/>
          </a:bodyPr>
          <a:lstStyle/>
          <a:p>
            <a:r>
              <a:rPr lang="en-US" sz="1200" b="1" dirty="0" smtClean="0"/>
              <a:t>Some people may choose or be advised to eat a low saturated fat (often comes from animal fats such as meat and butter) diet for health reasons:</a:t>
            </a:r>
            <a:endParaRPr lang="en-US" sz="1200" b="1" dirty="0"/>
          </a:p>
        </p:txBody>
      </p:sp>
      <p:pic>
        <p:nvPicPr>
          <p:cNvPr id="1028" name="Picture 4" descr="Image result for no brea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5333" y="4125041"/>
            <a:ext cx="1030878" cy="95871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379403" y="1590766"/>
            <a:ext cx="4196084" cy="1382967"/>
            <a:chOff x="8379403" y="1590766"/>
            <a:chExt cx="4196084" cy="1382967"/>
          </a:xfrm>
        </p:grpSpPr>
        <p:pic>
          <p:nvPicPr>
            <p:cNvPr id="36" name="Picture 2"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b="8627"/>
            <a:stretch/>
          </p:blipFill>
          <p:spPr bwMode="auto">
            <a:xfrm>
              <a:off x="8379403" y="1595627"/>
              <a:ext cx="1855590" cy="134442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heart attack"/>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54121"/>
            <a:stretch/>
          </p:blipFill>
          <p:spPr bwMode="auto">
            <a:xfrm>
              <a:off x="10336870" y="1592227"/>
              <a:ext cx="811935" cy="13815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angin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50683" y="1590766"/>
              <a:ext cx="1324804" cy="1382967"/>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itle 1"/>
          <p:cNvSpPr txBox="1">
            <a:spLocks/>
          </p:cNvSpPr>
          <p:nvPr/>
        </p:nvSpPr>
        <p:spPr>
          <a:xfrm>
            <a:off x="3210108" y="6519114"/>
            <a:ext cx="4619441" cy="2853485"/>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solidFill>
                  <a:srgbClr val="7030A0"/>
                </a:solidFill>
              </a:rPr>
              <a:t>Ethical Diets</a:t>
            </a:r>
          </a:p>
          <a:p>
            <a:pPr algn="l"/>
            <a:r>
              <a:rPr lang="en-US" sz="1000" dirty="0">
                <a:solidFill>
                  <a:schemeClr val="tx1"/>
                </a:solidFill>
              </a:rPr>
              <a:t>Some people avoid meat due </a:t>
            </a:r>
            <a:r>
              <a:rPr lang="en-US" sz="1000" dirty="0" smtClean="0">
                <a:solidFill>
                  <a:schemeClr val="tx1"/>
                </a:solidFill>
              </a:rPr>
              <a:t>to environmental </a:t>
            </a:r>
            <a:r>
              <a:rPr lang="en-US" sz="1000" dirty="0">
                <a:solidFill>
                  <a:schemeClr val="tx1"/>
                </a:solidFill>
              </a:rPr>
              <a:t>issues or health </a:t>
            </a:r>
            <a:r>
              <a:rPr lang="en-US" sz="1000" dirty="0" smtClean="0">
                <a:solidFill>
                  <a:schemeClr val="tx1"/>
                </a:solidFill>
              </a:rPr>
              <a:t>risks. Some </a:t>
            </a:r>
            <a:r>
              <a:rPr lang="en-US" sz="1000" dirty="0">
                <a:solidFill>
                  <a:schemeClr val="tx1"/>
                </a:solidFill>
              </a:rPr>
              <a:t>people avoid beef due </a:t>
            </a:r>
            <a:r>
              <a:rPr lang="en-US" sz="1000" dirty="0" smtClean="0">
                <a:solidFill>
                  <a:schemeClr val="tx1"/>
                </a:solidFill>
              </a:rPr>
              <a:t>to concerns </a:t>
            </a:r>
            <a:r>
              <a:rPr lang="en-US" sz="1000" dirty="0">
                <a:solidFill>
                  <a:schemeClr val="tx1"/>
                </a:solidFill>
              </a:rPr>
              <a:t>over </a:t>
            </a:r>
            <a:r>
              <a:rPr lang="en-US" sz="1000" dirty="0" smtClean="0">
                <a:solidFill>
                  <a:schemeClr val="tx1"/>
                </a:solidFill>
              </a:rPr>
              <a:t>BSE. Some </a:t>
            </a:r>
            <a:r>
              <a:rPr lang="en-US" sz="1000" dirty="0">
                <a:solidFill>
                  <a:schemeClr val="tx1"/>
                </a:solidFill>
              </a:rPr>
              <a:t>avoid chicken and turkey </a:t>
            </a:r>
            <a:r>
              <a:rPr lang="en-US" sz="1000" dirty="0" smtClean="0">
                <a:solidFill>
                  <a:schemeClr val="tx1"/>
                </a:solidFill>
              </a:rPr>
              <a:t>due to </a:t>
            </a:r>
            <a:r>
              <a:rPr lang="en-US" sz="1000" dirty="0">
                <a:solidFill>
                  <a:schemeClr val="tx1"/>
                </a:solidFill>
              </a:rPr>
              <a:t>the bird flu </a:t>
            </a:r>
            <a:r>
              <a:rPr lang="en-US" sz="1000" dirty="0" smtClean="0">
                <a:solidFill>
                  <a:schemeClr val="tx1"/>
                </a:solidFill>
              </a:rPr>
              <a:t>issues. Some </a:t>
            </a:r>
            <a:r>
              <a:rPr lang="en-US" sz="1000" dirty="0">
                <a:solidFill>
                  <a:schemeClr val="tx1"/>
                </a:solidFill>
              </a:rPr>
              <a:t>people avoid fish due to the overfishing. Or prawns because this fishing is very energy expensive and wasteful. Producing unnecessary greenhouse </a:t>
            </a:r>
            <a:r>
              <a:rPr lang="en-US" sz="1000" dirty="0" smtClean="0">
                <a:solidFill>
                  <a:schemeClr val="tx1"/>
                </a:solidFill>
              </a:rPr>
              <a:t>gases. Some </a:t>
            </a:r>
            <a:r>
              <a:rPr lang="en-US" sz="1000" dirty="0">
                <a:solidFill>
                  <a:schemeClr val="tx1"/>
                </a:solidFill>
              </a:rPr>
              <a:t>people just don’t like </a:t>
            </a:r>
            <a:r>
              <a:rPr lang="en-US" sz="1000" dirty="0" smtClean="0">
                <a:solidFill>
                  <a:schemeClr val="tx1"/>
                </a:solidFill>
              </a:rPr>
              <a:t>the thought </a:t>
            </a:r>
            <a:r>
              <a:rPr lang="en-US" sz="1000" dirty="0">
                <a:solidFill>
                  <a:schemeClr val="tx1"/>
                </a:solidFill>
              </a:rPr>
              <a:t>of harming animals</a:t>
            </a:r>
            <a:r>
              <a:rPr lang="en-US" sz="1000" dirty="0" smtClean="0">
                <a:solidFill>
                  <a:schemeClr val="tx1"/>
                </a:solidFill>
              </a:rPr>
              <a:t>.</a:t>
            </a:r>
          </a:p>
          <a:p>
            <a:pPr algn="l"/>
            <a:r>
              <a:rPr lang="en-US" sz="1000" b="1" dirty="0" smtClean="0">
                <a:solidFill>
                  <a:srgbClr val="7030A0"/>
                </a:solidFill>
              </a:rPr>
              <a:t>Types of Vegetarian:</a:t>
            </a:r>
            <a:endParaRPr lang="en-US" sz="1000" b="1" dirty="0">
              <a:solidFill>
                <a:srgbClr val="7030A0"/>
              </a:solidFill>
            </a:endParaRPr>
          </a:p>
          <a:p>
            <a:pPr algn="l"/>
            <a:r>
              <a:rPr lang="en-US" sz="1000" b="1" dirty="0">
                <a:solidFill>
                  <a:schemeClr val="tx1"/>
                </a:solidFill>
              </a:rPr>
              <a:t>Vegetarians</a:t>
            </a:r>
            <a:r>
              <a:rPr lang="en-US" sz="1000" b="1" dirty="0" smtClean="0">
                <a:solidFill>
                  <a:schemeClr val="tx1"/>
                </a:solidFill>
              </a:rPr>
              <a:t>: </a:t>
            </a:r>
            <a:r>
              <a:rPr lang="en-US" sz="1000" dirty="0" smtClean="0">
                <a:solidFill>
                  <a:schemeClr val="tx1"/>
                </a:solidFill>
              </a:rPr>
              <a:t>Do </a:t>
            </a:r>
            <a:r>
              <a:rPr lang="en-US" sz="1000" dirty="0">
                <a:solidFill>
                  <a:schemeClr val="tx1"/>
                </a:solidFill>
              </a:rPr>
              <a:t>not eat meat or fish.</a:t>
            </a:r>
          </a:p>
          <a:p>
            <a:pPr algn="l"/>
            <a:r>
              <a:rPr lang="en-US" sz="1000" b="1" dirty="0" smtClean="0">
                <a:solidFill>
                  <a:schemeClr val="tx1"/>
                </a:solidFill>
              </a:rPr>
              <a:t>Lacto-vegetarians: </a:t>
            </a:r>
            <a:r>
              <a:rPr lang="en-US" sz="1000" dirty="0" smtClean="0">
                <a:solidFill>
                  <a:schemeClr val="tx1"/>
                </a:solidFill>
              </a:rPr>
              <a:t>Do </a:t>
            </a:r>
            <a:r>
              <a:rPr lang="en-US" sz="1000" dirty="0">
                <a:solidFill>
                  <a:schemeClr val="tx1"/>
                </a:solidFill>
              </a:rPr>
              <a:t>not eat the flesh of any animal but </a:t>
            </a:r>
            <a:r>
              <a:rPr lang="en-US" sz="1000" dirty="0" smtClean="0">
                <a:solidFill>
                  <a:schemeClr val="tx1"/>
                </a:solidFill>
              </a:rPr>
              <a:t>they will </a:t>
            </a:r>
            <a:r>
              <a:rPr lang="en-US" sz="1000" dirty="0">
                <a:solidFill>
                  <a:schemeClr val="tx1"/>
                </a:solidFill>
              </a:rPr>
              <a:t>eat eggs, milk, cheese, honey etc.</a:t>
            </a:r>
          </a:p>
          <a:p>
            <a:pPr algn="l"/>
            <a:r>
              <a:rPr lang="en-US" sz="1000" b="1" dirty="0" smtClean="0">
                <a:solidFill>
                  <a:schemeClr val="tx1"/>
                </a:solidFill>
              </a:rPr>
              <a:t>Vegans: </a:t>
            </a:r>
            <a:r>
              <a:rPr lang="en-US" sz="1000" dirty="0" smtClean="0">
                <a:solidFill>
                  <a:schemeClr val="tx1"/>
                </a:solidFill>
              </a:rPr>
              <a:t>Do </a:t>
            </a:r>
            <a:r>
              <a:rPr lang="en-US" sz="1000" dirty="0">
                <a:solidFill>
                  <a:schemeClr val="tx1"/>
                </a:solidFill>
              </a:rPr>
              <a:t>not eat any animal products (including honey).</a:t>
            </a:r>
          </a:p>
          <a:p>
            <a:pPr algn="l"/>
            <a:r>
              <a:rPr lang="en-US" sz="1000" b="1" dirty="0" err="1" smtClean="0">
                <a:solidFill>
                  <a:schemeClr val="tx1"/>
                </a:solidFill>
              </a:rPr>
              <a:t>Pescetarians</a:t>
            </a:r>
            <a:r>
              <a:rPr lang="en-US" sz="1000" b="1" dirty="0" smtClean="0">
                <a:solidFill>
                  <a:schemeClr val="tx1"/>
                </a:solidFill>
              </a:rPr>
              <a:t>: </a:t>
            </a:r>
            <a:r>
              <a:rPr lang="en-US" sz="1000" dirty="0" smtClean="0">
                <a:solidFill>
                  <a:schemeClr val="tx1"/>
                </a:solidFill>
              </a:rPr>
              <a:t>Do </a:t>
            </a:r>
            <a:r>
              <a:rPr lang="en-US" sz="1000" dirty="0">
                <a:solidFill>
                  <a:schemeClr val="tx1"/>
                </a:solidFill>
              </a:rPr>
              <a:t>not eat chicken or red meat but do eat fish.</a:t>
            </a:r>
          </a:p>
          <a:p>
            <a:pPr algn="l"/>
            <a:r>
              <a:rPr lang="en-US" sz="1000" b="1" dirty="0" smtClean="0">
                <a:solidFill>
                  <a:schemeClr val="tx1"/>
                </a:solidFill>
              </a:rPr>
              <a:t>Demi </a:t>
            </a:r>
            <a:r>
              <a:rPr lang="en-US" sz="1000" b="1" dirty="0">
                <a:solidFill>
                  <a:schemeClr val="tx1"/>
                </a:solidFill>
              </a:rPr>
              <a:t>or Semi </a:t>
            </a:r>
            <a:r>
              <a:rPr lang="en-US" sz="1000" b="1" dirty="0" smtClean="0">
                <a:solidFill>
                  <a:schemeClr val="tx1"/>
                </a:solidFill>
              </a:rPr>
              <a:t>Vegetarians: </a:t>
            </a:r>
            <a:r>
              <a:rPr lang="en-US" sz="1000" dirty="0" smtClean="0">
                <a:solidFill>
                  <a:schemeClr val="tx1"/>
                </a:solidFill>
              </a:rPr>
              <a:t>Often </a:t>
            </a:r>
            <a:r>
              <a:rPr lang="en-US" sz="1000" dirty="0">
                <a:solidFill>
                  <a:schemeClr val="tx1"/>
                </a:solidFill>
              </a:rPr>
              <a:t>choose to eat a mainly vegetarian diet because they don’t eat red meat. They sometimes eat poultry and fish and eggs, milk and cheese.</a:t>
            </a:r>
          </a:p>
          <a:p>
            <a:pPr algn="l"/>
            <a:endParaRPr lang="en-US" sz="1000" dirty="0">
              <a:solidFill>
                <a:schemeClr val="tx1"/>
              </a:solidFill>
            </a:endParaRPr>
          </a:p>
          <a:p>
            <a:pPr algn="l"/>
            <a:endParaRPr lang="en-US" sz="1000" dirty="0">
              <a:solidFill>
                <a:schemeClr val="tx1"/>
              </a:solidFill>
            </a:endParaRPr>
          </a:p>
        </p:txBody>
      </p:sp>
      <p:sp>
        <p:nvSpPr>
          <p:cNvPr id="45" name="Title 1"/>
          <p:cNvSpPr txBox="1">
            <a:spLocks/>
          </p:cNvSpPr>
          <p:nvPr/>
        </p:nvSpPr>
        <p:spPr>
          <a:xfrm>
            <a:off x="7956046" y="5990208"/>
            <a:ext cx="4619441" cy="3382392"/>
          </a:xfrm>
          <a:prstGeom prst="rect">
            <a:avLst/>
          </a:prstGeom>
          <a:solidFill>
            <a:schemeClr val="bg1"/>
          </a:solidFill>
          <a:ln w="28575">
            <a:solidFill>
              <a:schemeClr val="accent4">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solidFill>
                  <a:schemeClr val="accent4">
                    <a:lumMod val="75000"/>
                  </a:schemeClr>
                </a:solidFill>
              </a:rPr>
              <a:t>Religious Diets</a:t>
            </a:r>
          </a:p>
          <a:p>
            <a:pPr algn="l"/>
            <a:r>
              <a:rPr lang="en-US" sz="1000" b="1" dirty="0" smtClean="0">
                <a:solidFill>
                  <a:schemeClr val="tx1"/>
                </a:solidFill>
              </a:rPr>
              <a:t>	Muslim Diet: </a:t>
            </a:r>
            <a:r>
              <a:rPr lang="en-US" sz="1000" dirty="0" smtClean="0">
                <a:solidFill>
                  <a:schemeClr val="tx1"/>
                </a:solidFill>
              </a:rPr>
              <a:t>Do </a:t>
            </a:r>
            <a:r>
              <a:rPr lang="en-US" sz="1000" dirty="0">
                <a:solidFill>
                  <a:schemeClr val="tx1"/>
                </a:solidFill>
              </a:rPr>
              <a:t>not eat pork </a:t>
            </a:r>
            <a:r>
              <a:rPr lang="en-US" sz="1000" dirty="0" smtClean="0">
                <a:solidFill>
                  <a:schemeClr val="tx1"/>
                </a:solidFill>
              </a:rPr>
              <a:t>. Only </a:t>
            </a:r>
            <a:r>
              <a:rPr lang="en-US" sz="1000" dirty="0">
                <a:solidFill>
                  <a:schemeClr val="tx1"/>
                </a:solidFill>
              </a:rPr>
              <a:t>eat Halal meat (which is killed </a:t>
            </a:r>
            <a:r>
              <a:rPr lang="en-US" sz="1000" dirty="0" smtClean="0">
                <a:solidFill>
                  <a:schemeClr val="tx1"/>
                </a:solidFill>
              </a:rPr>
              <a:t>	in the same </a:t>
            </a:r>
            <a:r>
              <a:rPr lang="en-US" sz="1000" dirty="0">
                <a:solidFill>
                  <a:schemeClr val="tx1"/>
                </a:solidFill>
              </a:rPr>
              <a:t>way as Kosher</a:t>
            </a:r>
            <a:r>
              <a:rPr lang="en-US" sz="1000" dirty="0" smtClean="0">
                <a:solidFill>
                  <a:schemeClr val="tx1"/>
                </a:solidFill>
              </a:rPr>
              <a:t>). Sea </a:t>
            </a:r>
            <a:r>
              <a:rPr lang="en-US" sz="1000" dirty="0">
                <a:solidFill>
                  <a:schemeClr val="tx1"/>
                </a:solidFill>
              </a:rPr>
              <a:t>food without fins or scales (such </a:t>
            </a:r>
            <a:r>
              <a:rPr lang="en-US" sz="1000" dirty="0" smtClean="0">
                <a:solidFill>
                  <a:schemeClr val="tx1"/>
                </a:solidFill>
              </a:rPr>
              <a:t>	as </a:t>
            </a:r>
            <a:r>
              <a:rPr lang="en-US" sz="1000" dirty="0">
                <a:solidFill>
                  <a:schemeClr val="tx1"/>
                </a:solidFill>
              </a:rPr>
              <a:t>crabs, </a:t>
            </a:r>
            <a:r>
              <a:rPr lang="en-US" sz="1000" dirty="0" smtClean="0">
                <a:solidFill>
                  <a:schemeClr val="tx1"/>
                </a:solidFill>
              </a:rPr>
              <a:t>prawns and </a:t>
            </a:r>
            <a:r>
              <a:rPr lang="en-US" sz="1000" dirty="0">
                <a:solidFill>
                  <a:schemeClr val="tx1"/>
                </a:solidFill>
              </a:rPr>
              <a:t>squids) considered undesirable by some </a:t>
            </a:r>
            <a:r>
              <a:rPr lang="en-US" sz="1000" dirty="0" smtClean="0">
                <a:solidFill>
                  <a:schemeClr val="tx1"/>
                </a:solidFill>
              </a:rPr>
              <a:t>	Muslims. Muslims also </a:t>
            </a:r>
            <a:r>
              <a:rPr lang="en-US" sz="1000" dirty="0">
                <a:solidFill>
                  <a:schemeClr val="tx1"/>
                </a:solidFill>
              </a:rPr>
              <a:t>avoid alcohol</a:t>
            </a:r>
            <a:r>
              <a:rPr lang="en-US" sz="1000" dirty="0" smtClean="0">
                <a:solidFill>
                  <a:schemeClr val="tx1"/>
                </a:solidFill>
              </a:rPr>
              <a:t>.</a:t>
            </a:r>
          </a:p>
          <a:p>
            <a:pPr algn="l"/>
            <a:endParaRPr lang="en-US" sz="1000" dirty="0">
              <a:solidFill>
                <a:schemeClr val="tx1"/>
              </a:solidFill>
            </a:endParaRPr>
          </a:p>
          <a:p>
            <a:pPr algn="l">
              <a:lnSpc>
                <a:spcPct val="110000"/>
              </a:lnSpc>
              <a:buClr>
                <a:schemeClr val="accent2"/>
              </a:buClr>
              <a:defRPr/>
            </a:pPr>
            <a:r>
              <a:rPr lang="en-US" sz="1000" dirty="0" smtClean="0">
                <a:solidFill>
                  <a:schemeClr val="tx1"/>
                </a:solidFill>
              </a:rPr>
              <a:t>	</a:t>
            </a:r>
            <a:r>
              <a:rPr lang="en-US" sz="1000" b="1" dirty="0" smtClean="0">
                <a:solidFill>
                  <a:schemeClr val="tx1"/>
                </a:solidFill>
              </a:rPr>
              <a:t>Jewish Diet (Judaism): </a:t>
            </a:r>
            <a:r>
              <a:rPr lang="en-GB" sz="1000" dirty="0" smtClean="0">
                <a:solidFill>
                  <a:schemeClr val="tx1"/>
                </a:solidFill>
              </a:rPr>
              <a:t>Do </a:t>
            </a:r>
            <a:r>
              <a:rPr lang="en-GB" sz="1000" dirty="0">
                <a:solidFill>
                  <a:schemeClr val="tx1"/>
                </a:solidFill>
              </a:rPr>
              <a:t>not eat shell fish or </a:t>
            </a:r>
            <a:r>
              <a:rPr lang="en-GB" sz="1000" dirty="0" smtClean="0">
                <a:solidFill>
                  <a:schemeClr val="tx1"/>
                </a:solidFill>
              </a:rPr>
              <a:t>pork. They </a:t>
            </a:r>
            <a:r>
              <a:rPr lang="en-GB" sz="1000" dirty="0">
                <a:solidFill>
                  <a:schemeClr val="tx1"/>
                </a:solidFill>
              </a:rPr>
              <a:t>do not </a:t>
            </a:r>
            <a:r>
              <a:rPr lang="en-GB" sz="1000" dirty="0" smtClean="0">
                <a:solidFill>
                  <a:schemeClr val="tx1"/>
                </a:solidFill>
              </a:rPr>
              <a:t>	eat </a:t>
            </a:r>
            <a:r>
              <a:rPr lang="en-GB" sz="1000" dirty="0">
                <a:solidFill>
                  <a:schemeClr val="tx1"/>
                </a:solidFill>
              </a:rPr>
              <a:t>dairy and meat in the same meal (this is because they do not </a:t>
            </a:r>
            <a:r>
              <a:rPr lang="en-GB" sz="1000" dirty="0" smtClean="0">
                <a:solidFill>
                  <a:schemeClr val="tx1"/>
                </a:solidFill>
              </a:rPr>
              <a:t>	eat </a:t>
            </a:r>
            <a:r>
              <a:rPr lang="en-GB" sz="1000" dirty="0">
                <a:solidFill>
                  <a:schemeClr val="tx1"/>
                </a:solidFill>
              </a:rPr>
              <a:t>mother and child together – so you can not have chicken and egg together or milk and beef</a:t>
            </a:r>
            <a:r>
              <a:rPr lang="en-GB" sz="1000" dirty="0" smtClean="0">
                <a:solidFill>
                  <a:schemeClr val="tx1"/>
                </a:solidFill>
              </a:rPr>
              <a:t>). They </a:t>
            </a:r>
            <a:r>
              <a:rPr lang="en-GB" sz="1000" dirty="0">
                <a:solidFill>
                  <a:schemeClr val="tx1"/>
                </a:solidFill>
              </a:rPr>
              <a:t>only eat Kosher meats (where the blood is drained from the body through a slit in the throat before the meat is soaked or salted). Kosher houses should have different sinks for dairy and meat along with different plates, cutlery and utensils: this is taken very seriously within the Jewish </a:t>
            </a:r>
            <a:r>
              <a:rPr lang="en-GB" sz="1000" dirty="0" smtClean="0">
                <a:solidFill>
                  <a:schemeClr val="tx1"/>
                </a:solidFill>
              </a:rPr>
              <a:t>religion.</a:t>
            </a:r>
          </a:p>
          <a:p>
            <a:pPr algn="l">
              <a:lnSpc>
                <a:spcPct val="100000"/>
              </a:lnSpc>
              <a:buClr>
                <a:schemeClr val="accent2"/>
              </a:buClr>
              <a:defRPr/>
            </a:pPr>
            <a:r>
              <a:rPr lang="en-GB" sz="1000" dirty="0">
                <a:solidFill>
                  <a:schemeClr val="tx1"/>
                </a:solidFill>
              </a:rPr>
              <a:t>	</a:t>
            </a:r>
            <a:r>
              <a:rPr lang="en-GB" sz="1000" b="1" dirty="0" smtClean="0">
                <a:solidFill>
                  <a:schemeClr val="tx1"/>
                </a:solidFill>
              </a:rPr>
              <a:t>Hindu Diet (Hinduism): </a:t>
            </a:r>
            <a:r>
              <a:rPr lang="en-GB" sz="1000" dirty="0" smtClean="0">
                <a:solidFill>
                  <a:schemeClr val="tx1"/>
                </a:solidFill>
              </a:rPr>
              <a:t>Do </a:t>
            </a:r>
            <a:r>
              <a:rPr lang="en-GB" sz="1000" dirty="0">
                <a:solidFill>
                  <a:schemeClr val="tx1"/>
                </a:solidFill>
              </a:rPr>
              <a:t>not eat </a:t>
            </a:r>
            <a:r>
              <a:rPr lang="en-GB" sz="1000" dirty="0" smtClean="0">
                <a:solidFill>
                  <a:schemeClr val="tx1"/>
                </a:solidFill>
              </a:rPr>
              <a:t>beef </a:t>
            </a:r>
            <a:r>
              <a:rPr lang="en-GB" sz="1000" dirty="0">
                <a:solidFill>
                  <a:schemeClr val="tx1"/>
                </a:solidFill>
              </a:rPr>
              <a:t>or any beef product – this </a:t>
            </a:r>
            <a:r>
              <a:rPr lang="en-GB" sz="1000" dirty="0" smtClean="0">
                <a:solidFill>
                  <a:schemeClr val="tx1"/>
                </a:solidFill>
              </a:rPr>
              <a:t>	is </a:t>
            </a:r>
            <a:r>
              <a:rPr lang="en-GB" sz="1000" dirty="0">
                <a:solidFill>
                  <a:schemeClr val="tx1"/>
                </a:solidFill>
              </a:rPr>
              <a:t>because  the cow is a sacred animal and is treated as such, this </a:t>
            </a:r>
            <a:r>
              <a:rPr lang="en-GB" sz="1000" dirty="0" smtClean="0">
                <a:solidFill>
                  <a:schemeClr val="tx1"/>
                </a:solidFill>
              </a:rPr>
              <a:t>	includes </a:t>
            </a:r>
            <a:r>
              <a:rPr lang="en-GB" sz="1000" dirty="0">
                <a:solidFill>
                  <a:schemeClr val="tx1"/>
                </a:solidFill>
              </a:rPr>
              <a:t>the use of leather for clothes and </a:t>
            </a:r>
            <a:r>
              <a:rPr lang="en-GB" sz="1000" dirty="0" smtClean="0">
                <a:solidFill>
                  <a:schemeClr val="tx1"/>
                </a:solidFill>
              </a:rPr>
              <a:t>furniture. Milk </a:t>
            </a:r>
            <a:r>
              <a:rPr lang="en-GB" sz="1000" dirty="0">
                <a:solidFill>
                  <a:schemeClr val="tx1"/>
                </a:solidFill>
              </a:rPr>
              <a:t>is permitted as no animal is killed during the collection</a:t>
            </a:r>
            <a:r>
              <a:rPr lang="en-GB" sz="1000" dirty="0" smtClean="0">
                <a:solidFill>
                  <a:schemeClr val="tx1"/>
                </a:solidFill>
              </a:rPr>
              <a:t>. Often vegetarian, </a:t>
            </a:r>
            <a:r>
              <a:rPr lang="en-GB" sz="1000" dirty="0">
                <a:solidFill>
                  <a:schemeClr val="tx1"/>
                </a:solidFill>
              </a:rPr>
              <a:t>which comes from the principle </a:t>
            </a:r>
            <a:r>
              <a:rPr lang="en-GB" sz="1000" dirty="0" smtClean="0">
                <a:solidFill>
                  <a:schemeClr val="tx1"/>
                </a:solidFill>
              </a:rPr>
              <a:t>of Ahimsa </a:t>
            </a:r>
            <a:r>
              <a:rPr lang="en-GB" sz="1000" dirty="0">
                <a:solidFill>
                  <a:schemeClr val="tx1"/>
                </a:solidFill>
              </a:rPr>
              <a:t>(not harming</a:t>
            </a:r>
            <a:r>
              <a:rPr lang="en-GB" sz="1000" dirty="0" smtClean="0">
                <a:solidFill>
                  <a:schemeClr val="tx1"/>
                </a:solidFill>
              </a:rPr>
              <a:t>). Most </a:t>
            </a:r>
            <a:r>
              <a:rPr lang="en-GB" sz="1000" dirty="0">
                <a:solidFill>
                  <a:schemeClr val="tx1"/>
                </a:solidFill>
              </a:rPr>
              <a:t>Hindus don’t drink alcohol.</a:t>
            </a:r>
          </a:p>
          <a:p>
            <a:pPr algn="l">
              <a:lnSpc>
                <a:spcPct val="110000"/>
              </a:lnSpc>
              <a:buClr>
                <a:schemeClr val="accent2"/>
              </a:buClr>
              <a:defRPr/>
            </a:pPr>
            <a:endParaRPr lang="en-US" sz="1000" dirty="0" smtClean="0">
              <a:solidFill>
                <a:schemeClr val="tx1"/>
              </a:solidFill>
            </a:endParaRPr>
          </a:p>
          <a:p>
            <a:pPr algn="l"/>
            <a:endParaRPr lang="en-US" sz="1000" dirty="0">
              <a:solidFill>
                <a:schemeClr val="tx1"/>
              </a:solidFill>
            </a:endParaRPr>
          </a:p>
          <a:p>
            <a:pPr algn="l"/>
            <a:endParaRPr lang="en-US" sz="1000" dirty="0">
              <a:solidFill>
                <a:schemeClr val="tx1"/>
              </a:solidFill>
            </a:endParaRPr>
          </a:p>
        </p:txBody>
      </p:sp>
      <p:pic>
        <p:nvPicPr>
          <p:cNvPr id="4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2258" y="6296214"/>
            <a:ext cx="953294"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Image result for hindu symbol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9910" y="8427603"/>
            <a:ext cx="458904" cy="4589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22175" y="7067170"/>
            <a:ext cx="456639" cy="5265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muslim symbo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46835" y="6355688"/>
            <a:ext cx="442401" cy="44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4</a:t>
            </a:r>
            <a:endParaRPr lang="en-GB" sz="3600" b="1" dirty="0"/>
          </a:p>
        </p:txBody>
      </p:sp>
      <p:sp>
        <p:nvSpPr>
          <p:cNvPr id="7" name="Title 1"/>
          <p:cNvSpPr txBox="1">
            <a:spLocks/>
          </p:cNvSpPr>
          <p:nvPr/>
        </p:nvSpPr>
        <p:spPr>
          <a:xfrm>
            <a:off x="630221" y="54908"/>
            <a:ext cx="6595562"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Menu Planning: Occasions and Types of Menu</a:t>
            </a:r>
            <a:endParaRPr lang="en-GB" sz="2200" b="1" dirty="0"/>
          </a:p>
        </p:txBody>
      </p:sp>
      <p:sp>
        <p:nvSpPr>
          <p:cNvPr id="9" name="Title 1"/>
          <p:cNvSpPr txBox="1">
            <a:spLocks/>
          </p:cNvSpPr>
          <p:nvPr/>
        </p:nvSpPr>
        <p:spPr>
          <a:xfrm>
            <a:off x="196094" y="708029"/>
            <a:ext cx="12434056" cy="494667"/>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dirty="0" smtClean="0">
                <a:solidFill>
                  <a:schemeClr val="tx1"/>
                </a:solidFill>
                <a:ea typeface="Kozuka Gothic Pro H" panose="020B0800000000000000" pitchFamily="34" charset="-128"/>
              </a:rPr>
              <a:t>Different occasions suit different types of menu. For example, if you go to a wedding you would expect a sit down meal, often silver service. If you go to a party you would probably expect a buffet. Most importantly, the style of service, menu and event needs to suit what the </a:t>
            </a:r>
            <a:r>
              <a:rPr lang="en-GB" sz="1400" b="1" u="sng" dirty="0" smtClean="0">
                <a:solidFill>
                  <a:schemeClr val="tx1"/>
                </a:solidFill>
                <a:ea typeface="Kozuka Gothic Pro H" panose="020B0800000000000000" pitchFamily="34" charset="-128"/>
              </a:rPr>
              <a:t>customer wants.</a:t>
            </a:r>
            <a:endParaRPr lang="en-GB" sz="1400" b="1" i="1" u="sng" dirty="0">
              <a:solidFill>
                <a:srgbClr val="FF0000"/>
              </a:solidFill>
              <a:ea typeface="Kozuka Gothic Pro H" panose="020B0800000000000000" pitchFamily="34" charset="-128"/>
            </a:endParaRPr>
          </a:p>
        </p:txBody>
      </p:sp>
      <p:sp>
        <p:nvSpPr>
          <p:cNvPr id="10" name="Title 1"/>
          <p:cNvSpPr txBox="1">
            <a:spLocks/>
          </p:cNvSpPr>
          <p:nvPr/>
        </p:nvSpPr>
        <p:spPr>
          <a:xfrm>
            <a:off x="168132" y="1298228"/>
            <a:ext cx="9471168" cy="661202"/>
          </a:xfrm>
          <a:prstGeom prst="rect">
            <a:avLst/>
          </a:prstGeom>
          <a:noFill/>
          <a:ln w="28575">
            <a:solidFill>
              <a:srgbClr val="00B05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rgbClr val="00B050"/>
                </a:solidFill>
              </a:rPr>
              <a:t>Besides the nutritional, medical, ethical or religious dietary needs, we looked at (overleaf) you should also consider:</a:t>
            </a:r>
            <a:endParaRPr lang="en-US" sz="1200" b="1" dirty="0">
              <a:solidFill>
                <a:srgbClr val="00B050"/>
              </a:solidFill>
            </a:endParaRPr>
          </a:p>
          <a:p>
            <a:pPr algn="l"/>
            <a:r>
              <a:rPr lang="en-US" sz="1100" dirty="0">
                <a:solidFill>
                  <a:schemeClr val="tx1"/>
                </a:solidFill>
              </a:rPr>
              <a:t>Time of </a:t>
            </a:r>
            <a:r>
              <a:rPr lang="en-US" sz="1100" dirty="0" smtClean="0">
                <a:solidFill>
                  <a:schemeClr val="tx1"/>
                </a:solidFill>
              </a:rPr>
              <a:t>year, weather, </a:t>
            </a:r>
            <a:r>
              <a:rPr lang="en-US" sz="1100" dirty="0">
                <a:solidFill>
                  <a:schemeClr val="tx1"/>
                </a:solidFill>
              </a:rPr>
              <a:t>t</a:t>
            </a:r>
            <a:r>
              <a:rPr lang="en-US" sz="1100" dirty="0" smtClean="0">
                <a:solidFill>
                  <a:schemeClr val="tx1"/>
                </a:solidFill>
              </a:rPr>
              <a:t>ypes </a:t>
            </a:r>
            <a:r>
              <a:rPr lang="en-US" sz="1100" dirty="0">
                <a:solidFill>
                  <a:schemeClr val="tx1"/>
                </a:solidFill>
              </a:rPr>
              <a:t>of </a:t>
            </a:r>
            <a:r>
              <a:rPr lang="en-US" sz="1100" dirty="0" smtClean="0">
                <a:solidFill>
                  <a:schemeClr val="tx1"/>
                </a:solidFill>
              </a:rPr>
              <a:t>customer, time </a:t>
            </a:r>
            <a:r>
              <a:rPr lang="en-US" sz="1100" dirty="0">
                <a:solidFill>
                  <a:schemeClr val="tx1"/>
                </a:solidFill>
              </a:rPr>
              <a:t>a</a:t>
            </a:r>
            <a:r>
              <a:rPr lang="en-US" sz="1100" dirty="0" smtClean="0">
                <a:solidFill>
                  <a:schemeClr val="tx1"/>
                </a:solidFill>
              </a:rPr>
              <a:t>vailable, price, portion </a:t>
            </a:r>
            <a:r>
              <a:rPr lang="en-US" sz="1100" dirty="0">
                <a:solidFill>
                  <a:schemeClr val="tx1"/>
                </a:solidFill>
              </a:rPr>
              <a:t>c</a:t>
            </a:r>
            <a:r>
              <a:rPr lang="en-US" sz="1100" dirty="0" smtClean="0">
                <a:solidFill>
                  <a:schemeClr val="tx1"/>
                </a:solidFill>
              </a:rPr>
              <a:t>ontrol, ability of the cook, ability </a:t>
            </a:r>
            <a:r>
              <a:rPr lang="en-US" sz="1100" dirty="0">
                <a:solidFill>
                  <a:schemeClr val="tx1"/>
                </a:solidFill>
              </a:rPr>
              <a:t>of the waiting </a:t>
            </a:r>
            <a:r>
              <a:rPr lang="en-US" sz="1100" dirty="0" smtClean="0">
                <a:solidFill>
                  <a:schemeClr val="tx1"/>
                </a:solidFill>
              </a:rPr>
              <a:t>staff, equipment </a:t>
            </a:r>
            <a:r>
              <a:rPr lang="en-US" sz="1100" dirty="0">
                <a:solidFill>
                  <a:schemeClr val="tx1"/>
                </a:solidFill>
              </a:rPr>
              <a:t>available (for preparation, </a:t>
            </a:r>
            <a:r>
              <a:rPr lang="en-US" sz="1100" dirty="0" smtClean="0">
                <a:solidFill>
                  <a:schemeClr val="tx1"/>
                </a:solidFill>
              </a:rPr>
              <a:t>serving</a:t>
            </a:r>
            <a:r>
              <a:rPr lang="en-US" sz="1100" dirty="0">
                <a:solidFill>
                  <a:schemeClr val="tx1"/>
                </a:solidFill>
              </a:rPr>
              <a:t>, cooking</a:t>
            </a:r>
            <a:r>
              <a:rPr lang="en-US" sz="1100" dirty="0" smtClean="0">
                <a:solidFill>
                  <a:schemeClr val="tx1"/>
                </a:solidFill>
              </a:rPr>
              <a:t>), balance </a:t>
            </a:r>
            <a:r>
              <a:rPr lang="en-US" sz="1100" dirty="0">
                <a:solidFill>
                  <a:schemeClr val="tx1"/>
                </a:solidFill>
              </a:rPr>
              <a:t>(</a:t>
            </a:r>
            <a:r>
              <a:rPr lang="en-US" sz="1100" dirty="0" err="1">
                <a:solidFill>
                  <a:schemeClr val="tx1"/>
                </a:solidFill>
              </a:rPr>
              <a:t>colour</a:t>
            </a:r>
            <a:r>
              <a:rPr lang="en-US" sz="1100" dirty="0">
                <a:solidFill>
                  <a:schemeClr val="tx1"/>
                </a:solidFill>
              </a:rPr>
              <a:t>, </a:t>
            </a:r>
            <a:r>
              <a:rPr lang="en-US" sz="1100" dirty="0" err="1">
                <a:solidFill>
                  <a:schemeClr val="tx1"/>
                </a:solidFill>
              </a:rPr>
              <a:t>flavour</a:t>
            </a:r>
            <a:r>
              <a:rPr lang="en-US" sz="1100" dirty="0">
                <a:solidFill>
                  <a:schemeClr val="tx1"/>
                </a:solidFill>
              </a:rPr>
              <a:t>, texture, shape, variety of </a:t>
            </a:r>
            <a:r>
              <a:rPr lang="en-US" sz="1100" dirty="0" smtClean="0">
                <a:solidFill>
                  <a:schemeClr val="tx1"/>
                </a:solidFill>
              </a:rPr>
              <a:t>ingredients), presentation.</a:t>
            </a:r>
            <a:endParaRPr lang="en-US" sz="1100" dirty="0">
              <a:solidFill>
                <a:schemeClr val="tx1"/>
              </a:solidFill>
            </a:endParaRPr>
          </a:p>
        </p:txBody>
      </p:sp>
      <p:sp>
        <p:nvSpPr>
          <p:cNvPr id="12" name="Title 1"/>
          <p:cNvSpPr txBox="1">
            <a:spLocks/>
          </p:cNvSpPr>
          <p:nvPr/>
        </p:nvSpPr>
        <p:spPr>
          <a:xfrm>
            <a:off x="2134431" y="2074529"/>
            <a:ext cx="2818121" cy="1616083"/>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rgbClr val="FF0000"/>
                </a:solidFill>
              </a:rPr>
              <a:t>Children's Menus</a:t>
            </a:r>
          </a:p>
          <a:p>
            <a:pPr algn="l"/>
            <a:r>
              <a:rPr lang="en-US" sz="1000" dirty="0">
                <a:solidFill>
                  <a:schemeClr val="tx1"/>
                </a:solidFill>
              </a:rPr>
              <a:t>Should be fun and include healthy alternatives to children's </a:t>
            </a:r>
            <a:r>
              <a:rPr lang="en-US" sz="1000" dirty="0" err="1" smtClean="0">
                <a:solidFill>
                  <a:schemeClr val="tx1"/>
                </a:solidFill>
              </a:rPr>
              <a:t>favourites</a:t>
            </a:r>
            <a:r>
              <a:rPr lang="en-US" sz="1000" dirty="0" smtClean="0">
                <a:solidFill>
                  <a:schemeClr val="tx1"/>
                </a:solidFill>
              </a:rPr>
              <a:t>, e.g</a:t>
            </a:r>
            <a:r>
              <a:rPr lang="en-US" sz="1000" dirty="0">
                <a:solidFill>
                  <a:schemeClr val="tx1"/>
                </a:solidFill>
              </a:rPr>
              <a:t>. potato wedges instead of chips. Children could have more choice by offering smaller portions of main meal dishes from the adult menu. </a:t>
            </a:r>
            <a:r>
              <a:rPr lang="en-US" sz="1000" dirty="0" smtClean="0">
                <a:solidFill>
                  <a:schemeClr val="tx1"/>
                </a:solidFill>
              </a:rPr>
              <a:t>Children’s </a:t>
            </a:r>
            <a:r>
              <a:rPr lang="en-US" sz="1000" dirty="0">
                <a:solidFill>
                  <a:schemeClr val="tx1"/>
                </a:solidFill>
              </a:rPr>
              <a:t>menus should not be excessively high in fat, salt and sugar and demonstrate smaller portion sizes.</a:t>
            </a:r>
          </a:p>
        </p:txBody>
      </p:sp>
      <p:sp>
        <p:nvSpPr>
          <p:cNvPr id="19" name="Title 1"/>
          <p:cNvSpPr txBox="1">
            <a:spLocks/>
          </p:cNvSpPr>
          <p:nvPr/>
        </p:nvSpPr>
        <p:spPr>
          <a:xfrm>
            <a:off x="1596453" y="3841538"/>
            <a:ext cx="1331386" cy="1496655"/>
          </a:xfrm>
          <a:prstGeom prst="rect">
            <a:avLst/>
          </a:prstGeom>
          <a:noFill/>
          <a:ln w="28575">
            <a:solidFill>
              <a:srgbClr val="7030A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00" b="1" dirty="0">
                <a:solidFill>
                  <a:srgbClr val="7030A0"/>
                </a:solidFill>
              </a:rPr>
              <a:t>Specials</a:t>
            </a:r>
          </a:p>
          <a:p>
            <a:pPr algn="l"/>
            <a:r>
              <a:rPr lang="en-US" sz="1100" dirty="0">
                <a:solidFill>
                  <a:schemeClr val="tx1"/>
                </a:solidFill>
              </a:rPr>
              <a:t>Many restaurants have ‘specials boards’, which is a good way of adding seasonal dishes to the menu.</a:t>
            </a:r>
          </a:p>
          <a:p>
            <a:pPr algn="l"/>
            <a:endParaRPr lang="en-US" sz="1100" dirty="0">
              <a:solidFill>
                <a:schemeClr val="tx1"/>
              </a:solidFill>
            </a:endParaRPr>
          </a:p>
        </p:txBody>
      </p:sp>
      <p:sp>
        <p:nvSpPr>
          <p:cNvPr id="20" name="Title 1"/>
          <p:cNvSpPr txBox="1">
            <a:spLocks/>
          </p:cNvSpPr>
          <p:nvPr/>
        </p:nvSpPr>
        <p:spPr>
          <a:xfrm>
            <a:off x="7601178" y="2064920"/>
            <a:ext cx="2038122" cy="1625692"/>
          </a:xfrm>
          <a:prstGeom prst="rect">
            <a:avLst/>
          </a:prstGeom>
          <a:noFill/>
          <a:ln w="28575">
            <a:solidFill>
              <a:schemeClr val="accent2">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00" b="1" dirty="0">
                <a:solidFill>
                  <a:schemeClr val="accent2">
                    <a:lumMod val="75000"/>
                  </a:schemeClr>
                </a:solidFill>
              </a:rPr>
              <a:t>Breakfast</a:t>
            </a:r>
            <a:endParaRPr lang="en-US" sz="1000" dirty="0">
              <a:solidFill>
                <a:schemeClr val="tx1"/>
              </a:solidFill>
            </a:endParaRPr>
          </a:p>
          <a:p>
            <a:pPr algn="l"/>
            <a:r>
              <a:rPr lang="en-US" sz="1000" dirty="0">
                <a:solidFill>
                  <a:schemeClr val="tx1"/>
                </a:solidFill>
              </a:rPr>
              <a:t>Breakfasts usually offer a choice of hot (bacon, egg, sausage, tomato etc.) and cold continental (rolls, croissants, cheese, cold meats, fruits and yoghurts</a:t>
            </a:r>
            <a:r>
              <a:rPr lang="en-US" sz="1000" dirty="0" smtClean="0">
                <a:solidFill>
                  <a:schemeClr val="tx1"/>
                </a:solidFill>
              </a:rPr>
              <a:t>). Hot </a:t>
            </a:r>
            <a:r>
              <a:rPr lang="en-US" sz="1000" dirty="0">
                <a:solidFill>
                  <a:schemeClr val="tx1"/>
                </a:solidFill>
              </a:rPr>
              <a:t>and cold drinks and a tasty selection of preserves are also often offered.</a:t>
            </a:r>
          </a:p>
          <a:p>
            <a:pPr algn="l"/>
            <a:endParaRPr lang="en-US" sz="1000" dirty="0">
              <a:solidFill>
                <a:schemeClr val="tx1"/>
              </a:solidFill>
            </a:endParaRPr>
          </a:p>
        </p:txBody>
      </p:sp>
      <p:sp>
        <p:nvSpPr>
          <p:cNvPr id="21" name="Title 1"/>
          <p:cNvSpPr txBox="1">
            <a:spLocks/>
          </p:cNvSpPr>
          <p:nvPr/>
        </p:nvSpPr>
        <p:spPr>
          <a:xfrm>
            <a:off x="4827689" y="3861105"/>
            <a:ext cx="2805011" cy="1586453"/>
          </a:xfrm>
          <a:prstGeom prst="rect">
            <a:avLst/>
          </a:prstGeom>
          <a:noFill/>
          <a:ln w="28575">
            <a:solidFill>
              <a:srgbClr val="0070C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00" b="1" dirty="0">
                <a:solidFill>
                  <a:schemeClr val="accent5"/>
                </a:solidFill>
              </a:rPr>
              <a:t>Lunch</a:t>
            </a:r>
            <a:r>
              <a:rPr lang="en-US" sz="1100" dirty="0">
                <a:solidFill>
                  <a:schemeClr val="tx1"/>
                </a:solidFill>
              </a:rPr>
              <a:t/>
            </a:r>
            <a:br>
              <a:rPr lang="en-US" sz="1100" dirty="0">
                <a:solidFill>
                  <a:schemeClr val="tx1"/>
                </a:solidFill>
              </a:rPr>
            </a:br>
            <a:r>
              <a:rPr lang="en-US" sz="1100" dirty="0">
                <a:solidFill>
                  <a:schemeClr val="tx1"/>
                </a:solidFill>
              </a:rPr>
              <a:t>Often needs to be served quickly for customers who have limited time. </a:t>
            </a:r>
            <a:r>
              <a:rPr lang="en-US" sz="1100" dirty="0" smtClean="0">
                <a:solidFill>
                  <a:schemeClr val="tx1"/>
                </a:solidFill>
              </a:rPr>
              <a:t>Sandwiches</a:t>
            </a:r>
            <a:r>
              <a:rPr lang="en-US" sz="1100" dirty="0">
                <a:solidFill>
                  <a:schemeClr val="tx1"/>
                </a:solidFill>
              </a:rPr>
              <a:t>, wraps and baguettes are ideal. An ideal menu will offer a variety of breads with a selection of hot and cold fillings, together with snack items such as jacket potatoes, salads, pastries, cakes and muffins.</a:t>
            </a:r>
          </a:p>
        </p:txBody>
      </p:sp>
      <p:pic>
        <p:nvPicPr>
          <p:cNvPr id="35"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32" y="2054961"/>
            <a:ext cx="1885188" cy="16212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specials bo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72" b="11903"/>
          <a:stretch/>
        </p:blipFill>
        <p:spPr bwMode="auto">
          <a:xfrm>
            <a:off x="168132" y="3827149"/>
            <a:ext cx="1355751" cy="15390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hot breakf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665" y="2054961"/>
            <a:ext cx="2486401" cy="16356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sandwich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068"/>
          <a:stretch/>
        </p:blipFill>
        <p:spPr bwMode="auto">
          <a:xfrm>
            <a:off x="2993733" y="3846611"/>
            <a:ext cx="1761388" cy="1519629"/>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txBox="1">
            <a:spLocks/>
          </p:cNvSpPr>
          <p:nvPr/>
        </p:nvSpPr>
        <p:spPr>
          <a:xfrm>
            <a:off x="10151155" y="3842303"/>
            <a:ext cx="2478994" cy="1700326"/>
          </a:xfrm>
          <a:prstGeom prst="rect">
            <a:avLst/>
          </a:prstGeom>
          <a:noFill/>
          <a:ln w="28575">
            <a:solidFill>
              <a:srgbClr val="00206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00" b="1" dirty="0">
                <a:solidFill>
                  <a:srgbClr val="002060"/>
                </a:solidFill>
              </a:rPr>
              <a:t>Evening meal</a:t>
            </a:r>
            <a:r>
              <a:rPr lang="en-US" sz="1100" dirty="0">
                <a:solidFill>
                  <a:schemeClr val="tx1"/>
                </a:solidFill>
              </a:rPr>
              <a:t/>
            </a:r>
            <a:br>
              <a:rPr lang="en-US" sz="1100" dirty="0">
                <a:solidFill>
                  <a:schemeClr val="tx1"/>
                </a:solidFill>
              </a:rPr>
            </a:br>
            <a:r>
              <a:rPr lang="en-US" sz="1100" dirty="0">
                <a:solidFill>
                  <a:schemeClr val="tx1"/>
                </a:solidFill>
              </a:rPr>
              <a:t>Vegetarian and healthy choices should be offered as well as dishes using a variety of cooking methods. </a:t>
            </a:r>
            <a:r>
              <a:rPr lang="en-US" sz="1100" dirty="0" smtClean="0">
                <a:solidFill>
                  <a:schemeClr val="tx1"/>
                </a:solidFill>
              </a:rPr>
              <a:t>In </a:t>
            </a:r>
            <a:r>
              <a:rPr lang="en-US" sz="1100" dirty="0">
                <a:solidFill>
                  <a:schemeClr val="tx1"/>
                </a:solidFill>
              </a:rPr>
              <a:t>the UK, the most popular menus offer hot and cold starters, a variety of main courses and a selection of desserts that include chocolate and fruit.</a:t>
            </a:r>
          </a:p>
        </p:txBody>
      </p:sp>
      <p:pic>
        <p:nvPicPr>
          <p:cNvPr id="40" name="Picture 4" descr="Image result for evening m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269" y="3860072"/>
            <a:ext cx="2373317" cy="1587486"/>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p:cNvSpPr txBox="1">
            <a:spLocks/>
          </p:cNvSpPr>
          <p:nvPr/>
        </p:nvSpPr>
        <p:spPr>
          <a:xfrm>
            <a:off x="180862" y="5880283"/>
            <a:ext cx="2714313" cy="872020"/>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chemeClr val="tx1"/>
                </a:solidFill>
              </a:rPr>
              <a:t>Table </a:t>
            </a:r>
            <a:r>
              <a:rPr lang="en-US" sz="1200" b="1" dirty="0">
                <a:solidFill>
                  <a:schemeClr val="tx1"/>
                </a:solidFill>
              </a:rPr>
              <a:t>d’hôte or set-price menu</a:t>
            </a:r>
            <a:r>
              <a:rPr lang="en-US" sz="1200" dirty="0">
                <a:solidFill>
                  <a:schemeClr val="tx1"/>
                </a:solidFill>
              </a:rPr>
              <a:t/>
            </a:r>
            <a:br>
              <a:rPr lang="en-US" sz="1200" dirty="0">
                <a:solidFill>
                  <a:schemeClr val="tx1"/>
                </a:solidFill>
              </a:rPr>
            </a:br>
            <a:r>
              <a:rPr lang="en-US" sz="1200" dirty="0">
                <a:solidFill>
                  <a:schemeClr val="tx1"/>
                </a:solidFill>
              </a:rPr>
              <a:t>A fixed or set-price menu with a limited selection of dishes for every course. </a:t>
            </a:r>
          </a:p>
        </p:txBody>
      </p:sp>
      <p:sp>
        <p:nvSpPr>
          <p:cNvPr id="46" name="Title 1"/>
          <p:cNvSpPr txBox="1">
            <a:spLocks/>
          </p:cNvSpPr>
          <p:nvPr/>
        </p:nvSpPr>
        <p:spPr>
          <a:xfrm>
            <a:off x="181760" y="5487684"/>
            <a:ext cx="3523466" cy="35082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FF0000"/>
                </a:solidFill>
              </a:rPr>
              <a:t>Menu </a:t>
            </a:r>
            <a:r>
              <a:rPr lang="en-US" sz="1800" b="1" dirty="0" smtClean="0">
                <a:solidFill>
                  <a:srgbClr val="FF0000"/>
                </a:solidFill>
              </a:rPr>
              <a:t>Types: Key </a:t>
            </a:r>
            <a:r>
              <a:rPr lang="en-US" sz="1800" b="1" dirty="0">
                <a:solidFill>
                  <a:srgbClr val="FF0000"/>
                </a:solidFill>
              </a:rPr>
              <a:t>Terminology</a:t>
            </a:r>
            <a:endParaRPr lang="en-US" sz="1800" dirty="0"/>
          </a:p>
        </p:txBody>
      </p:sp>
      <p:sp>
        <p:nvSpPr>
          <p:cNvPr id="47" name="Title 1"/>
          <p:cNvSpPr txBox="1">
            <a:spLocks/>
          </p:cNvSpPr>
          <p:nvPr/>
        </p:nvSpPr>
        <p:spPr>
          <a:xfrm>
            <a:off x="168133" y="6885522"/>
            <a:ext cx="2727042" cy="437122"/>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chemeClr val="tx1"/>
                </a:solidFill>
              </a:rPr>
              <a:t>A la </a:t>
            </a:r>
            <a:r>
              <a:rPr lang="en-US" sz="1200" b="1" dirty="0" smtClean="0">
                <a:solidFill>
                  <a:schemeClr val="tx1"/>
                </a:solidFill>
              </a:rPr>
              <a:t>Carte </a:t>
            </a:r>
            <a:r>
              <a:rPr lang="en-US" sz="1200" b="1" dirty="0">
                <a:solidFill>
                  <a:schemeClr val="tx1"/>
                </a:solidFill>
              </a:rPr>
              <a:t>menu</a:t>
            </a:r>
            <a:br>
              <a:rPr lang="en-US" sz="1200" b="1" dirty="0">
                <a:solidFill>
                  <a:schemeClr val="tx1"/>
                </a:solidFill>
              </a:rPr>
            </a:br>
            <a:r>
              <a:rPr lang="en-US" sz="1200" dirty="0">
                <a:solidFill>
                  <a:schemeClr val="tx1"/>
                </a:solidFill>
              </a:rPr>
              <a:t>All dishes are individually priced. </a:t>
            </a:r>
          </a:p>
        </p:txBody>
      </p:sp>
      <p:sp>
        <p:nvSpPr>
          <p:cNvPr id="48" name="Title 1"/>
          <p:cNvSpPr txBox="1">
            <a:spLocks/>
          </p:cNvSpPr>
          <p:nvPr/>
        </p:nvSpPr>
        <p:spPr>
          <a:xfrm>
            <a:off x="3023439" y="8155309"/>
            <a:ext cx="3191453" cy="1119698"/>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chemeClr val="tx1"/>
                </a:solidFill>
              </a:rPr>
              <a:t>Party or </a:t>
            </a:r>
            <a:r>
              <a:rPr lang="en-US" sz="1200" b="1" dirty="0" smtClean="0">
                <a:solidFill>
                  <a:schemeClr val="tx1"/>
                </a:solidFill>
              </a:rPr>
              <a:t>Function </a:t>
            </a:r>
            <a:r>
              <a:rPr lang="en-US" sz="1200" b="1" dirty="0">
                <a:solidFill>
                  <a:schemeClr val="tx1"/>
                </a:solidFill>
              </a:rPr>
              <a:t>menu</a:t>
            </a:r>
            <a:br>
              <a:rPr lang="en-US" sz="1200" b="1" dirty="0">
                <a:solidFill>
                  <a:schemeClr val="tx1"/>
                </a:solidFill>
              </a:rPr>
            </a:br>
            <a:r>
              <a:rPr lang="en-US" sz="1200" dirty="0">
                <a:solidFill>
                  <a:schemeClr val="tx1"/>
                </a:solidFill>
              </a:rPr>
              <a:t>Usually a fixed-price menu offered for parties or functions such as wedding receptions. Some party's menus offer a limited choice. </a:t>
            </a:r>
          </a:p>
        </p:txBody>
      </p:sp>
      <p:sp>
        <p:nvSpPr>
          <p:cNvPr id="50" name="Title 1"/>
          <p:cNvSpPr txBox="1">
            <a:spLocks/>
          </p:cNvSpPr>
          <p:nvPr/>
        </p:nvSpPr>
        <p:spPr>
          <a:xfrm>
            <a:off x="3036167" y="5880283"/>
            <a:ext cx="3178725" cy="1060521"/>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chemeClr val="tx1"/>
                </a:solidFill>
              </a:rPr>
              <a:t>Ethnic or </a:t>
            </a:r>
            <a:r>
              <a:rPr lang="en-US" sz="1200" b="1" dirty="0" err="1" smtClean="0">
                <a:solidFill>
                  <a:schemeClr val="tx1"/>
                </a:solidFill>
              </a:rPr>
              <a:t>Speciality</a:t>
            </a:r>
            <a:r>
              <a:rPr lang="en-US" sz="1200" b="1" dirty="0" smtClean="0">
                <a:solidFill>
                  <a:schemeClr val="tx1"/>
                </a:solidFill>
              </a:rPr>
              <a:t> </a:t>
            </a:r>
            <a:r>
              <a:rPr lang="en-US" sz="1200" b="1" dirty="0">
                <a:solidFill>
                  <a:schemeClr val="tx1"/>
                </a:solidFill>
              </a:rPr>
              <a:t>menu</a:t>
            </a:r>
            <a:br>
              <a:rPr lang="en-US" sz="1200" b="1" dirty="0">
                <a:solidFill>
                  <a:schemeClr val="tx1"/>
                </a:solidFill>
              </a:rPr>
            </a:br>
            <a:r>
              <a:rPr lang="en-US" sz="1200" dirty="0">
                <a:solidFill>
                  <a:schemeClr val="tx1"/>
                </a:solidFill>
              </a:rPr>
              <a:t>Can be fixed price or á la carte. Some offer dishes from particular </a:t>
            </a:r>
            <a:r>
              <a:rPr lang="en-US" sz="1200" dirty="0" smtClean="0">
                <a:solidFill>
                  <a:schemeClr val="tx1"/>
                </a:solidFill>
              </a:rPr>
              <a:t>countries, </a:t>
            </a:r>
            <a:r>
              <a:rPr lang="en-US" sz="1200" dirty="0">
                <a:solidFill>
                  <a:schemeClr val="tx1"/>
                </a:solidFill>
              </a:rPr>
              <a:t>e</a:t>
            </a:r>
            <a:r>
              <a:rPr lang="en-US" sz="1200" dirty="0" smtClean="0">
                <a:solidFill>
                  <a:schemeClr val="tx1"/>
                </a:solidFill>
              </a:rPr>
              <a:t>.g</a:t>
            </a:r>
            <a:r>
              <a:rPr lang="en-US" sz="1200" dirty="0">
                <a:solidFill>
                  <a:schemeClr val="tx1"/>
                </a:solidFill>
              </a:rPr>
              <a:t>. </a:t>
            </a:r>
            <a:r>
              <a:rPr lang="en-US" sz="1200" dirty="0" smtClean="0">
                <a:solidFill>
                  <a:schemeClr val="tx1"/>
                </a:solidFill>
              </a:rPr>
              <a:t>China, </a:t>
            </a:r>
            <a:r>
              <a:rPr lang="en-US" sz="1200" dirty="0">
                <a:solidFill>
                  <a:schemeClr val="tx1"/>
                </a:solidFill>
              </a:rPr>
              <a:t>Italy. </a:t>
            </a:r>
            <a:r>
              <a:rPr lang="en-US" sz="1200" dirty="0" smtClean="0">
                <a:solidFill>
                  <a:schemeClr val="tx1"/>
                </a:solidFill>
              </a:rPr>
              <a:t>Others offer </a:t>
            </a:r>
            <a:r>
              <a:rPr lang="en-US" sz="1200" dirty="0" err="1">
                <a:solidFill>
                  <a:schemeClr val="tx1"/>
                </a:solidFill>
              </a:rPr>
              <a:t>specialised</a:t>
            </a:r>
            <a:r>
              <a:rPr lang="en-US" sz="1200" dirty="0">
                <a:solidFill>
                  <a:schemeClr val="tx1"/>
                </a:solidFill>
              </a:rPr>
              <a:t> food, e.g. fish or vegetarian dishes. </a:t>
            </a:r>
          </a:p>
        </p:txBody>
      </p:sp>
      <p:sp>
        <p:nvSpPr>
          <p:cNvPr id="51" name="Title 1"/>
          <p:cNvSpPr txBox="1">
            <a:spLocks/>
          </p:cNvSpPr>
          <p:nvPr/>
        </p:nvSpPr>
        <p:spPr>
          <a:xfrm>
            <a:off x="3023439" y="7031812"/>
            <a:ext cx="3191453" cy="1032489"/>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smtClean="0">
                <a:solidFill>
                  <a:schemeClr val="tx1"/>
                </a:solidFill>
              </a:rPr>
              <a:t>Fast-Food </a:t>
            </a:r>
            <a:r>
              <a:rPr lang="en-US" sz="1200" b="1" dirty="0">
                <a:solidFill>
                  <a:schemeClr val="tx1"/>
                </a:solidFill>
              </a:rPr>
              <a:t>menu</a:t>
            </a:r>
            <a:br>
              <a:rPr lang="en-US" sz="1200" b="1" dirty="0">
                <a:solidFill>
                  <a:schemeClr val="tx1"/>
                </a:solidFill>
              </a:rPr>
            </a:br>
            <a:r>
              <a:rPr lang="en-US" sz="1200" dirty="0">
                <a:solidFill>
                  <a:schemeClr val="tx1"/>
                </a:solidFill>
              </a:rPr>
              <a:t>This is similar to a </a:t>
            </a:r>
            <a:r>
              <a:rPr lang="en-US" sz="1200" dirty="0" err="1">
                <a:solidFill>
                  <a:schemeClr val="tx1"/>
                </a:solidFill>
              </a:rPr>
              <a:t>speciality</a:t>
            </a:r>
            <a:r>
              <a:rPr lang="en-US" sz="1200" dirty="0">
                <a:solidFill>
                  <a:schemeClr val="tx1"/>
                </a:solidFill>
              </a:rPr>
              <a:t> menu. Food tends to have ‘themes’ such as burgers, chicken or baked potatoes. Items are priced individually</a:t>
            </a:r>
            <a:r>
              <a:rPr lang="en-US" sz="1200" b="1" dirty="0">
                <a:solidFill>
                  <a:schemeClr val="tx1"/>
                </a:solidFill>
              </a:rPr>
              <a:t>.</a:t>
            </a:r>
          </a:p>
        </p:txBody>
      </p:sp>
      <p:sp>
        <p:nvSpPr>
          <p:cNvPr id="52" name="Title 1"/>
          <p:cNvSpPr txBox="1">
            <a:spLocks/>
          </p:cNvSpPr>
          <p:nvPr/>
        </p:nvSpPr>
        <p:spPr>
          <a:xfrm>
            <a:off x="168132" y="7473570"/>
            <a:ext cx="2727043" cy="1456852"/>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dirty="0">
                <a:solidFill>
                  <a:schemeClr val="tx1"/>
                </a:solidFill>
              </a:rPr>
              <a:t>Rotating m</a:t>
            </a:r>
            <a:r>
              <a:rPr lang="en-US" sz="1200" b="1" dirty="0" smtClean="0">
                <a:solidFill>
                  <a:schemeClr val="tx1"/>
                </a:solidFill>
              </a:rPr>
              <a:t>enu </a:t>
            </a:r>
            <a:r>
              <a:rPr lang="en-US" sz="1200" b="1" dirty="0">
                <a:solidFill>
                  <a:schemeClr val="tx1"/>
                </a:solidFill>
              </a:rPr>
              <a:t>cycle</a:t>
            </a:r>
            <a:br>
              <a:rPr lang="en-US" sz="1200" b="1" dirty="0">
                <a:solidFill>
                  <a:schemeClr val="tx1"/>
                </a:solidFill>
              </a:rPr>
            </a:br>
            <a:r>
              <a:rPr lang="en-US" sz="1200" dirty="0">
                <a:solidFill>
                  <a:schemeClr val="tx1"/>
                </a:solidFill>
              </a:rPr>
              <a:t>Often used in primary schools. A fixed pattern of menus is used to cover a fixed number of days. The minimum number of days is eight, so that menus are never repeated on the same day each week.</a:t>
            </a:r>
          </a:p>
        </p:txBody>
      </p:sp>
      <p:pic>
        <p:nvPicPr>
          <p:cNvPr id="54"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412" y="1304414"/>
            <a:ext cx="2894853" cy="1564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311" b="17523"/>
          <a:stretch/>
        </p:blipFill>
        <p:spPr bwMode="auto">
          <a:xfrm>
            <a:off x="9720412" y="2999768"/>
            <a:ext cx="2894853" cy="6801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edding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69031" y="5849305"/>
            <a:ext cx="1746233" cy="1977960"/>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1"/>
          <p:cNvSpPr txBox="1">
            <a:spLocks/>
          </p:cNvSpPr>
          <p:nvPr/>
        </p:nvSpPr>
        <p:spPr>
          <a:xfrm>
            <a:off x="6355883" y="5842135"/>
            <a:ext cx="4379173" cy="3432872"/>
          </a:xfrm>
          <a:prstGeom prst="rect">
            <a:avLst/>
          </a:prstGeom>
          <a:noFill/>
          <a:ln w="28575">
            <a:solidFill>
              <a:srgbClr val="00B0F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350" b="1" dirty="0" smtClean="0">
                <a:solidFill>
                  <a:srgbClr val="00B0F0"/>
                </a:solidFill>
              </a:rPr>
              <a:t>One of the most common functions/events in the hospitality industry are weddings. </a:t>
            </a:r>
            <a:r>
              <a:rPr lang="en-US" sz="1350" dirty="0" smtClean="0">
                <a:solidFill>
                  <a:schemeClr val="tx1"/>
                </a:solidFill>
              </a:rPr>
              <a:t>Weddings are a great example of where </a:t>
            </a:r>
            <a:r>
              <a:rPr lang="en-US" sz="1350" b="1" u="sng" dirty="0" smtClean="0">
                <a:solidFill>
                  <a:schemeClr val="tx1"/>
                </a:solidFill>
              </a:rPr>
              <a:t>customer needs</a:t>
            </a:r>
            <a:r>
              <a:rPr lang="en-US" sz="1350" b="1" dirty="0" smtClean="0">
                <a:solidFill>
                  <a:schemeClr val="tx1"/>
                </a:solidFill>
              </a:rPr>
              <a:t> </a:t>
            </a:r>
            <a:r>
              <a:rPr lang="en-US" sz="1350" dirty="0" smtClean="0">
                <a:solidFill>
                  <a:schemeClr val="tx1"/>
                </a:solidFill>
              </a:rPr>
              <a:t>need to be closely followed. This is the biggest day of the bride and grooms’ life and is often </a:t>
            </a:r>
            <a:r>
              <a:rPr lang="en-US" sz="1350" b="1" u="sng" dirty="0" smtClean="0">
                <a:solidFill>
                  <a:schemeClr val="tx1"/>
                </a:solidFill>
              </a:rPr>
              <a:t>very expensive. </a:t>
            </a:r>
            <a:r>
              <a:rPr lang="en-US" sz="1350" dirty="0" smtClean="0">
                <a:solidFill>
                  <a:schemeClr val="tx1"/>
                </a:solidFill>
              </a:rPr>
              <a:t>Therefore </a:t>
            </a:r>
            <a:r>
              <a:rPr lang="en-US" sz="1350" b="1" u="sng" dirty="0" smtClean="0">
                <a:solidFill>
                  <a:schemeClr val="tx1"/>
                </a:solidFill>
              </a:rPr>
              <a:t>accuracy</a:t>
            </a:r>
            <a:r>
              <a:rPr lang="en-US" sz="1350" dirty="0" smtClean="0">
                <a:solidFill>
                  <a:schemeClr val="tx1"/>
                </a:solidFill>
              </a:rPr>
              <a:t> and </a:t>
            </a:r>
            <a:r>
              <a:rPr lang="en-US" sz="1350" b="1" u="sng" dirty="0" smtClean="0">
                <a:solidFill>
                  <a:schemeClr val="tx1"/>
                </a:solidFill>
              </a:rPr>
              <a:t>attention to detail</a:t>
            </a:r>
            <a:r>
              <a:rPr lang="en-US" sz="1350" b="1" dirty="0" smtClean="0">
                <a:solidFill>
                  <a:schemeClr val="tx1"/>
                </a:solidFill>
              </a:rPr>
              <a:t> </a:t>
            </a:r>
            <a:r>
              <a:rPr lang="en-US" sz="1350" dirty="0" smtClean="0">
                <a:solidFill>
                  <a:schemeClr val="tx1"/>
                </a:solidFill>
              </a:rPr>
              <a:t>is very important. It is often the </a:t>
            </a:r>
            <a:r>
              <a:rPr lang="en-US" sz="1350" b="1" u="sng" dirty="0" smtClean="0">
                <a:solidFill>
                  <a:schemeClr val="tx1"/>
                </a:solidFill>
              </a:rPr>
              <a:t>event manager’s job</a:t>
            </a:r>
            <a:r>
              <a:rPr lang="en-US" sz="1350" b="1" dirty="0" smtClean="0">
                <a:solidFill>
                  <a:schemeClr val="tx1"/>
                </a:solidFill>
              </a:rPr>
              <a:t> </a:t>
            </a:r>
            <a:r>
              <a:rPr lang="en-US" sz="1350" dirty="0" smtClean="0">
                <a:solidFill>
                  <a:schemeClr val="tx1"/>
                </a:solidFill>
              </a:rPr>
              <a:t>to </a:t>
            </a:r>
            <a:r>
              <a:rPr lang="en-US" sz="1350" b="1" u="sng" dirty="0" smtClean="0">
                <a:solidFill>
                  <a:schemeClr val="tx1"/>
                </a:solidFill>
              </a:rPr>
              <a:t>liaise</a:t>
            </a:r>
            <a:r>
              <a:rPr lang="en-US" sz="1350" b="1" dirty="0" smtClean="0">
                <a:solidFill>
                  <a:schemeClr val="tx1"/>
                </a:solidFill>
              </a:rPr>
              <a:t> </a:t>
            </a:r>
            <a:r>
              <a:rPr lang="en-US" sz="1350" b="1" u="sng" dirty="0" smtClean="0">
                <a:solidFill>
                  <a:schemeClr val="tx1"/>
                </a:solidFill>
              </a:rPr>
              <a:t>(discuss with)</a:t>
            </a:r>
            <a:r>
              <a:rPr lang="en-US" sz="1350" dirty="0" smtClean="0">
                <a:solidFill>
                  <a:schemeClr val="tx1"/>
                </a:solidFill>
              </a:rPr>
              <a:t> with the client, take notes of what the bride and groom would like then </a:t>
            </a:r>
            <a:r>
              <a:rPr lang="en-US" sz="1350" b="1" u="sng" dirty="0" smtClean="0">
                <a:solidFill>
                  <a:schemeClr val="tx1"/>
                </a:solidFill>
              </a:rPr>
              <a:t>contact suppliers/event staff</a:t>
            </a:r>
            <a:r>
              <a:rPr lang="en-US" sz="1350" dirty="0" smtClean="0">
                <a:solidFill>
                  <a:schemeClr val="tx1"/>
                </a:solidFill>
              </a:rPr>
              <a:t> to make the big day happen. The event manager must </a:t>
            </a:r>
            <a:r>
              <a:rPr lang="en-US" sz="1350" b="1" u="sng" dirty="0" smtClean="0">
                <a:solidFill>
                  <a:schemeClr val="tx1"/>
                </a:solidFill>
              </a:rPr>
              <a:t>price up</a:t>
            </a:r>
            <a:r>
              <a:rPr lang="en-US" sz="1350" b="1" dirty="0" smtClean="0">
                <a:solidFill>
                  <a:schemeClr val="tx1"/>
                </a:solidFill>
              </a:rPr>
              <a:t> </a:t>
            </a:r>
            <a:r>
              <a:rPr lang="en-US" sz="1350" dirty="0" smtClean="0">
                <a:solidFill>
                  <a:schemeClr val="tx1"/>
                </a:solidFill>
              </a:rPr>
              <a:t>the service and get a </a:t>
            </a:r>
            <a:r>
              <a:rPr lang="en-US" sz="1350" b="1" u="sng" dirty="0" smtClean="0">
                <a:solidFill>
                  <a:schemeClr val="tx1"/>
                </a:solidFill>
              </a:rPr>
              <a:t>deposit</a:t>
            </a:r>
            <a:r>
              <a:rPr lang="en-US" sz="1350" dirty="0" smtClean="0">
                <a:solidFill>
                  <a:schemeClr val="tx1"/>
                </a:solidFill>
              </a:rPr>
              <a:t> from the couple before work begins, to make sure the </a:t>
            </a:r>
            <a:r>
              <a:rPr lang="en-US" sz="1350" b="1" u="sng" dirty="0" smtClean="0">
                <a:solidFill>
                  <a:schemeClr val="tx1"/>
                </a:solidFill>
              </a:rPr>
              <a:t>establishment</a:t>
            </a:r>
            <a:r>
              <a:rPr lang="en-US" sz="1350" dirty="0" smtClean="0">
                <a:solidFill>
                  <a:schemeClr val="tx1"/>
                </a:solidFill>
              </a:rPr>
              <a:t> </a:t>
            </a:r>
            <a:r>
              <a:rPr lang="en-US" sz="1350" b="1" u="sng" dirty="0" smtClean="0">
                <a:solidFill>
                  <a:schemeClr val="tx1"/>
                </a:solidFill>
              </a:rPr>
              <a:t>does not lose money</a:t>
            </a:r>
            <a:r>
              <a:rPr lang="en-US" sz="1350" b="1" dirty="0" smtClean="0">
                <a:solidFill>
                  <a:schemeClr val="tx1"/>
                </a:solidFill>
              </a:rPr>
              <a:t> </a:t>
            </a:r>
            <a:r>
              <a:rPr lang="en-US" sz="1350" dirty="0" smtClean="0">
                <a:solidFill>
                  <a:schemeClr val="tx1"/>
                </a:solidFill>
              </a:rPr>
              <a:t>if the day gets </a:t>
            </a:r>
            <a:r>
              <a:rPr lang="en-US" sz="1350" b="1" u="sng" dirty="0" smtClean="0">
                <a:solidFill>
                  <a:schemeClr val="tx1"/>
                </a:solidFill>
              </a:rPr>
              <a:t>cancelled</a:t>
            </a:r>
            <a:r>
              <a:rPr lang="en-US" sz="1350" dirty="0" smtClean="0">
                <a:solidFill>
                  <a:schemeClr val="tx1"/>
                </a:solidFill>
              </a:rPr>
              <a:t> – it happens more often than you think!</a:t>
            </a:r>
            <a:endParaRPr lang="en-US" sz="1350" dirty="0">
              <a:solidFill>
                <a:schemeClr val="tx1"/>
              </a:solidFill>
            </a:endParaRPr>
          </a:p>
        </p:txBody>
      </p:sp>
      <p:sp>
        <p:nvSpPr>
          <p:cNvPr id="58" name="Title 1"/>
          <p:cNvSpPr txBox="1">
            <a:spLocks/>
          </p:cNvSpPr>
          <p:nvPr/>
        </p:nvSpPr>
        <p:spPr>
          <a:xfrm>
            <a:off x="1572789" y="5019132"/>
            <a:ext cx="1420944" cy="523497"/>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endParaRPr lang="en-US" sz="1800" dirty="0">
              <a:solidFill>
                <a:srgbClr val="E8026A"/>
              </a:solidFill>
            </a:endParaRPr>
          </a:p>
        </p:txBody>
      </p:sp>
      <p:sp>
        <p:nvSpPr>
          <p:cNvPr id="61" name="Title 1"/>
          <p:cNvSpPr txBox="1">
            <a:spLocks/>
          </p:cNvSpPr>
          <p:nvPr/>
        </p:nvSpPr>
        <p:spPr>
          <a:xfrm>
            <a:off x="6355884" y="5487684"/>
            <a:ext cx="3523466" cy="35082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smtClean="0">
                <a:solidFill>
                  <a:srgbClr val="00B0F0"/>
                </a:solidFill>
              </a:rPr>
              <a:t>Special Events</a:t>
            </a:r>
            <a:endParaRPr lang="en-US" sz="1800" dirty="0">
              <a:solidFill>
                <a:srgbClr val="00B0F0"/>
              </a:solidFill>
            </a:endParaRPr>
          </a:p>
        </p:txBody>
      </p:sp>
      <p:pic>
        <p:nvPicPr>
          <p:cNvPr id="2062" name="Picture 14" descr="Image result for wedd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33656" y="8064301"/>
            <a:ext cx="1796494" cy="119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46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4</a:t>
            </a:r>
            <a:endParaRPr lang="en-GB" sz="3600" b="1" dirty="0"/>
          </a:p>
        </p:txBody>
      </p:sp>
      <p:sp>
        <p:nvSpPr>
          <p:cNvPr id="7" name="Title 1"/>
          <p:cNvSpPr txBox="1">
            <a:spLocks/>
          </p:cNvSpPr>
          <p:nvPr/>
        </p:nvSpPr>
        <p:spPr>
          <a:xfrm>
            <a:off x="630221" y="54908"/>
            <a:ext cx="4131775"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Menu Planning: Presentation</a:t>
            </a:r>
            <a:endParaRPr lang="en-GB" sz="2200" b="1" dirty="0"/>
          </a:p>
        </p:txBody>
      </p:sp>
      <p:pic>
        <p:nvPicPr>
          <p:cNvPr id="3074" name="Picture 2" descr="Breakfast Place Setting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64" y="1380114"/>
            <a:ext cx="4131775" cy="299967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Luncheon Place Setting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157" y="1380114"/>
            <a:ext cx="3954110" cy="2999670"/>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pic>
        <p:nvPicPr>
          <p:cNvPr id="3078" name="Picture 6" descr="Family Place Setting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986" y="1380115"/>
            <a:ext cx="4049164" cy="2981434"/>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34" name="Title 1"/>
          <p:cNvSpPr txBox="1">
            <a:spLocks/>
          </p:cNvSpPr>
          <p:nvPr/>
        </p:nvSpPr>
        <p:spPr>
          <a:xfrm>
            <a:off x="196093" y="4488017"/>
            <a:ext cx="4163345" cy="738462"/>
          </a:xfrm>
          <a:prstGeom prst="rect">
            <a:avLst/>
          </a:prstGeom>
          <a:ln w="28575">
            <a:solidFill>
              <a:schemeClr val="accent1"/>
            </a:solidFill>
            <a:prstDash val="sysDot"/>
          </a:ln>
        </p:spPr>
        <p:txBody>
          <a:bodyPr vert="horz" lIns="91440" tIns="45720" rIns="91440" bIns="4572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1000" b="1" dirty="0" smtClean="0">
                <a:solidFill>
                  <a:srgbClr val="0070C0"/>
                </a:solidFill>
              </a:rPr>
              <a:t>Breakfast: </a:t>
            </a:r>
            <a:r>
              <a:rPr lang="en-GB" sz="1000" dirty="0" smtClean="0"/>
              <a:t>Hotel breakfasts can be hot or cold, therefore plates and bowls are necessary. A cup and saucer to serve tea and coffee as well as multiple cutlery for the different types of food served, e.g. spoons for cereal and fruit. Tumblers/glasses for water and juice are also available as everyone may not drink tea or coffee.</a:t>
            </a:r>
            <a:endParaRPr lang="en-GB" sz="1000" dirty="0"/>
          </a:p>
        </p:txBody>
      </p:sp>
      <p:sp>
        <p:nvSpPr>
          <p:cNvPr id="41" name="Title 1"/>
          <p:cNvSpPr txBox="1">
            <a:spLocks/>
          </p:cNvSpPr>
          <p:nvPr/>
        </p:nvSpPr>
        <p:spPr>
          <a:xfrm>
            <a:off x="4457045" y="4486981"/>
            <a:ext cx="3990221" cy="739498"/>
          </a:xfrm>
          <a:prstGeom prst="rect">
            <a:avLst/>
          </a:prstGeom>
          <a:ln w="28575">
            <a:solidFill>
              <a:srgbClr val="00B050"/>
            </a:solidFill>
            <a:prstDash val="sysDot"/>
          </a:ln>
        </p:spPr>
        <p:txBody>
          <a:bodyPr vert="horz" lIns="91440" tIns="45720" rIns="91440" bIns="4572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1000" b="1" dirty="0" smtClean="0">
                <a:solidFill>
                  <a:srgbClr val="00B050"/>
                </a:solidFill>
              </a:rPr>
              <a:t>Lunch </a:t>
            </a:r>
            <a:r>
              <a:rPr lang="en-GB" sz="1000" dirty="0" smtClean="0"/>
              <a:t>A lunch service may offer a starter, therefore a bowl for this course may be set as well as a spoon. Wine glasses are featured as some guest may drink wine with their lunch, these were not featured on the breakfast set up as it is unlikely guests will drink alcohol with breakfast.</a:t>
            </a:r>
            <a:endParaRPr lang="en-GB" sz="1000" b="1" dirty="0">
              <a:solidFill>
                <a:srgbClr val="00B050"/>
              </a:solidFill>
            </a:endParaRPr>
          </a:p>
        </p:txBody>
      </p:sp>
      <p:sp>
        <p:nvSpPr>
          <p:cNvPr id="42" name="Title 1"/>
          <p:cNvSpPr txBox="1">
            <a:spLocks/>
          </p:cNvSpPr>
          <p:nvPr/>
        </p:nvSpPr>
        <p:spPr>
          <a:xfrm>
            <a:off x="8580986" y="4485046"/>
            <a:ext cx="4049164" cy="894336"/>
          </a:xfrm>
          <a:prstGeom prst="rect">
            <a:avLst/>
          </a:prstGeom>
          <a:ln w="28575">
            <a:solidFill>
              <a:srgbClr val="7030A0"/>
            </a:solidFill>
            <a:prstDash val="sysDot"/>
          </a:ln>
        </p:spPr>
        <p:txBody>
          <a:bodyPr vert="horz" lIns="91440" tIns="45720" rIns="91440" bIns="4572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1000" b="1" dirty="0" smtClean="0">
                <a:solidFill>
                  <a:srgbClr val="7030A0"/>
                </a:solidFill>
              </a:rPr>
              <a:t>Family Dinner </a:t>
            </a:r>
            <a:r>
              <a:rPr lang="en-GB" sz="1000" dirty="0" smtClean="0"/>
              <a:t>A family dinner set up is less formal and therefore there are likely to be less courses, therefore less crockery/cutlery. A bread and butter is placed as soup may be served (accompanied by bread) as a starter or main course. Again, wine glasses are set as meals are often paired with white, red and rosé wines depending on the meat usually.</a:t>
            </a:r>
            <a:endParaRPr lang="en-GB" sz="1000" b="1" dirty="0">
              <a:solidFill>
                <a:srgbClr val="7030A0"/>
              </a:solidFill>
            </a:endParaRPr>
          </a:p>
        </p:txBody>
      </p:sp>
      <p:pic>
        <p:nvPicPr>
          <p:cNvPr id="3080" name="Picture 8" descr="Formal Place Setting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33" y="5592032"/>
            <a:ext cx="5238750" cy="3590926"/>
          </a:xfrm>
          <a:prstGeom prst="rect">
            <a:avLst/>
          </a:prstGeom>
          <a:noFill/>
          <a:ln w="28575">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44" name="Title 1"/>
          <p:cNvSpPr txBox="1">
            <a:spLocks/>
          </p:cNvSpPr>
          <p:nvPr/>
        </p:nvSpPr>
        <p:spPr>
          <a:xfrm>
            <a:off x="5494892" y="5592032"/>
            <a:ext cx="1755572" cy="3590926"/>
          </a:xfrm>
          <a:prstGeom prst="rect">
            <a:avLst/>
          </a:prstGeom>
          <a:ln w="28575">
            <a:solidFill>
              <a:schemeClr val="bg1">
                <a:lumMod val="50000"/>
              </a:schemeClr>
            </a:solidFill>
            <a:prstDash val="sysDot"/>
          </a:ln>
        </p:spPr>
        <p:txBody>
          <a:bodyPr vert="horz" lIns="91440" tIns="45720" rIns="91440" bIns="4572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1000" b="1" dirty="0" smtClean="0">
                <a:solidFill>
                  <a:schemeClr val="tx1">
                    <a:lumMod val="65000"/>
                    <a:lumOff val="35000"/>
                  </a:schemeClr>
                </a:solidFill>
              </a:rPr>
              <a:t>Formal Dinner </a:t>
            </a:r>
            <a:r>
              <a:rPr lang="en-GB" sz="1000" dirty="0" smtClean="0"/>
              <a:t>a formal dinner involves a lot more cutlery and crockery as there are likely to be multiple courses, especially at an event such as a wedding. There will be different cutlery for starter, main and dessert. A dessert fork would be used for pastries and cakes. There will be multiple glass styles for different drinks, white and red wine are served in different shaped glasses (see explanation at the bottom of this page). There will be enough cutlery for at least 3 courses, more would be brought out with the meal if there were more than 3 courses to save space on the table.</a:t>
            </a:r>
            <a:endParaRPr lang="en-GB" sz="1000" b="1" dirty="0">
              <a:solidFill>
                <a:schemeClr val="tx1">
                  <a:lumMod val="65000"/>
                  <a:lumOff val="35000"/>
                </a:schemeClr>
              </a:solidFill>
            </a:endParaRPr>
          </a:p>
        </p:txBody>
      </p:sp>
      <p:pic>
        <p:nvPicPr>
          <p:cNvPr id="3082" name="Picture 10" descr="Buffet Place Setting Gu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159" y="5592032"/>
            <a:ext cx="5238750" cy="1657351"/>
          </a:xfrm>
          <a:prstGeom prst="rect">
            <a:avLst/>
          </a:prstGeom>
          <a:noFill/>
          <a:ln w="28575">
            <a:solidFill>
              <a:srgbClr val="E8026A"/>
            </a:solidFill>
          </a:ln>
          <a:extLst>
            <a:ext uri="{909E8E84-426E-40DD-AFC4-6F175D3DCCD1}">
              <a14:hiddenFill xmlns:a14="http://schemas.microsoft.com/office/drawing/2010/main">
                <a:solidFill>
                  <a:srgbClr val="FFFFFF"/>
                </a:solidFill>
              </a14:hiddenFill>
            </a:ext>
          </a:extLst>
        </p:spPr>
      </p:pic>
      <p:sp>
        <p:nvSpPr>
          <p:cNvPr id="45" name="Title 1"/>
          <p:cNvSpPr txBox="1">
            <a:spLocks/>
          </p:cNvSpPr>
          <p:nvPr/>
        </p:nvSpPr>
        <p:spPr>
          <a:xfrm>
            <a:off x="7394158" y="7393694"/>
            <a:ext cx="5235991" cy="803357"/>
          </a:xfrm>
          <a:prstGeom prst="rect">
            <a:avLst/>
          </a:prstGeom>
          <a:ln w="28575">
            <a:solidFill>
              <a:srgbClr val="E8026A"/>
            </a:solidFill>
            <a:prstDash val="sysDot"/>
          </a:ln>
        </p:spPr>
        <p:txBody>
          <a:bodyPr vert="horz" lIns="91440" tIns="45720" rIns="91440" bIns="45720"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1000" b="1" dirty="0" smtClean="0">
                <a:solidFill>
                  <a:srgbClr val="E8026A"/>
                </a:solidFill>
              </a:rPr>
              <a:t>Buffet </a:t>
            </a:r>
            <a:r>
              <a:rPr lang="en-US" sz="1000" dirty="0" smtClean="0"/>
              <a:t>Buffets can be served multiple ways, the important thing is that guests can move around the buffet area easily and quickly to limit queuing. Food should be served at different heights and on different plates to show the difference in choices. Hot food must be kept hot (usually in a </a:t>
            </a:r>
            <a:r>
              <a:rPr lang="en-US" sz="1000" dirty="0" err="1" smtClean="0"/>
              <a:t>bain</a:t>
            </a:r>
            <a:r>
              <a:rPr lang="en-US" sz="1000" dirty="0" smtClean="0"/>
              <a:t> </a:t>
            </a:r>
            <a:r>
              <a:rPr lang="en-US" sz="1000" dirty="0" err="1" smtClean="0"/>
              <a:t>marie</a:t>
            </a:r>
            <a:r>
              <a:rPr lang="en-US" sz="1000" dirty="0" smtClean="0"/>
              <a:t>) and cold food should not be left out longer than 90 </a:t>
            </a:r>
            <a:r>
              <a:rPr lang="en-US" sz="1000" dirty="0" err="1" smtClean="0"/>
              <a:t>mins</a:t>
            </a:r>
            <a:r>
              <a:rPr lang="en-US" sz="1000" dirty="0" smtClean="0"/>
              <a:t>. Cutlery and plates should be accessible by guests.</a:t>
            </a:r>
            <a:endParaRPr lang="en-GB" sz="1000" b="1" dirty="0">
              <a:solidFill>
                <a:srgbClr val="E8026A"/>
              </a:solidFill>
            </a:endParaRPr>
          </a:p>
        </p:txBody>
      </p:sp>
      <p:sp>
        <p:nvSpPr>
          <p:cNvPr id="15" name="Title 1"/>
          <p:cNvSpPr txBox="1">
            <a:spLocks/>
          </p:cNvSpPr>
          <p:nvPr/>
        </p:nvSpPr>
        <p:spPr>
          <a:xfrm>
            <a:off x="196094" y="598797"/>
            <a:ext cx="12434056" cy="629299"/>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dirty="0" smtClean="0">
                <a:solidFill>
                  <a:schemeClr val="tx1"/>
                </a:solidFill>
                <a:ea typeface="Kozuka Gothic Pro H" panose="020B0800000000000000" pitchFamily="34" charset="-128"/>
              </a:rPr>
              <a:t>Different types of meal and service require setting up differently, however, some things stay the same. The fork is always placed to the guest’s left, the knife to the right with the blade facing the plate. Bread plates go to the left with cups and glasses on the guest’s right. Meals such as lunch and dinner may involve more than one course and therefore more plates, cutlery and glasses may be required. There is often more than one type of glass as guests should have a choice between water and wine.</a:t>
            </a:r>
            <a:endParaRPr lang="en-GB" sz="1200" b="1" i="1" u="sng" dirty="0">
              <a:solidFill>
                <a:srgbClr val="FF0000"/>
              </a:solidFill>
              <a:ea typeface="Kozuka Gothic Pro H" panose="020B0800000000000000" pitchFamily="34" charset="-128"/>
            </a:endParaRPr>
          </a:p>
        </p:txBody>
      </p:sp>
      <p:cxnSp>
        <p:nvCxnSpPr>
          <p:cNvPr id="4" name="Straight Arrow Connector 3"/>
          <p:cNvCxnSpPr/>
          <p:nvPr/>
        </p:nvCxnSpPr>
        <p:spPr>
          <a:xfrm flipH="1">
            <a:off x="7021980" y="5001601"/>
            <a:ext cx="1613027" cy="5029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439400" y="8267216"/>
            <a:ext cx="2190749" cy="1211661"/>
          </a:xfrm>
          <a:prstGeom prst="rect">
            <a:avLst/>
          </a:prstGeom>
        </p:spPr>
        <p:txBody>
          <a:bodyPr wrap="square">
            <a:spAutoFit/>
          </a:bodyPr>
          <a:lstStyle/>
          <a:p>
            <a:r>
              <a:rPr lang="en-US" sz="1000" dirty="0"/>
              <a:t>Typically </a:t>
            </a:r>
            <a:r>
              <a:rPr lang="en-US" sz="1000" dirty="0" smtClean="0"/>
              <a:t>red </a:t>
            </a:r>
            <a:r>
              <a:rPr lang="en-US" sz="1000" dirty="0"/>
              <a:t>wine glasses will be a bit taller and have a larger bowl than </a:t>
            </a:r>
            <a:r>
              <a:rPr lang="en-US" sz="1000" dirty="0" smtClean="0"/>
              <a:t>white </a:t>
            </a:r>
            <a:r>
              <a:rPr lang="en-US" sz="1000" dirty="0"/>
              <a:t>wine glasses. In general </a:t>
            </a:r>
            <a:r>
              <a:rPr lang="en-US" sz="1000" dirty="0" smtClean="0"/>
              <a:t>reds </a:t>
            </a:r>
            <a:r>
              <a:rPr lang="en-US" sz="1000" dirty="0"/>
              <a:t>are bigger and bolder wines so they require a larger glass to allow all those aromas and </a:t>
            </a:r>
            <a:r>
              <a:rPr lang="en-US" sz="1000" dirty="0" err="1" smtClean="0"/>
              <a:t>flavours</a:t>
            </a:r>
            <a:r>
              <a:rPr lang="en-US" sz="1000" dirty="0" smtClean="0"/>
              <a:t> </a:t>
            </a:r>
            <a:r>
              <a:rPr lang="en-US" sz="1000" dirty="0"/>
              <a:t>to emerge.</a:t>
            </a:r>
            <a:endParaRPr lang="en-GB" sz="1000" dirty="0"/>
          </a:p>
        </p:txBody>
      </p:sp>
      <p:pic>
        <p:nvPicPr>
          <p:cNvPr id="1026" name="Picture 2" descr="Image result for why is wine served in different glass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37" t="24412" r="2050"/>
          <a:stretch/>
        </p:blipFill>
        <p:spPr bwMode="auto">
          <a:xfrm>
            <a:off x="7394158" y="8253921"/>
            <a:ext cx="2980778" cy="120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0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33" y="189541"/>
            <a:ext cx="500090" cy="383856"/>
          </a:xfrm>
        </p:spPr>
        <p:txBody>
          <a:bodyPr anchor="ctr">
            <a:noAutofit/>
          </a:bodyPr>
          <a:lstStyle/>
          <a:p>
            <a:r>
              <a:rPr lang="en-GB" sz="3600" b="1" dirty="0" smtClean="0"/>
              <a:t>5</a:t>
            </a:r>
            <a:endParaRPr lang="en-GB" sz="3600" b="1" dirty="0"/>
          </a:p>
        </p:txBody>
      </p:sp>
      <p:sp>
        <p:nvSpPr>
          <p:cNvPr id="7" name="Title 1"/>
          <p:cNvSpPr txBox="1">
            <a:spLocks/>
          </p:cNvSpPr>
          <p:nvPr/>
        </p:nvSpPr>
        <p:spPr>
          <a:xfrm>
            <a:off x="630222" y="54908"/>
            <a:ext cx="4830778" cy="632300"/>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GB" sz="2200" b="1" dirty="0" smtClean="0"/>
              <a:t>Planning for Functions and Events</a:t>
            </a:r>
            <a:endParaRPr lang="en-GB" sz="2200" b="1" dirty="0"/>
          </a:p>
        </p:txBody>
      </p:sp>
      <p:sp>
        <p:nvSpPr>
          <p:cNvPr id="9" name="Title 1"/>
          <p:cNvSpPr txBox="1">
            <a:spLocks/>
          </p:cNvSpPr>
          <p:nvPr/>
        </p:nvSpPr>
        <p:spPr>
          <a:xfrm>
            <a:off x="196094" y="708029"/>
            <a:ext cx="2636006" cy="2527436"/>
          </a:xfrm>
          <a:prstGeom prst="rect">
            <a:avLst/>
          </a:prstGeom>
          <a:noFill/>
          <a:ln w="28575">
            <a:solidFill>
              <a:srgbClr val="FF000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200" b="1" dirty="0" smtClean="0">
                <a:solidFill>
                  <a:schemeClr val="tx1"/>
                </a:solidFill>
                <a:ea typeface="Kozuka Gothic Pro H" panose="020B0800000000000000" pitchFamily="34" charset="-128"/>
              </a:rPr>
              <a:t>When an event manager plans an event you must consider the following factors: </a:t>
            </a:r>
            <a:endParaRPr lang="en-GB" sz="1200" dirty="0">
              <a:solidFill>
                <a:schemeClr val="tx1"/>
              </a:solidFill>
              <a:ea typeface="Kozuka Gothic Pro H" panose="020B0800000000000000" pitchFamily="34" charset="-128"/>
            </a:endParaRP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Type of function/event</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Date and time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Choice of venue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Number of guests</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Menu and type of service</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Promotion/advertising</a:t>
            </a:r>
            <a:endParaRPr lang="en-GB" sz="1200" dirty="0">
              <a:solidFill>
                <a:schemeClr val="tx1"/>
              </a:solidFill>
              <a:ea typeface="Kozuka Gothic Pro H" panose="020B0800000000000000" pitchFamily="34" charset="-128"/>
            </a:endParaRP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Décor and presentation</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Room layout/table layout</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Menu cards/place cards</a:t>
            </a:r>
          </a:p>
          <a:p>
            <a:pPr marL="171450" indent="-171450" algn="l">
              <a:buFont typeface="Arial" panose="020B0604020202020204" pitchFamily="34" charset="0"/>
              <a:buChar char="•"/>
            </a:pPr>
            <a:r>
              <a:rPr lang="en-GB" sz="1200" dirty="0" smtClean="0">
                <a:solidFill>
                  <a:schemeClr val="tx1"/>
                </a:solidFill>
                <a:ea typeface="Kozuka Gothic Pro H" panose="020B0800000000000000" pitchFamily="34" charset="-128"/>
              </a:rPr>
              <a:t>Risk Assessment</a:t>
            </a:r>
          </a:p>
          <a:p>
            <a:pPr algn="l"/>
            <a:endParaRPr lang="en-GB" sz="1200" dirty="0">
              <a:solidFill>
                <a:srgbClr val="FF0000"/>
              </a:solidFill>
              <a:ea typeface="Kozuka Gothic Pro H" panose="020B0800000000000000" pitchFamily="34" charset="-128"/>
            </a:endParaRPr>
          </a:p>
        </p:txBody>
      </p:sp>
      <p:sp>
        <p:nvSpPr>
          <p:cNvPr id="28" name="Title 1"/>
          <p:cNvSpPr txBox="1">
            <a:spLocks/>
          </p:cNvSpPr>
          <p:nvPr/>
        </p:nvSpPr>
        <p:spPr>
          <a:xfrm>
            <a:off x="2933700" y="708029"/>
            <a:ext cx="9757192" cy="1147527"/>
          </a:xfrm>
          <a:prstGeom prst="rect">
            <a:avLst/>
          </a:prstGeom>
          <a:noFill/>
          <a:ln w="28575">
            <a:solidFill>
              <a:schemeClr val="accent5">
                <a:lumMod val="75000"/>
              </a:schemeClr>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00" b="1" dirty="0" smtClean="0">
                <a:solidFill>
                  <a:schemeClr val="accent5">
                    <a:lumMod val="75000"/>
                  </a:schemeClr>
                </a:solidFill>
              </a:rPr>
              <a:t>Type of function: </a:t>
            </a:r>
            <a:r>
              <a:rPr lang="en-US" sz="1100" dirty="0" smtClean="0">
                <a:solidFill>
                  <a:schemeClr val="tx1"/>
                </a:solidFill>
              </a:rPr>
              <a:t>The most important factor to consider is what type of event are you planning? Common functions/events in the hospitality industry are: weddings, charity fundraisers, school proms, awards nights (the Oscars), business networking, opening of a new business, staff Christmas party, christenings, birthdays, confirmations, bar mitzvah, sporting events e.g. football hospitality (private boxes), horse racing (The Grand National). The event may have to suit the theme, sports club, company or brand, for example Newcastle </a:t>
            </a:r>
            <a:r>
              <a:rPr lang="en-US" sz="1100" dirty="0" err="1" smtClean="0">
                <a:solidFill>
                  <a:schemeClr val="tx1"/>
                </a:solidFill>
              </a:rPr>
              <a:t>Utd</a:t>
            </a:r>
            <a:r>
              <a:rPr lang="en-US" sz="1100" dirty="0" smtClean="0">
                <a:solidFill>
                  <a:schemeClr val="tx1"/>
                </a:solidFill>
              </a:rPr>
              <a:t> wouldn’t have red and white room décor! If the event is a special occasion/luxury a silver service may be expected, however work parties and discos may only require a buffet service. The type and purpose of the event will determine every other factor and decision.</a:t>
            </a:r>
            <a:endParaRPr lang="en-US" sz="1100" dirty="0">
              <a:solidFill>
                <a:schemeClr val="accent5">
                  <a:lumMod val="75000"/>
                </a:schemeClr>
              </a:solidFill>
            </a:endParaRPr>
          </a:p>
        </p:txBody>
      </p:sp>
      <p:sp>
        <p:nvSpPr>
          <p:cNvPr id="37" name="Rectangle 36"/>
          <p:cNvSpPr/>
          <p:nvPr/>
        </p:nvSpPr>
        <p:spPr>
          <a:xfrm>
            <a:off x="196094" y="5182414"/>
            <a:ext cx="12494798" cy="861774"/>
          </a:xfrm>
          <a:prstGeom prst="rect">
            <a:avLst/>
          </a:prstGeom>
          <a:ln w="28575">
            <a:solidFill>
              <a:srgbClr val="7030A0"/>
            </a:solidFill>
            <a:prstDash val="sysDot"/>
          </a:ln>
        </p:spPr>
        <p:txBody>
          <a:bodyPr wrap="square">
            <a:spAutoFit/>
          </a:bodyPr>
          <a:lstStyle/>
          <a:p>
            <a:r>
              <a:rPr lang="en-US" sz="1000" b="1" dirty="0" smtClean="0">
                <a:solidFill>
                  <a:srgbClr val="7030A0"/>
                </a:solidFill>
              </a:rPr>
              <a:t>Venues</a:t>
            </a:r>
            <a:r>
              <a:rPr lang="en-US" sz="1000" b="1" dirty="0" smtClean="0">
                <a:solidFill>
                  <a:srgbClr val="FF0000"/>
                </a:solidFill>
              </a:rPr>
              <a:t> </a:t>
            </a:r>
            <a:r>
              <a:rPr lang="en-GB" sz="1000" dirty="0" smtClean="0">
                <a:ea typeface="Kozuka Gothic Pro H" panose="020B0800000000000000" pitchFamily="34" charset="-128"/>
              </a:rPr>
              <a:t>Once the event planner knows what type of event is planned, they can then decide a venue, or be told where the event will take place by the client. Children's’ parties may take place at a soft play area, whereas an adult’s party may take place at a restaurant. These are called ‘private functions’ and often don’t require an event planner, family members of friends are more likely to organise these. Larger events such as weddings and charity events require an event planner. 5* hotels usually offer their own wedding/event planning and management service. The advantage to the customer is that the event planner is probably very experienced at their job and has many contacts for different things such as decorations, food and entertainment. It also makes it less stressful for the customer, knowing an expert is taking care of their needs. Above are some different venue types used for functions and events. Think about whether an event planner would be needed at each?</a:t>
            </a:r>
            <a:endParaRPr lang="en-US" sz="1000" dirty="0"/>
          </a:p>
        </p:txBody>
      </p:sp>
      <p:sp>
        <p:nvSpPr>
          <p:cNvPr id="40" name="Title 1"/>
          <p:cNvSpPr txBox="1">
            <a:spLocks/>
          </p:cNvSpPr>
          <p:nvPr/>
        </p:nvSpPr>
        <p:spPr>
          <a:xfrm>
            <a:off x="2933700" y="1914477"/>
            <a:ext cx="9757192" cy="1320988"/>
          </a:xfrm>
          <a:prstGeom prst="rect">
            <a:avLst/>
          </a:prstGeom>
          <a:noFill/>
          <a:ln w="28575">
            <a:solidFill>
              <a:srgbClr val="00B0F0"/>
            </a:solidFill>
            <a:prstDash val="sysDot"/>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00" b="1" dirty="0" smtClean="0">
                <a:solidFill>
                  <a:srgbClr val="00B0F0"/>
                </a:solidFill>
              </a:rPr>
              <a:t>Date: </a:t>
            </a:r>
            <a:r>
              <a:rPr lang="en-US" sz="1100" dirty="0" smtClean="0">
                <a:solidFill>
                  <a:schemeClr val="tx1"/>
                </a:solidFill>
              </a:rPr>
              <a:t>Time </a:t>
            </a:r>
            <a:r>
              <a:rPr lang="en-US" sz="1100" dirty="0">
                <a:solidFill>
                  <a:schemeClr val="tx1"/>
                </a:solidFill>
              </a:rPr>
              <a:t>of year, e.g. Christmas, Easter, Summer, Spring. The time of year might have an impact on the theme you choose or ingredients that are in season</a:t>
            </a:r>
            <a:r>
              <a:rPr lang="en-US" sz="1100" dirty="0" smtClean="0">
                <a:solidFill>
                  <a:schemeClr val="tx1"/>
                </a:solidFill>
              </a:rPr>
              <a:t>. The date may be specific to the client, e.g. a wedding day, date of the school prom, that cannot be changed. </a:t>
            </a:r>
            <a:r>
              <a:rPr lang="en-US" sz="1100" b="1" dirty="0" smtClean="0">
                <a:solidFill>
                  <a:schemeClr val="accent5">
                    <a:lumMod val="75000"/>
                  </a:schemeClr>
                </a:solidFill>
              </a:rPr>
              <a:t/>
            </a:r>
            <a:br>
              <a:rPr lang="en-US" sz="1100" b="1" dirty="0" smtClean="0">
                <a:solidFill>
                  <a:schemeClr val="accent5">
                    <a:lumMod val="75000"/>
                  </a:schemeClr>
                </a:solidFill>
              </a:rPr>
            </a:br>
            <a:r>
              <a:rPr lang="en-US" sz="1100" b="1" dirty="0" smtClean="0">
                <a:solidFill>
                  <a:srgbClr val="00B0F0"/>
                </a:solidFill>
              </a:rPr>
              <a:t>Time: </a:t>
            </a:r>
            <a:r>
              <a:rPr lang="en-US" sz="1100" dirty="0" smtClean="0">
                <a:solidFill>
                  <a:schemeClr val="tx1"/>
                </a:solidFill>
              </a:rPr>
              <a:t>Morning = Breakfast Dishes such as cooked breakfast (Full English), light snacks, fruit, pastries, Danishes, yoghurt.</a:t>
            </a:r>
            <a:br>
              <a:rPr lang="en-US" sz="1100" dirty="0" smtClean="0">
                <a:solidFill>
                  <a:schemeClr val="tx1"/>
                </a:solidFill>
              </a:rPr>
            </a:br>
            <a:r>
              <a:rPr lang="en-US" sz="1100" dirty="0" smtClean="0">
                <a:solidFill>
                  <a:schemeClr val="tx1"/>
                </a:solidFill>
              </a:rPr>
              <a:t>Daytime = Lunch/Snacks such as sandwiches, baked potatoes, wraps, salads,  pasta dishes.</a:t>
            </a:r>
          </a:p>
          <a:p>
            <a:pPr algn="l"/>
            <a:r>
              <a:rPr lang="en-US" sz="1100" dirty="0" smtClean="0">
                <a:solidFill>
                  <a:schemeClr val="tx1"/>
                </a:solidFill>
              </a:rPr>
              <a:t>Evening = 2 or 3 course dinner, starters, mains, desserts, vegetarian options.</a:t>
            </a:r>
            <a:br>
              <a:rPr lang="en-US" sz="1100" dirty="0" smtClean="0">
                <a:solidFill>
                  <a:schemeClr val="tx1"/>
                </a:solidFill>
              </a:rPr>
            </a:br>
            <a:r>
              <a:rPr lang="en-US" sz="1100" dirty="0" smtClean="0">
                <a:solidFill>
                  <a:schemeClr val="tx1"/>
                </a:solidFill>
              </a:rPr>
              <a:t>The time may dictate the type of food you serve or style of service, e.g. in the evening guests would not expect a breakfast course, in the morning guests probably don’t expect a 3 course meal. If you are asked to plan a menu in the exam remember to think about the time of day or year!</a:t>
            </a:r>
            <a:endParaRPr lang="en-US" sz="1100" dirty="0">
              <a:solidFill>
                <a:schemeClr val="accent5">
                  <a:lumMod val="75000"/>
                </a:schemeClr>
              </a:solidFill>
            </a:endParaRPr>
          </a:p>
        </p:txBody>
      </p:sp>
      <p:pic>
        <p:nvPicPr>
          <p:cNvPr id="2054" name="Picture 6" descr="Image result for hospitality venu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54"/>
          <a:stretch/>
        </p:blipFill>
        <p:spPr bwMode="auto">
          <a:xfrm>
            <a:off x="5777551" y="3432827"/>
            <a:ext cx="1707708" cy="11859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tately home wed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259" y="3432827"/>
            <a:ext cx="1660375" cy="11859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estaurant e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075" y="3432826"/>
            <a:ext cx="1791219" cy="118598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restaurant eve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306"/>
          <a:stretch/>
        </p:blipFill>
        <p:spPr bwMode="auto">
          <a:xfrm>
            <a:off x="10926622" y="3432826"/>
            <a:ext cx="1655753" cy="11696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kids birthday party even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570" r="12580" b="5156"/>
          <a:stretch/>
        </p:blipFill>
        <p:spPr bwMode="auto">
          <a:xfrm>
            <a:off x="196093" y="7561416"/>
            <a:ext cx="2331207" cy="19508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kids birthday party soft pla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539"/>
          <a:stretch/>
        </p:blipFill>
        <p:spPr bwMode="auto">
          <a:xfrm>
            <a:off x="2144161" y="3432827"/>
            <a:ext cx="1850914" cy="11772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fun factory play are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094" y="3432826"/>
            <a:ext cx="1977915" cy="11859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565055" y="4702318"/>
            <a:ext cx="1267045" cy="250682"/>
          </a:xfrm>
          <a:prstGeom prst="rect">
            <a:avLst/>
          </a:prstGeom>
          <a:ln w="28575">
            <a:solidFill>
              <a:srgbClr val="7030A0"/>
            </a:solidFill>
            <a:prstDash val="sysDot"/>
          </a:ln>
        </p:spPr>
        <p:txBody>
          <a:bodyPr wrap="square">
            <a:spAutoFit/>
          </a:bodyPr>
          <a:lstStyle/>
          <a:p>
            <a:pPr algn="ctr"/>
            <a:r>
              <a:rPr lang="en-GB" sz="1000" b="1" dirty="0" smtClean="0">
                <a:solidFill>
                  <a:srgbClr val="7030A0"/>
                </a:solidFill>
              </a:rPr>
              <a:t>Soft Play Areas</a:t>
            </a:r>
            <a:endParaRPr lang="en-US" sz="1000" dirty="0">
              <a:solidFill>
                <a:srgbClr val="7030A0"/>
              </a:solidFill>
            </a:endParaRPr>
          </a:p>
        </p:txBody>
      </p:sp>
      <p:sp>
        <p:nvSpPr>
          <p:cNvPr id="19" name="Rectangle 18"/>
          <p:cNvSpPr/>
          <p:nvPr/>
        </p:nvSpPr>
        <p:spPr>
          <a:xfrm>
            <a:off x="4024922" y="4691684"/>
            <a:ext cx="1752629" cy="400110"/>
          </a:xfrm>
          <a:prstGeom prst="rect">
            <a:avLst/>
          </a:prstGeom>
          <a:ln w="28575">
            <a:solidFill>
              <a:srgbClr val="7030A0"/>
            </a:solidFill>
            <a:prstDash val="sysDot"/>
          </a:ln>
        </p:spPr>
        <p:txBody>
          <a:bodyPr wrap="square">
            <a:spAutoFit/>
          </a:bodyPr>
          <a:lstStyle/>
          <a:p>
            <a:pPr algn="ctr"/>
            <a:r>
              <a:rPr lang="en-GB" sz="1000" b="1" dirty="0" smtClean="0">
                <a:solidFill>
                  <a:srgbClr val="7030A0"/>
                </a:solidFill>
              </a:rPr>
              <a:t>Corporate Meeting Rooms</a:t>
            </a:r>
            <a:endParaRPr lang="en-US" sz="1000" dirty="0">
              <a:solidFill>
                <a:srgbClr val="7030A0"/>
              </a:solidFill>
            </a:endParaRPr>
          </a:p>
        </p:txBody>
      </p:sp>
      <p:sp>
        <p:nvSpPr>
          <p:cNvPr id="20" name="Rectangle 19"/>
          <p:cNvSpPr/>
          <p:nvPr/>
        </p:nvSpPr>
        <p:spPr>
          <a:xfrm>
            <a:off x="6038459" y="4686367"/>
            <a:ext cx="1185891" cy="250682"/>
          </a:xfrm>
          <a:prstGeom prst="rect">
            <a:avLst/>
          </a:prstGeom>
          <a:ln w="28575">
            <a:solidFill>
              <a:srgbClr val="7030A0"/>
            </a:solidFill>
            <a:prstDash val="sysDot"/>
          </a:ln>
        </p:spPr>
        <p:txBody>
          <a:bodyPr wrap="square">
            <a:spAutoFit/>
          </a:bodyPr>
          <a:lstStyle/>
          <a:p>
            <a:r>
              <a:rPr lang="en-GB" sz="1000" b="1" dirty="0" smtClean="0">
                <a:solidFill>
                  <a:srgbClr val="7030A0"/>
                </a:solidFill>
              </a:rPr>
              <a:t>Sports Arenas</a:t>
            </a:r>
            <a:endParaRPr lang="en-US" sz="1000" dirty="0">
              <a:solidFill>
                <a:srgbClr val="7030A0"/>
              </a:solidFill>
            </a:endParaRPr>
          </a:p>
        </p:txBody>
      </p:sp>
      <p:sp>
        <p:nvSpPr>
          <p:cNvPr id="21" name="Rectangle 20"/>
          <p:cNvSpPr/>
          <p:nvPr/>
        </p:nvSpPr>
        <p:spPr>
          <a:xfrm>
            <a:off x="7761090" y="4683709"/>
            <a:ext cx="1185891" cy="250682"/>
          </a:xfrm>
          <a:prstGeom prst="rect">
            <a:avLst/>
          </a:prstGeom>
          <a:ln w="28575">
            <a:solidFill>
              <a:srgbClr val="7030A0"/>
            </a:solidFill>
            <a:prstDash val="sysDot"/>
          </a:ln>
        </p:spPr>
        <p:txBody>
          <a:bodyPr wrap="square">
            <a:spAutoFit/>
          </a:bodyPr>
          <a:lstStyle/>
          <a:p>
            <a:r>
              <a:rPr lang="en-GB" sz="1000" b="1" dirty="0" smtClean="0">
                <a:solidFill>
                  <a:srgbClr val="7030A0"/>
                </a:solidFill>
              </a:rPr>
              <a:t>Stately Homes</a:t>
            </a:r>
            <a:endParaRPr lang="en-US" sz="1000" dirty="0">
              <a:solidFill>
                <a:srgbClr val="7030A0"/>
              </a:solidFill>
            </a:endParaRPr>
          </a:p>
        </p:txBody>
      </p:sp>
      <p:sp>
        <p:nvSpPr>
          <p:cNvPr id="23" name="Rectangle 22"/>
          <p:cNvSpPr/>
          <p:nvPr/>
        </p:nvSpPr>
        <p:spPr>
          <a:xfrm>
            <a:off x="11286183" y="4683709"/>
            <a:ext cx="936629" cy="250682"/>
          </a:xfrm>
          <a:prstGeom prst="rect">
            <a:avLst/>
          </a:prstGeom>
          <a:ln w="28575">
            <a:solidFill>
              <a:srgbClr val="7030A0"/>
            </a:solidFill>
            <a:prstDash val="sysDot"/>
          </a:ln>
        </p:spPr>
        <p:txBody>
          <a:bodyPr wrap="square">
            <a:spAutoFit/>
          </a:bodyPr>
          <a:lstStyle/>
          <a:p>
            <a:pPr algn="ctr"/>
            <a:r>
              <a:rPr lang="en-GB" sz="1000" b="1" dirty="0" smtClean="0">
                <a:solidFill>
                  <a:srgbClr val="7030A0"/>
                </a:solidFill>
              </a:rPr>
              <a:t>Restaurants</a:t>
            </a:r>
            <a:endParaRPr lang="en-US" sz="1000" dirty="0">
              <a:solidFill>
                <a:srgbClr val="7030A0"/>
              </a:solidFill>
            </a:endParaRPr>
          </a:p>
        </p:txBody>
      </p:sp>
      <p:sp>
        <p:nvSpPr>
          <p:cNvPr id="24" name="Rectangle 23"/>
          <p:cNvSpPr/>
          <p:nvPr/>
        </p:nvSpPr>
        <p:spPr>
          <a:xfrm>
            <a:off x="9344025" y="4682122"/>
            <a:ext cx="1264673" cy="246221"/>
          </a:xfrm>
          <a:prstGeom prst="rect">
            <a:avLst/>
          </a:prstGeom>
          <a:ln w="28575">
            <a:solidFill>
              <a:srgbClr val="7030A0"/>
            </a:solidFill>
            <a:prstDash val="sysDot"/>
          </a:ln>
        </p:spPr>
        <p:txBody>
          <a:bodyPr wrap="square">
            <a:spAutoFit/>
          </a:bodyPr>
          <a:lstStyle/>
          <a:p>
            <a:pPr algn="ctr"/>
            <a:r>
              <a:rPr lang="en-GB" sz="1000" b="1" dirty="0" smtClean="0">
                <a:solidFill>
                  <a:srgbClr val="7030A0"/>
                </a:solidFill>
              </a:rPr>
              <a:t>Outdoor Marquee</a:t>
            </a:r>
            <a:endParaRPr lang="en-US" sz="1000" dirty="0">
              <a:solidFill>
                <a:srgbClr val="7030A0"/>
              </a:solidFill>
            </a:endParaRPr>
          </a:p>
        </p:txBody>
      </p:sp>
      <p:pic>
        <p:nvPicPr>
          <p:cNvPr id="1026" name="Picture 2" descr="Image result for marquee part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5634" y="3432826"/>
            <a:ext cx="1776366" cy="1181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edding gues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6094" y="6134808"/>
            <a:ext cx="1979242" cy="133598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198577" y="6147357"/>
            <a:ext cx="5751623" cy="1323439"/>
          </a:xfrm>
          <a:prstGeom prst="rect">
            <a:avLst/>
          </a:prstGeom>
          <a:ln w="28575">
            <a:solidFill>
              <a:schemeClr val="accent2">
                <a:lumMod val="75000"/>
              </a:schemeClr>
            </a:solidFill>
            <a:prstDash val="sysDot"/>
          </a:ln>
        </p:spPr>
        <p:txBody>
          <a:bodyPr wrap="square">
            <a:spAutoFit/>
          </a:bodyPr>
          <a:lstStyle/>
          <a:p>
            <a:r>
              <a:rPr lang="en-US" sz="1000" b="1" dirty="0" smtClean="0">
                <a:solidFill>
                  <a:schemeClr val="accent2">
                    <a:lumMod val="75000"/>
                  </a:schemeClr>
                </a:solidFill>
              </a:rPr>
              <a:t>Number of Guests </a:t>
            </a:r>
            <a:r>
              <a:rPr lang="en-GB" sz="1000" dirty="0" smtClean="0">
                <a:ea typeface="Kozuka Gothic Pro H" panose="020B0800000000000000" pitchFamily="34" charset="-128"/>
              </a:rPr>
              <a:t>The number of guests is </a:t>
            </a:r>
            <a:r>
              <a:rPr lang="en-GB" sz="1000" b="1" u="sng" dirty="0" smtClean="0">
                <a:ea typeface="Kozuka Gothic Pro H" panose="020B0800000000000000" pitchFamily="34" charset="-128"/>
              </a:rPr>
              <a:t>VERY important!</a:t>
            </a:r>
            <a:r>
              <a:rPr lang="en-GB" sz="1000" b="1" dirty="0" smtClean="0">
                <a:ea typeface="Kozuka Gothic Pro H" panose="020B0800000000000000" pitchFamily="34" charset="-128"/>
              </a:rPr>
              <a:t> </a:t>
            </a:r>
            <a:r>
              <a:rPr lang="en-GB" sz="1000" dirty="0" smtClean="0">
                <a:ea typeface="Kozuka Gothic Pro H" panose="020B0800000000000000" pitchFamily="34" charset="-128"/>
              </a:rPr>
              <a:t>The event planner/manager needs to make sure that if 60 guests are expected, 60 guests are catered for, plus some extra in case people turn up unexpectedly. A wedding is a great example of where the number of guests must be correct, as the cost per person is often expensive (around £70 per guest)! If an event expected lots of guests (over 200) the event manager may suggest serving a buffet as a 3 course meal for over 200 people may be time consuming (unless there is a large number of chefs and wait staff employed for the event). All these things must be considered so the event runs smoothly and everyone is catered for.</a:t>
            </a:r>
            <a:endParaRPr lang="en-US" sz="1000" dirty="0"/>
          </a:p>
        </p:txBody>
      </p:sp>
      <p:sp>
        <p:nvSpPr>
          <p:cNvPr id="29" name="Rectangle 28"/>
          <p:cNvSpPr/>
          <p:nvPr/>
        </p:nvSpPr>
        <p:spPr>
          <a:xfrm>
            <a:off x="2610120" y="7573965"/>
            <a:ext cx="3054225" cy="1938992"/>
          </a:xfrm>
          <a:prstGeom prst="rect">
            <a:avLst/>
          </a:prstGeom>
          <a:ln w="28575">
            <a:solidFill>
              <a:srgbClr val="E8026A"/>
            </a:solidFill>
            <a:prstDash val="sysDot"/>
          </a:ln>
        </p:spPr>
        <p:txBody>
          <a:bodyPr wrap="square">
            <a:spAutoFit/>
          </a:bodyPr>
          <a:lstStyle/>
          <a:p>
            <a:r>
              <a:rPr lang="en-US" sz="1000" b="1" dirty="0" smtClean="0">
                <a:solidFill>
                  <a:srgbClr val="E8026A"/>
                </a:solidFill>
              </a:rPr>
              <a:t>Décor</a:t>
            </a:r>
            <a:r>
              <a:rPr lang="en-GB" sz="1000" dirty="0" smtClean="0">
                <a:ea typeface="Kozuka Gothic Pro H" panose="020B0800000000000000" pitchFamily="34" charset="-128"/>
              </a:rPr>
              <a:t>The room décor must match the theme/style of the event also. A child’s birthday party should be bright and colourful, perhaps with a theme from a popular kids’ TV show. A wedding may have a certain colour scheme that is carried through the table and chair decorations. A well decorated room gives an impression of quality, remember, first impressions count! If you are asked in the exam to consider the factors when planning a child’s party don’t forget to mention how the room should look.</a:t>
            </a:r>
            <a:endParaRPr lang="en-US" sz="1000" dirty="0"/>
          </a:p>
        </p:txBody>
      </p:sp>
      <p:pic>
        <p:nvPicPr>
          <p:cNvPr id="2052" name="Picture 4" descr="Calendar, time, date, Schedule, interface, Administration, Organization, Calendars, Time And Dat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9072" y="2166639"/>
            <a:ext cx="585425" cy="5854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2198577" y="901700"/>
            <a:ext cx="847034" cy="438262"/>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565055" y="1594033"/>
            <a:ext cx="1480556" cy="57260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1712041" y="2484673"/>
            <a:ext cx="1692926" cy="203380"/>
          </a:xfrm>
          <a:prstGeom prst="bent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27200" y="1739898"/>
            <a:ext cx="742950" cy="1270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5" name="Picture 2" descr="Image result for fundraiser ball advertising u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17036" y="6147357"/>
            <a:ext cx="1857459" cy="1323439"/>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9966493" y="6840075"/>
            <a:ext cx="2698239" cy="2554545"/>
          </a:xfrm>
          <a:prstGeom prst="rect">
            <a:avLst/>
          </a:prstGeom>
          <a:ln w="28575">
            <a:solidFill>
              <a:srgbClr val="00B050"/>
            </a:solidFill>
            <a:prstDash val="sysDot"/>
          </a:ln>
        </p:spPr>
        <p:txBody>
          <a:bodyPr wrap="square">
            <a:spAutoFit/>
          </a:bodyPr>
          <a:lstStyle/>
          <a:p>
            <a:r>
              <a:rPr lang="en-US" sz="1000" b="1" dirty="0" smtClean="0">
                <a:solidFill>
                  <a:srgbClr val="00B050"/>
                </a:solidFill>
              </a:rPr>
              <a:t>Advertising </a:t>
            </a:r>
            <a:r>
              <a:rPr lang="en-US" sz="1000" dirty="0" smtClean="0"/>
              <a:t>Public events need to be advertised in order to sell tickets. The cost of the ticket and number of tickets available will have been carefully calculated by a sales or budget manager. The ticket price will need to cover the cost of any food, entertainment or prizes at the event so the event </a:t>
            </a:r>
            <a:r>
              <a:rPr lang="en-US" sz="1000" dirty="0" err="1" smtClean="0"/>
              <a:t>organisers</a:t>
            </a:r>
            <a:r>
              <a:rPr lang="en-US" sz="1000" dirty="0" smtClean="0"/>
              <a:t> do not lose money. Charity functions usually take a percentage of the ticket sales money as donations. There are many mays to advertise, the most common today is via social media, Facebook, Instagram, Twitter as well as company websites. Printed advertising is usually leaflets, flyers and posters.</a:t>
            </a:r>
            <a:endParaRPr lang="en-US" sz="1000" dirty="0"/>
          </a:p>
        </p:txBody>
      </p:sp>
      <p:grpSp>
        <p:nvGrpSpPr>
          <p:cNvPr id="32" name="Group 31"/>
          <p:cNvGrpSpPr/>
          <p:nvPr/>
        </p:nvGrpSpPr>
        <p:grpSpPr>
          <a:xfrm>
            <a:off x="9966223" y="6033208"/>
            <a:ext cx="2698509" cy="740484"/>
            <a:chOff x="9966223" y="6134808"/>
            <a:chExt cx="2256589" cy="619219"/>
          </a:xfrm>
        </p:grpSpPr>
        <p:pic>
          <p:nvPicPr>
            <p:cNvPr id="26" name="Picture 4" descr="Image result for social media logo"/>
            <p:cNvPicPr>
              <a:picLocks noChangeAspect="1" noChangeArrowheads="1"/>
            </p:cNvPicPr>
            <p:nvPr/>
          </p:nvPicPr>
          <p:blipFill rotWithShape="1">
            <a:blip r:embed="rId13">
              <a:extLst>
                <a:ext uri="{28A0092B-C50C-407E-A947-70E740481C1C}">
                  <a14:useLocalDpi xmlns:a14="http://schemas.microsoft.com/office/drawing/2010/main" val="0"/>
                </a:ext>
              </a:extLst>
            </a:blip>
            <a:srcRect l="2799" t="3798" r="85841" b="75173"/>
            <a:stretch/>
          </p:blipFill>
          <p:spPr bwMode="auto">
            <a:xfrm>
              <a:off x="9966223"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social media logo"/>
            <p:cNvPicPr>
              <a:picLocks noChangeAspect="1" noChangeArrowheads="1"/>
            </p:cNvPicPr>
            <p:nvPr/>
          </p:nvPicPr>
          <p:blipFill rotWithShape="1">
            <a:blip r:embed="rId13">
              <a:extLst>
                <a:ext uri="{28A0092B-C50C-407E-A947-70E740481C1C}">
                  <a14:useLocalDpi xmlns:a14="http://schemas.microsoft.com/office/drawing/2010/main" val="0"/>
                </a:ext>
              </a:extLst>
            </a:blip>
            <a:srcRect l="19252" t="3798" r="69388" b="75173"/>
            <a:stretch/>
          </p:blipFill>
          <p:spPr bwMode="auto">
            <a:xfrm>
              <a:off x="10488486"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Image result for social media logo"/>
            <p:cNvPicPr>
              <a:picLocks noChangeAspect="1" noChangeArrowheads="1"/>
            </p:cNvPicPr>
            <p:nvPr/>
          </p:nvPicPr>
          <p:blipFill rotWithShape="1">
            <a:blip r:embed="rId13">
              <a:extLst>
                <a:ext uri="{28A0092B-C50C-407E-A947-70E740481C1C}">
                  <a14:useLocalDpi xmlns:a14="http://schemas.microsoft.com/office/drawing/2010/main" val="0"/>
                </a:ext>
              </a:extLst>
            </a:blip>
            <a:srcRect l="35706" t="3798" r="52934" b="75173"/>
            <a:stretch/>
          </p:blipFill>
          <p:spPr bwMode="auto">
            <a:xfrm>
              <a:off x="11014632" y="6199502"/>
              <a:ext cx="519534" cy="504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bpag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03593" y="6134808"/>
              <a:ext cx="619219" cy="6192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Image result for casino charity night advertisi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 b="24662"/>
          <a:stretch/>
        </p:blipFill>
        <p:spPr bwMode="auto">
          <a:xfrm>
            <a:off x="8017036" y="7532025"/>
            <a:ext cx="1857459" cy="1980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oy birthday party themes"/>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9824" r="7554"/>
          <a:stretch/>
        </p:blipFill>
        <p:spPr bwMode="auto">
          <a:xfrm>
            <a:off x="5727700" y="7561416"/>
            <a:ext cx="2222500" cy="196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3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1653</TotalTime>
  <Words>7330</Words>
  <Application>Microsoft Office PowerPoint</Application>
  <PresentationFormat>A3 Paper (297x420 mm)</PresentationFormat>
  <Paragraphs>632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Kozuka Gothic Pro H</vt:lpstr>
      <vt:lpstr>Arial</vt:lpstr>
      <vt:lpstr>Calibri</vt:lpstr>
      <vt:lpstr>Comic Sans MS</vt:lpstr>
      <vt:lpstr>Times New Roman</vt:lpstr>
      <vt:lpstr>Wingdings 3</vt:lpstr>
      <vt:lpstr>Office Theme</vt:lpstr>
      <vt:lpstr>1</vt:lpstr>
      <vt:lpstr>PowerPoint Presentation</vt:lpstr>
      <vt:lpstr>2</vt:lpstr>
      <vt:lpstr>3</vt:lpstr>
      <vt:lpstr>3</vt:lpstr>
      <vt:lpstr>4</vt:lpstr>
      <vt:lpstr>4</vt:lpstr>
      <vt:lpstr>4</vt:lpstr>
      <vt:lpstr>5</vt:lpstr>
      <vt:lpstr>5</vt:lpstr>
      <vt:lpstr>6</vt:lpstr>
      <vt:lpstr>6</vt:lpstr>
      <vt:lpstr>7</vt:lpstr>
      <vt:lpstr>7</vt:lpstr>
      <vt:lpstr>8</vt:lpstr>
      <vt:lpstr>9</vt:lpstr>
      <vt:lpstr>9</vt:lpstr>
      <vt:lpstr>10</vt:lpstr>
    </vt:vector>
  </TitlesOfParts>
  <Company>The Academy at Shotton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S Middlemiss</dc:creator>
  <cp:lastModifiedBy>S Middlemiss</cp:lastModifiedBy>
  <cp:revision>145</cp:revision>
  <cp:lastPrinted>2018-03-13T11:12:46Z</cp:lastPrinted>
  <dcterms:created xsi:type="dcterms:W3CDTF">2018-03-07T09:02:52Z</dcterms:created>
  <dcterms:modified xsi:type="dcterms:W3CDTF">2018-03-13T11:33:10Z</dcterms:modified>
</cp:coreProperties>
</file>