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sldIdLst>
    <p:sldId id="257" r:id="rId2"/>
    <p:sldId id="256" r:id="rId3"/>
    <p:sldId id="258" r:id="rId4"/>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6" autoAdjust="0"/>
    <p:restoredTop sz="94660"/>
  </p:normalViewPr>
  <p:slideViewPr>
    <p:cSldViewPr snapToGrid="0">
      <p:cViewPr>
        <p:scale>
          <a:sx n="87" d="100"/>
          <a:sy n="87" d="100"/>
        </p:scale>
        <p:origin x="-600" y="-2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72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1"/>
            <a:ext cx="2946400" cy="497291"/>
          </a:xfrm>
          <a:prstGeom prst="rect">
            <a:avLst/>
          </a:prstGeom>
        </p:spPr>
        <p:txBody>
          <a:bodyPr vert="horz" lIns="91440" tIns="45720" rIns="91440" bIns="45720" rtlCol="0"/>
          <a:lstStyle>
            <a:lvl1pPr algn="r">
              <a:defRPr sz="1200"/>
            </a:lvl1pPr>
          </a:lstStyle>
          <a:p>
            <a:fld id="{672350DF-E143-4473-8E76-B41CBF3DE078}" type="datetimeFigureOut">
              <a:rPr lang="en-GB" smtClean="0"/>
              <a:t>28/09/2018</a:t>
            </a:fld>
            <a:endParaRPr lang="en-GB"/>
          </a:p>
        </p:txBody>
      </p:sp>
      <p:sp>
        <p:nvSpPr>
          <p:cNvPr id="4" name="Slide Image Placeholder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7828"/>
            <a:ext cx="5438775" cy="390956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934"/>
            <a:ext cx="2946400" cy="4972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30934"/>
            <a:ext cx="2946400" cy="497291"/>
          </a:xfrm>
          <a:prstGeom prst="rect">
            <a:avLst/>
          </a:prstGeom>
        </p:spPr>
        <p:txBody>
          <a:bodyPr vert="horz" lIns="91440" tIns="45720" rIns="91440" bIns="45720" rtlCol="0" anchor="b"/>
          <a:lstStyle>
            <a:lvl1pPr algn="r">
              <a:defRPr sz="1200"/>
            </a:lvl1pPr>
          </a:lstStyle>
          <a:p>
            <a:fld id="{E13E7D0A-D704-412F-AF4A-ED3441FBEA3A}" type="slidenum">
              <a:rPr lang="en-GB" smtClean="0"/>
              <a:t>‹#›</a:t>
            </a:fld>
            <a:endParaRPr lang="en-GB"/>
          </a:p>
        </p:txBody>
      </p:sp>
    </p:spTree>
    <p:extLst>
      <p:ext uri="{BB962C8B-B14F-4D97-AF65-F5344CB8AC3E}">
        <p14:creationId xmlns:p14="http://schemas.microsoft.com/office/powerpoint/2010/main" val="346692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972311-F2DC-447C-978B-4272DA3450DB}" type="datetimeFigureOut">
              <a:rPr lang="en-GB" smtClean="0"/>
              <a:t>28/09/2018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2420412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972311-F2DC-447C-978B-4272DA3450DB}" type="datetimeFigureOut">
              <a:rPr lang="en-GB" smtClean="0"/>
              <a:t>28/09/2018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199227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972311-F2DC-447C-978B-4272DA3450DB}" type="datetimeFigureOut">
              <a:rPr lang="en-GB" smtClean="0"/>
              <a:t>28/09/2018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325208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972311-F2DC-447C-978B-4272DA3450DB}" type="datetimeFigureOut">
              <a:rPr lang="en-GB" smtClean="0"/>
              <a:t>28/09/2018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209627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972311-F2DC-447C-978B-4272DA3450DB}" type="datetimeFigureOut">
              <a:rPr lang="en-GB" smtClean="0"/>
              <a:t>28/09/2018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336522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972311-F2DC-447C-978B-4272DA3450DB}" type="datetimeFigureOut">
              <a:rPr lang="en-GB" smtClean="0"/>
              <a:t>28/09/2018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363420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972311-F2DC-447C-978B-4272DA3450DB}" type="datetimeFigureOut">
              <a:rPr lang="en-GB" smtClean="0"/>
              <a:t>28/09/2018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190967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972311-F2DC-447C-978B-4272DA3450DB}" type="datetimeFigureOut">
              <a:rPr lang="en-GB" smtClean="0"/>
              <a:t>28/09/2018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2428950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72311-F2DC-447C-978B-4272DA3450DB}" type="datetimeFigureOut">
              <a:rPr lang="en-GB" smtClean="0"/>
              <a:t>28/09/2018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12196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972311-F2DC-447C-978B-4272DA3450DB}" type="datetimeFigureOut">
              <a:rPr lang="en-GB" smtClean="0"/>
              <a:t>28/09/2018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170811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972311-F2DC-447C-978B-4272DA3450DB}" type="datetimeFigureOut">
              <a:rPr lang="en-GB" smtClean="0"/>
              <a:t>28/09/2018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1DCDE-B8CF-4D37-9248-979A0D734A11}" type="slidenum">
              <a:rPr lang="en-GB" smtClean="0"/>
              <a:t>‹#›</a:t>
            </a:fld>
            <a:endParaRPr lang="en-GB"/>
          </a:p>
        </p:txBody>
      </p:sp>
    </p:spTree>
    <p:extLst>
      <p:ext uri="{BB962C8B-B14F-4D97-AF65-F5344CB8AC3E}">
        <p14:creationId xmlns:p14="http://schemas.microsoft.com/office/powerpoint/2010/main" val="380676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72311-F2DC-447C-978B-4272DA3450DB}" type="datetimeFigureOut">
              <a:rPr lang="en-GB" smtClean="0"/>
              <a:t>28/09/2018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1DCDE-B8CF-4D37-9248-979A0D734A11}" type="slidenum">
              <a:rPr lang="en-GB" smtClean="0"/>
              <a:t>‹#›</a:t>
            </a:fld>
            <a:endParaRPr lang="en-GB"/>
          </a:p>
        </p:txBody>
      </p:sp>
    </p:spTree>
    <p:extLst>
      <p:ext uri="{BB962C8B-B14F-4D97-AF65-F5344CB8AC3E}">
        <p14:creationId xmlns:p14="http://schemas.microsoft.com/office/powerpoint/2010/main" val="103472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2653" y="0"/>
            <a:ext cx="7586323" cy="523220"/>
          </a:xfrm>
          <a:prstGeom prst="rect">
            <a:avLst/>
          </a:prstGeom>
          <a:noFill/>
        </p:spPr>
        <p:txBody>
          <a:bodyPr wrap="square" rtlCol="0">
            <a:spAutoFit/>
          </a:bodyPr>
          <a:lstStyle/>
          <a:p>
            <a:r>
              <a:rPr lang="en-GB" sz="2800" b="1" dirty="0" smtClean="0"/>
              <a:t>Knowledge Organiser – Year 8 – Birds Eye View</a:t>
            </a:r>
            <a:endParaRPr lang="en-GB" sz="2800" b="1" dirty="0"/>
          </a:p>
        </p:txBody>
      </p:sp>
      <p:pic>
        <p:nvPicPr>
          <p:cNvPr id="5" name="Picture 4"/>
          <p:cNvPicPr>
            <a:picLocks noChangeAspect="1"/>
          </p:cNvPicPr>
          <p:nvPr/>
        </p:nvPicPr>
        <p:blipFill>
          <a:blip r:embed="rId2"/>
          <a:stretch>
            <a:fillRect/>
          </a:stretch>
        </p:blipFill>
        <p:spPr>
          <a:xfrm>
            <a:off x="114044" y="704335"/>
            <a:ext cx="3284065" cy="2465181"/>
          </a:xfrm>
          <a:prstGeom prst="rect">
            <a:avLst/>
          </a:prstGeom>
        </p:spPr>
      </p:pic>
      <p:pic>
        <p:nvPicPr>
          <p:cNvPr id="6" name="Picture 5"/>
          <p:cNvPicPr>
            <a:picLocks noChangeAspect="1"/>
          </p:cNvPicPr>
          <p:nvPr/>
        </p:nvPicPr>
        <p:blipFill>
          <a:blip r:embed="rId3"/>
          <a:stretch>
            <a:fillRect/>
          </a:stretch>
        </p:blipFill>
        <p:spPr>
          <a:xfrm>
            <a:off x="6619103" y="3750777"/>
            <a:ext cx="2351903" cy="2947228"/>
          </a:xfrm>
          <a:prstGeom prst="rect">
            <a:avLst/>
          </a:prstGeom>
        </p:spPr>
      </p:pic>
      <p:pic>
        <p:nvPicPr>
          <p:cNvPr id="7" name="Picture 6"/>
          <p:cNvPicPr>
            <a:picLocks noChangeAspect="1"/>
          </p:cNvPicPr>
          <p:nvPr/>
        </p:nvPicPr>
        <p:blipFill>
          <a:blip r:embed="rId4"/>
          <a:stretch>
            <a:fillRect/>
          </a:stretch>
        </p:blipFill>
        <p:spPr>
          <a:xfrm>
            <a:off x="1908549" y="2908671"/>
            <a:ext cx="3137009" cy="1959585"/>
          </a:xfrm>
          <a:prstGeom prst="rect">
            <a:avLst/>
          </a:prstGeom>
        </p:spPr>
      </p:pic>
      <p:sp>
        <p:nvSpPr>
          <p:cNvPr id="9" name="TextBox 8"/>
          <p:cNvSpPr txBox="1"/>
          <p:nvPr/>
        </p:nvSpPr>
        <p:spPr>
          <a:xfrm>
            <a:off x="6513342" y="1022138"/>
            <a:ext cx="2457664" cy="2215991"/>
          </a:xfrm>
          <a:prstGeom prst="rect">
            <a:avLst/>
          </a:prstGeom>
          <a:noFill/>
          <a:ln>
            <a:solidFill>
              <a:schemeClr val="tx1"/>
            </a:solidFill>
          </a:ln>
        </p:spPr>
        <p:txBody>
          <a:bodyPr wrap="square" rtlCol="0">
            <a:spAutoFit/>
          </a:bodyPr>
          <a:lstStyle/>
          <a:p>
            <a:r>
              <a:rPr lang="en-GB" sz="2000" b="1" dirty="0" smtClean="0"/>
              <a:t>Key Vocabulary</a:t>
            </a:r>
            <a:r>
              <a:rPr lang="en-GB" sz="2000" dirty="0" smtClean="0"/>
              <a:t>:</a:t>
            </a:r>
          </a:p>
          <a:p>
            <a:pPr marL="285750" indent="-285750">
              <a:buFont typeface="Arial" panose="020B0604020202020204" pitchFamily="34" charset="0"/>
              <a:buChar char="•"/>
            </a:pPr>
            <a:r>
              <a:rPr lang="en-GB" sz="2000" dirty="0" smtClean="0"/>
              <a:t>Plan view</a:t>
            </a:r>
          </a:p>
          <a:p>
            <a:pPr marL="285750" indent="-285750">
              <a:buFont typeface="Arial" panose="020B0604020202020204" pitchFamily="34" charset="0"/>
              <a:buChar char="•"/>
            </a:pPr>
            <a:r>
              <a:rPr lang="en-GB" sz="2000" dirty="0" smtClean="0"/>
              <a:t>Perspective</a:t>
            </a:r>
          </a:p>
          <a:p>
            <a:pPr marL="285750" indent="-285750">
              <a:buFont typeface="Arial" panose="020B0604020202020204" pitchFamily="34" charset="0"/>
              <a:buChar char="•"/>
            </a:pPr>
            <a:r>
              <a:rPr lang="en-GB" sz="2000" dirty="0" smtClean="0"/>
              <a:t>Tone</a:t>
            </a:r>
          </a:p>
          <a:p>
            <a:pPr marL="285750" indent="-285750">
              <a:buFont typeface="Arial" panose="020B0604020202020204" pitchFamily="34" charset="0"/>
              <a:buChar char="•"/>
            </a:pPr>
            <a:r>
              <a:rPr lang="en-GB" sz="2000" dirty="0" smtClean="0"/>
              <a:t>Depth</a:t>
            </a:r>
          </a:p>
          <a:p>
            <a:pPr marL="285750" indent="-285750">
              <a:buFont typeface="Arial" panose="020B0604020202020204" pitchFamily="34" charset="0"/>
              <a:buChar char="•"/>
            </a:pPr>
            <a:r>
              <a:rPr lang="en-GB" sz="2000" dirty="0" smtClean="0"/>
              <a:t>Scale</a:t>
            </a:r>
          </a:p>
          <a:p>
            <a:endParaRPr lang="en-GB" dirty="0"/>
          </a:p>
        </p:txBody>
      </p:sp>
      <p:sp>
        <p:nvSpPr>
          <p:cNvPr id="10" name="TextBox 9"/>
          <p:cNvSpPr txBox="1"/>
          <p:nvPr/>
        </p:nvSpPr>
        <p:spPr>
          <a:xfrm>
            <a:off x="114044" y="5041204"/>
            <a:ext cx="5905756" cy="2031325"/>
          </a:xfrm>
          <a:prstGeom prst="rect">
            <a:avLst/>
          </a:prstGeom>
          <a:noFill/>
        </p:spPr>
        <p:txBody>
          <a:bodyPr wrap="square" rtlCol="0">
            <a:spAutoFit/>
          </a:bodyPr>
          <a:lstStyle/>
          <a:p>
            <a:pPr algn="ctr"/>
            <a:r>
              <a:rPr lang="en-GB" i="1" dirty="0"/>
              <a:t>Students will develop skills in perspective drawing, building on their work from year 7.  They will begin layering different materials to create effects developing their use of water colours and powder paints.  They will be able to recognize different styles of artwork and be able to discuss them with confidence.</a:t>
            </a:r>
            <a:endParaRPr lang="en-GB" dirty="0"/>
          </a:p>
          <a:p>
            <a:endParaRPr lang="en-GB" dirty="0"/>
          </a:p>
        </p:txBody>
      </p:sp>
      <p:sp>
        <p:nvSpPr>
          <p:cNvPr id="11" name="TextBox 10"/>
          <p:cNvSpPr txBox="1"/>
          <p:nvPr/>
        </p:nvSpPr>
        <p:spPr>
          <a:xfrm>
            <a:off x="3477053" y="704335"/>
            <a:ext cx="3010222" cy="2031325"/>
          </a:xfrm>
          <a:prstGeom prst="rect">
            <a:avLst/>
          </a:prstGeom>
          <a:noFill/>
        </p:spPr>
        <p:txBody>
          <a:bodyPr wrap="square" rtlCol="0">
            <a:spAutoFit/>
          </a:bodyPr>
          <a:lstStyle/>
          <a:p>
            <a:r>
              <a:rPr lang="en-GB" b="1" dirty="0" smtClean="0"/>
              <a:t>What is a Birds eye view? </a:t>
            </a:r>
          </a:p>
          <a:p>
            <a:r>
              <a:rPr lang="en-GB" dirty="0" smtClean="0"/>
              <a:t>Drawing from a birds eye view is looking at an object or scene from directly above. This provides us with the opportunity to work from a different perspective. </a:t>
            </a:r>
            <a:endParaRPr lang="en-GB" dirty="0"/>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6000" b="92200" l="2600" r="95000"/>
                    </a14:imgEffect>
                  </a14:imgLayer>
                </a14:imgProps>
              </a:ext>
            </a:extLst>
          </a:blip>
          <a:stretch>
            <a:fillRect/>
          </a:stretch>
        </p:blipFill>
        <p:spPr>
          <a:xfrm>
            <a:off x="4109547" y="2007641"/>
            <a:ext cx="3820506" cy="3820506"/>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703" b="96757" l="1359" r="99457"/>
                    </a14:imgEffect>
                  </a14:imgLayer>
                </a14:imgProps>
              </a:ext>
            </a:extLst>
          </a:blip>
          <a:stretch>
            <a:fillRect/>
          </a:stretch>
        </p:blipFill>
        <p:spPr>
          <a:xfrm rot="8822798">
            <a:off x="-80381" y="3182719"/>
            <a:ext cx="2924807" cy="14703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9746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asso weeping wo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70" y="404083"/>
            <a:ext cx="2444647" cy="3055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9372" y="3581534"/>
            <a:ext cx="2760619" cy="3108543"/>
          </a:xfrm>
          <a:prstGeom prst="rect">
            <a:avLst/>
          </a:prstGeom>
          <a:noFill/>
        </p:spPr>
        <p:txBody>
          <a:bodyPr wrap="square" rtlCol="0">
            <a:spAutoFit/>
          </a:bodyPr>
          <a:lstStyle/>
          <a:p>
            <a:r>
              <a:rPr lang="en-GB" sz="2800" b="1" dirty="0" smtClean="0"/>
              <a:t>Key vocabulary:</a:t>
            </a:r>
          </a:p>
          <a:p>
            <a:r>
              <a:rPr lang="en-GB" sz="2800" dirty="0" smtClean="0"/>
              <a:t>Blue Period</a:t>
            </a:r>
          </a:p>
          <a:p>
            <a:r>
              <a:rPr lang="en-GB" sz="2800" dirty="0" smtClean="0"/>
              <a:t>Rose Period</a:t>
            </a:r>
          </a:p>
          <a:p>
            <a:r>
              <a:rPr lang="en-GB" sz="2800" dirty="0" smtClean="0"/>
              <a:t>Tone </a:t>
            </a:r>
          </a:p>
          <a:p>
            <a:r>
              <a:rPr lang="en-GB" sz="2800" dirty="0" smtClean="0"/>
              <a:t>Mood </a:t>
            </a:r>
          </a:p>
          <a:p>
            <a:r>
              <a:rPr lang="en-GB" sz="2800" dirty="0" smtClean="0"/>
              <a:t>Cubist/ Cubism </a:t>
            </a:r>
          </a:p>
          <a:p>
            <a:r>
              <a:rPr lang="en-GB" sz="2800" dirty="0" smtClean="0"/>
              <a:t>Abstract </a:t>
            </a:r>
          </a:p>
        </p:txBody>
      </p:sp>
      <p:sp>
        <p:nvSpPr>
          <p:cNvPr id="5" name="TextBox 4"/>
          <p:cNvSpPr txBox="1"/>
          <p:nvPr/>
        </p:nvSpPr>
        <p:spPr>
          <a:xfrm>
            <a:off x="2385399" y="63222"/>
            <a:ext cx="6955764" cy="523220"/>
          </a:xfrm>
          <a:prstGeom prst="rect">
            <a:avLst/>
          </a:prstGeom>
          <a:noFill/>
        </p:spPr>
        <p:txBody>
          <a:bodyPr wrap="square" rtlCol="0">
            <a:spAutoFit/>
          </a:bodyPr>
          <a:lstStyle/>
          <a:p>
            <a:pPr algn="ctr"/>
            <a:r>
              <a:rPr lang="en-GB" sz="2800" b="1" i="1" dirty="0" smtClean="0"/>
              <a:t>Knowledge Organiser- Year 8 - Picasso</a:t>
            </a:r>
            <a:endParaRPr lang="en-GB" sz="2800" b="1" i="1" dirty="0"/>
          </a:p>
        </p:txBody>
      </p:sp>
      <p:sp>
        <p:nvSpPr>
          <p:cNvPr id="6" name="TextBox 5"/>
          <p:cNvSpPr txBox="1"/>
          <p:nvPr/>
        </p:nvSpPr>
        <p:spPr>
          <a:xfrm>
            <a:off x="3188043" y="800632"/>
            <a:ext cx="5350476" cy="1815882"/>
          </a:xfrm>
          <a:prstGeom prst="rect">
            <a:avLst/>
          </a:prstGeom>
          <a:noFill/>
          <a:ln>
            <a:solidFill>
              <a:schemeClr val="tx1"/>
            </a:solidFill>
          </a:ln>
        </p:spPr>
        <p:txBody>
          <a:bodyPr wrap="square" rtlCol="0">
            <a:spAutoFit/>
          </a:bodyPr>
          <a:lstStyle/>
          <a:p>
            <a:r>
              <a:rPr lang="en-GB" sz="1600" dirty="0"/>
              <a:t>Pablo Picasso was the most dominant and influential artist of the first half of the 20</a:t>
            </a:r>
            <a:r>
              <a:rPr lang="en-GB" sz="1600" baseline="30000" dirty="0"/>
              <a:t>th</a:t>
            </a:r>
            <a:r>
              <a:rPr lang="en-GB" sz="1600" dirty="0"/>
              <a:t> century. Associated most of all with pioneering Cubism, alongside Georges Braque, he also invented collage and made major contributions to Symbolism and Surrealism. He saw himself above all as a painter, yet his sculpture was greatly influential, and he also explored areas as diverse as printmaking and ceramics</a:t>
            </a:r>
          </a:p>
        </p:txBody>
      </p:sp>
      <p:pic>
        <p:nvPicPr>
          <p:cNvPr id="7" name="Picture 6"/>
          <p:cNvPicPr>
            <a:picLocks noChangeAspect="1"/>
          </p:cNvPicPr>
          <p:nvPr/>
        </p:nvPicPr>
        <p:blipFill>
          <a:blip r:embed="rId3"/>
          <a:stretch>
            <a:fillRect/>
          </a:stretch>
        </p:blipFill>
        <p:spPr>
          <a:xfrm>
            <a:off x="2968711" y="2923218"/>
            <a:ext cx="1946742" cy="2911017"/>
          </a:xfrm>
          <a:prstGeom prst="rect">
            <a:avLst/>
          </a:prstGeom>
        </p:spPr>
      </p:pic>
      <p:sp>
        <p:nvSpPr>
          <p:cNvPr id="8" name="TextBox 7"/>
          <p:cNvSpPr txBox="1"/>
          <p:nvPr/>
        </p:nvSpPr>
        <p:spPr>
          <a:xfrm rot="20666246">
            <a:off x="3176148" y="5241121"/>
            <a:ext cx="1697402" cy="372240"/>
          </a:xfrm>
          <a:prstGeom prst="rect">
            <a:avLst/>
          </a:prstGeom>
          <a:solidFill>
            <a:schemeClr val="bg1"/>
          </a:solidFill>
          <a:ln>
            <a:solidFill>
              <a:schemeClr val="tx1"/>
            </a:solidFill>
          </a:ln>
        </p:spPr>
        <p:txBody>
          <a:bodyPr wrap="square" rtlCol="0">
            <a:spAutoFit/>
          </a:bodyPr>
          <a:lstStyle/>
          <a:p>
            <a:pPr algn="ctr"/>
            <a:r>
              <a:rPr lang="en-GB" dirty="0" smtClean="0"/>
              <a:t>Blue Period</a:t>
            </a:r>
            <a:endParaRPr lang="en-GB" dirty="0"/>
          </a:p>
        </p:txBody>
      </p:sp>
      <p:pic>
        <p:nvPicPr>
          <p:cNvPr id="9" name="Picture 8"/>
          <p:cNvPicPr>
            <a:picLocks noChangeAspect="1"/>
          </p:cNvPicPr>
          <p:nvPr/>
        </p:nvPicPr>
        <p:blipFill>
          <a:blip r:embed="rId4"/>
          <a:stretch>
            <a:fillRect/>
          </a:stretch>
        </p:blipFill>
        <p:spPr>
          <a:xfrm>
            <a:off x="5024067" y="3793810"/>
            <a:ext cx="1609037" cy="2896267"/>
          </a:xfrm>
          <a:prstGeom prst="rect">
            <a:avLst/>
          </a:prstGeom>
        </p:spPr>
      </p:pic>
      <p:sp>
        <p:nvSpPr>
          <p:cNvPr id="11" name="TextBox 10"/>
          <p:cNvSpPr txBox="1"/>
          <p:nvPr/>
        </p:nvSpPr>
        <p:spPr>
          <a:xfrm rot="20666246">
            <a:off x="5144219" y="6176213"/>
            <a:ext cx="1697402" cy="372240"/>
          </a:xfrm>
          <a:prstGeom prst="rect">
            <a:avLst/>
          </a:prstGeom>
          <a:solidFill>
            <a:schemeClr val="bg1"/>
          </a:solidFill>
          <a:ln>
            <a:solidFill>
              <a:schemeClr val="tx1"/>
            </a:solidFill>
          </a:ln>
        </p:spPr>
        <p:txBody>
          <a:bodyPr wrap="square" rtlCol="0">
            <a:spAutoFit/>
          </a:bodyPr>
          <a:lstStyle/>
          <a:p>
            <a:pPr algn="ctr"/>
            <a:r>
              <a:rPr lang="en-GB" dirty="0" smtClean="0"/>
              <a:t>Rose Period</a:t>
            </a:r>
            <a:endParaRPr lang="en-GB" dirty="0"/>
          </a:p>
        </p:txBody>
      </p:sp>
      <p:sp>
        <p:nvSpPr>
          <p:cNvPr id="10" name="TextBox 9"/>
          <p:cNvSpPr txBox="1"/>
          <p:nvPr/>
        </p:nvSpPr>
        <p:spPr>
          <a:xfrm>
            <a:off x="6741718" y="3006708"/>
            <a:ext cx="2244072" cy="2585323"/>
          </a:xfrm>
          <a:prstGeom prst="rect">
            <a:avLst/>
          </a:prstGeom>
          <a:noFill/>
          <a:ln>
            <a:solidFill>
              <a:schemeClr val="tx1"/>
            </a:solidFill>
          </a:ln>
        </p:spPr>
        <p:txBody>
          <a:bodyPr wrap="square" rtlCol="0">
            <a:spAutoFit/>
          </a:bodyPr>
          <a:lstStyle/>
          <a:p>
            <a:pPr algn="ctr"/>
            <a:r>
              <a:rPr lang="en-GB" dirty="0" smtClean="0"/>
              <a:t>Key skills:</a:t>
            </a:r>
          </a:p>
          <a:p>
            <a:pPr marL="285750" indent="-285750" algn="ctr">
              <a:buFont typeface="Arial" panose="020B0604020202020204" pitchFamily="34" charset="0"/>
              <a:buChar char="•"/>
            </a:pPr>
            <a:r>
              <a:rPr lang="en-GB" sz="1600" dirty="0"/>
              <a:t>Cultural studies – semi abstract and abstract </a:t>
            </a:r>
            <a:r>
              <a:rPr lang="en-GB" sz="1600" dirty="0" smtClean="0"/>
              <a:t>art</a:t>
            </a:r>
          </a:p>
          <a:p>
            <a:pPr marL="285750" indent="-285750" algn="ctr">
              <a:buFont typeface="Arial" panose="020B0604020202020204" pitchFamily="34" charset="0"/>
              <a:buChar char="•"/>
            </a:pPr>
            <a:r>
              <a:rPr lang="en-GB" sz="1600" dirty="0"/>
              <a:t>Blending water soluble pastels </a:t>
            </a:r>
            <a:endParaRPr lang="en-GB" sz="1600" dirty="0" smtClean="0"/>
          </a:p>
          <a:p>
            <a:pPr marL="285750" indent="-285750" algn="ctr">
              <a:buFont typeface="Arial" panose="020B0604020202020204" pitchFamily="34" charset="0"/>
              <a:buChar char="•"/>
            </a:pPr>
            <a:r>
              <a:rPr lang="en-GB" sz="1600" dirty="0"/>
              <a:t>Analysing colour theory and </a:t>
            </a:r>
            <a:r>
              <a:rPr lang="en-GB" sz="1600" dirty="0" smtClean="0"/>
              <a:t>emotion</a:t>
            </a:r>
          </a:p>
          <a:p>
            <a:pPr marL="285750" indent="-285750" algn="ctr">
              <a:buFont typeface="Arial" panose="020B0604020202020204" pitchFamily="34" charset="0"/>
              <a:buChar char="•"/>
            </a:pPr>
            <a:r>
              <a:rPr lang="en-GB" sz="1600" dirty="0"/>
              <a:t>Critical  Analysis &amp; </a:t>
            </a:r>
            <a:r>
              <a:rPr lang="en-GB" sz="1600" dirty="0" smtClean="0"/>
              <a:t>research</a:t>
            </a:r>
            <a:endParaRPr lang="en-GB" sz="1600" dirty="0"/>
          </a:p>
        </p:txBody>
      </p:sp>
    </p:spTree>
    <p:extLst>
      <p:ext uri="{BB962C8B-B14F-4D97-AF65-F5344CB8AC3E}">
        <p14:creationId xmlns:p14="http://schemas.microsoft.com/office/powerpoint/2010/main" val="2296739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9453" y="0"/>
            <a:ext cx="7586323" cy="523220"/>
          </a:xfrm>
          <a:prstGeom prst="rect">
            <a:avLst/>
          </a:prstGeom>
          <a:noFill/>
        </p:spPr>
        <p:txBody>
          <a:bodyPr wrap="square" rtlCol="0">
            <a:spAutoFit/>
          </a:bodyPr>
          <a:lstStyle/>
          <a:p>
            <a:r>
              <a:rPr lang="en-GB" sz="2800" b="1" dirty="0" smtClean="0"/>
              <a:t>Knowledge Organiser – Year 8 – Textured Hand</a:t>
            </a:r>
            <a:endParaRPr lang="en-GB" sz="2800" b="1" dirty="0"/>
          </a:p>
        </p:txBody>
      </p:sp>
      <p:pic>
        <p:nvPicPr>
          <p:cNvPr id="6" name="Picture 5"/>
          <p:cNvPicPr>
            <a:picLocks noChangeAspect="1"/>
          </p:cNvPicPr>
          <p:nvPr/>
        </p:nvPicPr>
        <p:blipFill>
          <a:blip r:embed="rId2"/>
          <a:stretch>
            <a:fillRect/>
          </a:stretch>
        </p:blipFill>
        <p:spPr>
          <a:xfrm>
            <a:off x="245129" y="939800"/>
            <a:ext cx="2817900" cy="2211761"/>
          </a:xfrm>
          <a:prstGeom prst="rect">
            <a:avLst/>
          </a:prstGeom>
        </p:spPr>
      </p:pic>
      <p:pic>
        <p:nvPicPr>
          <p:cNvPr id="7" name="Picture 6"/>
          <p:cNvPicPr>
            <a:picLocks noChangeAspect="1"/>
          </p:cNvPicPr>
          <p:nvPr/>
        </p:nvPicPr>
        <p:blipFill>
          <a:blip r:embed="rId3"/>
          <a:stretch>
            <a:fillRect/>
          </a:stretch>
        </p:blipFill>
        <p:spPr>
          <a:xfrm>
            <a:off x="1411253" y="2724601"/>
            <a:ext cx="2890434" cy="2032001"/>
          </a:xfrm>
          <a:prstGeom prst="rect">
            <a:avLst/>
          </a:prstGeom>
        </p:spPr>
      </p:pic>
      <p:pic>
        <p:nvPicPr>
          <p:cNvPr id="8" name="Picture 7"/>
          <p:cNvPicPr>
            <a:picLocks noChangeAspect="1"/>
          </p:cNvPicPr>
          <p:nvPr/>
        </p:nvPicPr>
        <p:blipFill rotWithShape="1">
          <a:blip r:embed="rId4"/>
          <a:srcRect b="5000"/>
          <a:stretch/>
        </p:blipFill>
        <p:spPr>
          <a:xfrm>
            <a:off x="6680199" y="3843247"/>
            <a:ext cx="2279865" cy="2868704"/>
          </a:xfrm>
          <a:prstGeom prst="rect">
            <a:avLst/>
          </a:prstGeom>
        </p:spPr>
      </p:pic>
      <p:sp>
        <p:nvSpPr>
          <p:cNvPr id="10" name="TextBox 9"/>
          <p:cNvSpPr txBox="1"/>
          <p:nvPr/>
        </p:nvSpPr>
        <p:spPr>
          <a:xfrm>
            <a:off x="6502400" y="939800"/>
            <a:ext cx="2457664" cy="2308324"/>
          </a:xfrm>
          <a:prstGeom prst="rect">
            <a:avLst/>
          </a:prstGeom>
          <a:noFill/>
          <a:ln>
            <a:solidFill>
              <a:schemeClr val="tx1"/>
            </a:solidFill>
          </a:ln>
        </p:spPr>
        <p:txBody>
          <a:bodyPr wrap="square" rtlCol="0">
            <a:spAutoFit/>
          </a:bodyPr>
          <a:lstStyle/>
          <a:p>
            <a:pPr algn="ctr"/>
            <a:r>
              <a:rPr lang="en-GB" b="1" dirty="0" smtClean="0"/>
              <a:t>Key Vocabulary:</a:t>
            </a:r>
          </a:p>
          <a:p>
            <a:pPr marL="285750" indent="-285750">
              <a:buFont typeface="Arial" panose="020B0604020202020204" pitchFamily="34" charset="0"/>
              <a:buChar char="•"/>
            </a:pPr>
            <a:r>
              <a:rPr lang="en-GB" dirty="0" smtClean="0"/>
              <a:t>Mark Making</a:t>
            </a:r>
          </a:p>
          <a:p>
            <a:pPr marL="285750" indent="-285750">
              <a:buFont typeface="Arial" panose="020B0604020202020204" pitchFamily="34" charset="0"/>
              <a:buChar char="•"/>
            </a:pPr>
            <a:r>
              <a:rPr lang="en-GB" dirty="0" smtClean="0"/>
              <a:t>Texture</a:t>
            </a:r>
          </a:p>
          <a:p>
            <a:pPr marL="285750" indent="-285750">
              <a:buFont typeface="Arial" panose="020B0604020202020204" pitchFamily="34" charset="0"/>
              <a:buChar char="•"/>
            </a:pPr>
            <a:r>
              <a:rPr lang="en-GB" dirty="0" smtClean="0"/>
              <a:t>Mood </a:t>
            </a:r>
          </a:p>
          <a:p>
            <a:pPr marL="285750" indent="-285750">
              <a:buFont typeface="Arial" panose="020B0604020202020204" pitchFamily="34" charset="0"/>
              <a:buChar char="•"/>
            </a:pPr>
            <a:r>
              <a:rPr lang="en-GB" dirty="0" smtClean="0"/>
              <a:t>Detail</a:t>
            </a:r>
          </a:p>
          <a:p>
            <a:pPr marL="285750" indent="-285750">
              <a:buFont typeface="Arial" panose="020B0604020202020204" pitchFamily="34" charset="0"/>
              <a:buChar char="•"/>
            </a:pPr>
            <a:r>
              <a:rPr lang="en-GB" dirty="0" smtClean="0"/>
              <a:t>Reptile</a:t>
            </a:r>
          </a:p>
          <a:p>
            <a:pPr marL="285750" indent="-285750">
              <a:buFont typeface="Arial" panose="020B0604020202020204" pitchFamily="34" charset="0"/>
              <a:buChar char="•"/>
            </a:pPr>
            <a:r>
              <a:rPr lang="en-GB" dirty="0" smtClean="0"/>
              <a:t>Pastels</a:t>
            </a:r>
          </a:p>
          <a:p>
            <a:pPr marL="285750" indent="-285750">
              <a:buFont typeface="Arial" panose="020B0604020202020204" pitchFamily="34" charset="0"/>
              <a:buChar char="•"/>
            </a:pPr>
            <a:r>
              <a:rPr lang="en-GB" dirty="0" smtClean="0"/>
              <a:t>Media</a:t>
            </a:r>
            <a:endParaRPr lang="en-GB" dirty="0"/>
          </a:p>
        </p:txBody>
      </p:sp>
      <p:sp>
        <p:nvSpPr>
          <p:cNvPr id="11" name="TextBox 10"/>
          <p:cNvSpPr txBox="1"/>
          <p:nvPr/>
        </p:nvSpPr>
        <p:spPr>
          <a:xfrm>
            <a:off x="245129" y="5238100"/>
            <a:ext cx="6168371" cy="1569660"/>
          </a:xfrm>
          <a:prstGeom prst="rect">
            <a:avLst/>
          </a:prstGeom>
          <a:noFill/>
        </p:spPr>
        <p:txBody>
          <a:bodyPr wrap="square" rtlCol="0">
            <a:spAutoFit/>
          </a:bodyPr>
          <a:lstStyle/>
          <a:p>
            <a:pPr algn="ctr"/>
            <a:r>
              <a:rPr lang="en-GB" sz="1600" dirty="0" smtClean="0"/>
              <a:t>You </a:t>
            </a:r>
            <a:r>
              <a:rPr lang="en-GB" sz="1600" dirty="0"/>
              <a:t>will begin to explore a variety of textures working in mixed </a:t>
            </a:r>
            <a:r>
              <a:rPr lang="en-GB" sz="1600" dirty="0" smtClean="0"/>
              <a:t>media. You will </a:t>
            </a:r>
            <a:r>
              <a:rPr lang="en-GB" sz="1600" dirty="0"/>
              <a:t>go onto create </a:t>
            </a:r>
            <a:r>
              <a:rPr lang="en-GB" sz="1600" dirty="0" smtClean="0"/>
              <a:t>your </a:t>
            </a:r>
            <a:r>
              <a:rPr lang="en-GB" sz="1600" dirty="0"/>
              <a:t>own unique piece of artwork based on some of the textured experiments that </a:t>
            </a:r>
            <a:r>
              <a:rPr lang="en-GB" sz="1600" dirty="0" smtClean="0"/>
              <a:t>you will create. You will </a:t>
            </a:r>
            <a:r>
              <a:rPr lang="en-GB" sz="1600" dirty="0"/>
              <a:t>analyse the work of other artists and be able to explain how an artist can create mood within an image and the impact the artists emotional state has on </a:t>
            </a:r>
            <a:r>
              <a:rPr lang="en-GB" sz="1600" dirty="0" smtClean="0"/>
              <a:t>your own </a:t>
            </a:r>
            <a:r>
              <a:rPr lang="en-GB" sz="1600" dirty="0"/>
              <a:t>work</a:t>
            </a:r>
          </a:p>
        </p:txBody>
      </p:sp>
      <p:pic>
        <p:nvPicPr>
          <p:cNvPr id="12" name="Picture 11"/>
          <p:cNvPicPr>
            <a:picLocks noChangeAspect="1"/>
          </p:cNvPicPr>
          <p:nvPr/>
        </p:nvPicPr>
        <p:blipFill>
          <a:blip r:embed="rId5"/>
          <a:stretch>
            <a:fillRect/>
          </a:stretch>
        </p:blipFill>
        <p:spPr>
          <a:xfrm>
            <a:off x="3789192" y="3492673"/>
            <a:ext cx="2713208" cy="1809501"/>
          </a:xfrm>
          <a:prstGeom prst="rect">
            <a:avLst/>
          </a:prstGeom>
        </p:spPr>
      </p:pic>
      <p:sp>
        <p:nvSpPr>
          <p:cNvPr id="13" name="TextBox 12"/>
          <p:cNvSpPr txBox="1"/>
          <p:nvPr/>
        </p:nvSpPr>
        <p:spPr>
          <a:xfrm>
            <a:off x="3063029" y="767769"/>
            <a:ext cx="3238500" cy="1877437"/>
          </a:xfrm>
          <a:prstGeom prst="rect">
            <a:avLst/>
          </a:prstGeom>
          <a:noFill/>
        </p:spPr>
        <p:txBody>
          <a:bodyPr wrap="square" rtlCol="0">
            <a:spAutoFit/>
          </a:bodyPr>
          <a:lstStyle/>
          <a:p>
            <a:pPr algn="ctr"/>
            <a:r>
              <a:rPr lang="en-GB" sz="1400" b="1" u="sng" dirty="0"/>
              <a:t>Colour and Emotions</a:t>
            </a:r>
          </a:p>
          <a:p>
            <a:pPr algn="ctr"/>
            <a:r>
              <a:rPr lang="en-GB" sz="1400" dirty="0"/>
              <a:t>In Arles Vincent painted at the height of his powers. As a true ‘colourist’, he harnessed the expressive power of colour and produced bold colour combinations. He used colour for the effective rendering of specific emotions.</a:t>
            </a:r>
          </a:p>
          <a:p>
            <a:endParaRPr lang="en-GB" dirty="0"/>
          </a:p>
        </p:txBody>
      </p:sp>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6186" b="91237" l="2230" r="98141">
                        <a14:foregroundMark x1="9294" y1="71134" x2="33086" y2="58247"/>
                        <a14:foregroundMark x1="35316" y1="56186" x2="27138" y2="65979"/>
                        <a14:foregroundMark x1="10781" y1="68041" x2="23792" y2="60825"/>
                        <a14:foregroundMark x1="32714" y1="55670" x2="27509" y2="59278"/>
                        <a14:foregroundMark x1="26766" y1="67010" x2="23048" y2="71649"/>
                        <a14:foregroundMark x1="23048" y1="72165" x2="20074" y2="73711"/>
                      </a14:backgroundRemoval>
                    </a14:imgEffect>
                  </a14:imgLayer>
                </a14:imgProps>
              </a:ext>
            </a:extLst>
          </a:blip>
          <a:stretch>
            <a:fillRect/>
          </a:stretch>
        </p:blipFill>
        <p:spPr>
          <a:xfrm rot="15158307">
            <a:off x="-211405" y="2947567"/>
            <a:ext cx="3027821" cy="2183633"/>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9581" b="91617" l="10000" r="94800"/>
                    </a14:imgEffect>
                  </a14:imgLayer>
                </a14:imgProps>
              </a:ext>
            </a:extLst>
          </a:blip>
          <a:stretch>
            <a:fillRect/>
          </a:stretch>
        </p:blipFill>
        <p:spPr>
          <a:xfrm rot="994605">
            <a:off x="4159106" y="2112729"/>
            <a:ext cx="2910251" cy="194404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80333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2728</TotalTime>
  <Words>306</Words>
  <Application>Microsoft Office PowerPoint</Application>
  <PresentationFormat>On-screen Show (4:3)</PresentationFormat>
  <Paragraphs>38</Paragraphs>
  <Slides>3</Slides>
  <Notes>0</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RM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dki</dc:creator>
  <cp:lastModifiedBy>MAKINDE</cp:lastModifiedBy>
  <cp:revision>10</cp:revision>
  <cp:lastPrinted>2018-09-28T14:09:13Z</cp:lastPrinted>
  <dcterms:created xsi:type="dcterms:W3CDTF">2018-09-03T10:02:18Z</dcterms:created>
  <dcterms:modified xsi:type="dcterms:W3CDTF">2018-09-28T14:13:51Z</dcterms:modified>
</cp:coreProperties>
</file>